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
  </p:notesMasterIdLst>
  <p:sldIdLst>
    <p:sldId id="257" r:id="rId3"/>
    <p:sldId id="258" r:id="rId4"/>
    <p:sldId id="259" r:id="rId5"/>
    <p:sldId id="260" r:id="rId6"/>
    <p:sldId id="261" r:id="rId7"/>
    <p:sldId id="269" r:id="rId8"/>
    <p:sldId id="263" r:id="rId9"/>
    <p:sldId id="274" r:id="rId11"/>
    <p:sldId id="264" r:id="rId12"/>
    <p:sldId id="267" r:id="rId13"/>
    <p:sldId id="286" r:id="rId14"/>
    <p:sldId id="282" r:id="rId15"/>
    <p:sldId id="272" r:id="rId16"/>
    <p:sldId id="285" r:id="rId17"/>
    <p:sldId id="284" r:id="rId18"/>
    <p:sldId id="306" r:id="rId19"/>
    <p:sldId id="307" r:id="rId20"/>
    <p:sldId id="309" r:id="rId21"/>
    <p:sldId id="308" r:id="rId22"/>
    <p:sldId id="310" r:id="rId23"/>
    <p:sldId id="311" r:id="rId24"/>
    <p:sldId id="313" r:id="rId25"/>
    <p:sldId id="314" r:id="rId26"/>
    <p:sldId id="315" r:id="rId27"/>
    <p:sldId id="316" r:id="rId28"/>
    <p:sldId id="317" r:id="rId29"/>
    <p:sldId id="319" r:id="rId30"/>
    <p:sldId id="320" r:id="rId31"/>
    <p:sldId id="321" r:id="rId32"/>
    <p:sldId id="322" r:id="rId33"/>
    <p:sldId id="323" r:id="rId34"/>
    <p:sldId id="324" r:id="rId35"/>
    <p:sldId id="325" r:id="rId36"/>
    <p:sldId id="326" r:id="rId37"/>
    <p:sldId id="327" r:id="rId38"/>
    <p:sldId id="330" r:id="rId39"/>
    <p:sldId id="331" r:id="rId40"/>
    <p:sldId id="333" r:id="rId41"/>
    <p:sldId id="334" r:id="rId42"/>
    <p:sldId id="305" r:id="rId43"/>
    <p:sldId id="336" r:id="rId44"/>
    <p:sldId id="335" r:id="rId45"/>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86483" autoAdjust="0"/>
  </p:normalViewPr>
  <p:slideViewPr>
    <p:cSldViewPr snapToGrid="0">
      <p:cViewPr varScale="1">
        <p:scale>
          <a:sx n="57" d="100"/>
          <a:sy n="57" d="100"/>
        </p:scale>
        <p:origin x="384"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gs" Target="tags/tag34.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1">
        <a:schemeClr val="bg1"/>
      </p:bgRef>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15" name="Rectangle 14"/>
            <p:cNvSpPr/>
            <p:nvPr userDrawn="1"/>
          </p:nvSpPr>
          <p:spPr>
            <a:xfrm>
              <a:off x="0" y="0"/>
              <a:ext cx="12192000" cy="6858000"/>
            </a:xfrm>
            <a:prstGeom prst="rect">
              <a:avLst/>
            </a:prstGeom>
            <a:blipFill rotWithShape="0">
              <a:blip r:embed="rId2"/>
              <a:srcRect/>
              <a:stretch>
                <a:fillRect t="-790" b="-79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8" name="Rectangle 17"/>
            <p:cNvSpPr/>
            <p:nvPr userDrawn="1"/>
          </p:nvSpPr>
          <p:spPr>
            <a:xfrm>
              <a:off x="0" y="0"/>
              <a:ext cx="12192000" cy="6858000"/>
            </a:xfrm>
            <a:prstGeom prst="rect">
              <a:avLst/>
            </a:prstGeom>
            <a:solidFill>
              <a:schemeClr val="accent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7" name="Freeform: Shape 16"/>
            <p:cNvSpPr/>
            <p:nvPr userDrawn="1"/>
          </p:nvSpPr>
          <p:spPr>
            <a:xfrm rot="5400000">
              <a:off x="9376229" y="4011838"/>
              <a:ext cx="2122262" cy="2122262"/>
            </a:xfrm>
            <a:custGeom>
              <a:avLst/>
              <a:gdLst>
                <a:gd name="connsiteX0" fmla="*/ 1046035 w 5439382"/>
                <a:gd name="connsiteY0" fmla="*/ 0 h 5439382"/>
                <a:gd name="connsiteX1" fmla="*/ 4393347 w 5439382"/>
                <a:gd name="connsiteY1" fmla="*/ 0 h 5439382"/>
                <a:gd name="connsiteX2" fmla="*/ 5439382 w 5439382"/>
                <a:gd name="connsiteY2" fmla="*/ 1046035 h 5439382"/>
                <a:gd name="connsiteX3" fmla="*/ 5439382 w 5439382"/>
                <a:gd name="connsiteY3" fmla="*/ 4393347 h 5439382"/>
                <a:gd name="connsiteX4" fmla="*/ 4393347 w 5439382"/>
                <a:gd name="connsiteY4" fmla="*/ 5439382 h 5439382"/>
                <a:gd name="connsiteX5" fmla="*/ 3347312 w 5439382"/>
                <a:gd name="connsiteY5" fmla="*/ 4393347 h 5439382"/>
                <a:gd name="connsiteX6" fmla="*/ 3347312 w 5439382"/>
                <a:gd name="connsiteY6" fmla="*/ 3571387 h 5439382"/>
                <a:gd name="connsiteX7" fmla="*/ 1804393 w 5439382"/>
                <a:gd name="connsiteY7" fmla="*/ 5114305 h 5439382"/>
                <a:gd name="connsiteX8" fmla="*/ 325077 w 5439382"/>
                <a:gd name="connsiteY8" fmla="*/ 5114305 h 5439382"/>
                <a:gd name="connsiteX9" fmla="*/ 325077 w 5439382"/>
                <a:gd name="connsiteY9" fmla="*/ 3634988 h 5439382"/>
                <a:gd name="connsiteX10" fmla="*/ 1867994 w 5439382"/>
                <a:gd name="connsiteY10" fmla="*/ 2092070 h 5439382"/>
                <a:gd name="connsiteX11" fmla="*/ 1046035 w 5439382"/>
                <a:gd name="connsiteY11" fmla="*/ 2092070 h 5439382"/>
                <a:gd name="connsiteX12" fmla="*/ 0 w 5439382"/>
                <a:gd name="connsiteY12" fmla="*/ 1046035 h 5439382"/>
                <a:gd name="connsiteX13" fmla="*/ 1046035 w 5439382"/>
                <a:gd name="connsiteY13" fmla="*/ 0 h 543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39382" h="5439382">
                  <a:moveTo>
                    <a:pt x="1046035" y="0"/>
                  </a:moveTo>
                  <a:lnTo>
                    <a:pt x="4393347" y="0"/>
                  </a:lnTo>
                  <a:cubicBezTo>
                    <a:pt x="4971056" y="0"/>
                    <a:pt x="5439382" y="468326"/>
                    <a:pt x="5439382" y="1046035"/>
                  </a:cubicBezTo>
                  <a:lnTo>
                    <a:pt x="5439382" y="4393347"/>
                  </a:lnTo>
                  <a:cubicBezTo>
                    <a:pt x="5439382" y="4971056"/>
                    <a:pt x="4971056" y="5439382"/>
                    <a:pt x="4393347" y="5439382"/>
                  </a:cubicBezTo>
                  <a:cubicBezTo>
                    <a:pt x="3815638" y="5439382"/>
                    <a:pt x="3347312" y="4971056"/>
                    <a:pt x="3347312" y="4393347"/>
                  </a:cubicBezTo>
                  <a:lnTo>
                    <a:pt x="3347312" y="3571387"/>
                  </a:lnTo>
                  <a:lnTo>
                    <a:pt x="1804393" y="5114305"/>
                  </a:lnTo>
                  <a:cubicBezTo>
                    <a:pt x="1395891" y="5522807"/>
                    <a:pt x="733579" y="5522807"/>
                    <a:pt x="325077" y="5114305"/>
                  </a:cubicBezTo>
                  <a:cubicBezTo>
                    <a:pt x="-83425" y="4705803"/>
                    <a:pt x="-83425" y="4043490"/>
                    <a:pt x="325077" y="3634988"/>
                  </a:cubicBezTo>
                  <a:lnTo>
                    <a:pt x="1867994" y="2092070"/>
                  </a:lnTo>
                  <a:lnTo>
                    <a:pt x="1046035" y="2092070"/>
                  </a:lnTo>
                  <a:cubicBezTo>
                    <a:pt x="468326" y="2092070"/>
                    <a:pt x="0" y="1623744"/>
                    <a:pt x="0" y="1046035"/>
                  </a:cubicBezTo>
                  <a:cubicBezTo>
                    <a:pt x="0" y="468326"/>
                    <a:pt x="468326" y="0"/>
                    <a:pt x="1046035" y="0"/>
                  </a:cubicBezTo>
                  <a:close/>
                </a:path>
              </a:pathLst>
            </a:custGeom>
            <a:solidFill>
              <a:schemeClr val="accent1">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6" name="Rectangle: Rounded Corners 15"/>
            <p:cNvSpPr/>
            <p:nvPr userDrawn="1"/>
          </p:nvSpPr>
          <p:spPr>
            <a:xfrm>
              <a:off x="660400" y="1056925"/>
              <a:ext cx="5077175" cy="5077175"/>
            </a:xfrm>
            <a:prstGeom prst="roundRect">
              <a:avLst>
                <a:gd name="adj" fmla="val 20097"/>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just"/>
              <a:endParaRPr lang="zh-CN" altLang="en-US" dirty="0"/>
            </a:p>
          </p:txBody>
        </p:sp>
        <p:sp>
          <p:nvSpPr>
            <p:cNvPr id="14" name="Freeform: Shape 13"/>
            <p:cNvSpPr/>
            <p:nvPr userDrawn="1"/>
          </p:nvSpPr>
          <p:spPr>
            <a:xfrm>
              <a:off x="795461" y="1191987"/>
              <a:ext cx="4807054" cy="4807052"/>
            </a:xfrm>
            <a:custGeom>
              <a:avLst/>
              <a:gdLst>
                <a:gd name="connsiteX0" fmla="*/ 1046035 w 5439382"/>
                <a:gd name="connsiteY0" fmla="*/ 0 h 5439382"/>
                <a:gd name="connsiteX1" fmla="*/ 4393347 w 5439382"/>
                <a:gd name="connsiteY1" fmla="*/ 0 h 5439382"/>
                <a:gd name="connsiteX2" fmla="*/ 5439382 w 5439382"/>
                <a:gd name="connsiteY2" fmla="*/ 1046035 h 5439382"/>
                <a:gd name="connsiteX3" fmla="*/ 5439382 w 5439382"/>
                <a:gd name="connsiteY3" fmla="*/ 4393347 h 5439382"/>
                <a:gd name="connsiteX4" fmla="*/ 4393347 w 5439382"/>
                <a:gd name="connsiteY4" fmla="*/ 5439382 h 5439382"/>
                <a:gd name="connsiteX5" fmla="*/ 3347312 w 5439382"/>
                <a:gd name="connsiteY5" fmla="*/ 4393347 h 5439382"/>
                <a:gd name="connsiteX6" fmla="*/ 3347312 w 5439382"/>
                <a:gd name="connsiteY6" fmla="*/ 3571387 h 5439382"/>
                <a:gd name="connsiteX7" fmla="*/ 1804393 w 5439382"/>
                <a:gd name="connsiteY7" fmla="*/ 5114305 h 5439382"/>
                <a:gd name="connsiteX8" fmla="*/ 325077 w 5439382"/>
                <a:gd name="connsiteY8" fmla="*/ 5114305 h 5439382"/>
                <a:gd name="connsiteX9" fmla="*/ 325077 w 5439382"/>
                <a:gd name="connsiteY9" fmla="*/ 3634988 h 5439382"/>
                <a:gd name="connsiteX10" fmla="*/ 1867994 w 5439382"/>
                <a:gd name="connsiteY10" fmla="*/ 2092070 h 5439382"/>
                <a:gd name="connsiteX11" fmla="*/ 1046035 w 5439382"/>
                <a:gd name="connsiteY11" fmla="*/ 2092070 h 5439382"/>
                <a:gd name="connsiteX12" fmla="*/ 0 w 5439382"/>
                <a:gd name="connsiteY12" fmla="*/ 1046035 h 5439382"/>
                <a:gd name="connsiteX13" fmla="*/ 1046035 w 5439382"/>
                <a:gd name="connsiteY13" fmla="*/ 0 h 543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39382" h="5439382">
                  <a:moveTo>
                    <a:pt x="1046035" y="0"/>
                  </a:moveTo>
                  <a:lnTo>
                    <a:pt x="4393347" y="0"/>
                  </a:lnTo>
                  <a:cubicBezTo>
                    <a:pt x="4971056" y="0"/>
                    <a:pt x="5439382" y="468326"/>
                    <a:pt x="5439382" y="1046035"/>
                  </a:cubicBezTo>
                  <a:lnTo>
                    <a:pt x="5439382" y="4393347"/>
                  </a:lnTo>
                  <a:cubicBezTo>
                    <a:pt x="5439382" y="4971056"/>
                    <a:pt x="4971056" y="5439382"/>
                    <a:pt x="4393347" y="5439382"/>
                  </a:cubicBezTo>
                  <a:cubicBezTo>
                    <a:pt x="3815638" y="5439382"/>
                    <a:pt x="3347312" y="4971056"/>
                    <a:pt x="3347312" y="4393347"/>
                  </a:cubicBezTo>
                  <a:lnTo>
                    <a:pt x="3347312" y="3571387"/>
                  </a:lnTo>
                  <a:lnTo>
                    <a:pt x="1804393" y="5114305"/>
                  </a:lnTo>
                  <a:cubicBezTo>
                    <a:pt x="1395891" y="5522807"/>
                    <a:pt x="733579" y="5522807"/>
                    <a:pt x="325077" y="5114305"/>
                  </a:cubicBezTo>
                  <a:cubicBezTo>
                    <a:pt x="-83425" y="4705803"/>
                    <a:pt x="-83425" y="4043490"/>
                    <a:pt x="325077" y="3634988"/>
                  </a:cubicBezTo>
                  <a:lnTo>
                    <a:pt x="1867994" y="2092070"/>
                  </a:lnTo>
                  <a:lnTo>
                    <a:pt x="1046035" y="2092070"/>
                  </a:lnTo>
                  <a:cubicBezTo>
                    <a:pt x="468326" y="2092070"/>
                    <a:pt x="0" y="1623744"/>
                    <a:pt x="0" y="1046035"/>
                  </a:cubicBezTo>
                  <a:cubicBezTo>
                    <a:pt x="0" y="468326"/>
                    <a:pt x="468326" y="0"/>
                    <a:pt x="1046035" y="0"/>
                  </a:cubicBezTo>
                  <a:close/>
                </a:path>
              </a:pathLst>
            </a:custGeom>
            <a:blipFill rotWithShape="0">
              <a:blip r:embed="rId2"/>
              <a:srcRect/>
              <a:stretch>
                <a:fillRect l="-37500" r="-375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5" name="Title 4"/>
          <p:cNvSpPr>
            <a:spLocks noGrp="1"/>
          </p:cNvSpPr>
          <p:nvPr userDrawn="1">
            <p:ph type="ctrTitle" hasCustomPrompt="1"/>
          </p:nvPr>
        </p:nvSpPr>
        <p:spPr>
          <a:xfrm>
            <a:off x="6096001" y="1377284"/>
            <a:ext cx="5422900" cy="1896699"/>
          </a:xfrm>
          <a:prstGeom prst="rect">
            <a:avLst/>
          </a:prstGeom>
        </p:spPr>
        <p:txBody>
          <a:bodyPr wrap="square" anchor="b">
            <a:normAutofit/>
          </a:bodyPr>
          <a:lstStyle>
            <a:lvl1pPr algn="l">
              <a:lnSpc>
                <a:spcPct val="100000"/>
              </a:lnSpc>
              <a:defRPr sz="4800">
                <a:ln w="19050">
                  <a:noFill/>
                </a:ln>
                <a:solidFill>
                  <a:schemeClr val="tx1"/>
                </a:solidFill>
              </a:defRPr>
            </a:lvl1pPr>
          </a:lstStyle>
          <a:p>
            <a:pPr lvl="0"/>
            <a:r>
              <a:rPr lang="en-US" dirty="0"/>
              <a:t>Click to add title</a:t>
            </a:r>
            <a:endParaRPr lang="en-US" dirty="0"/>
          </a:p>
        </p:txBody>
      </p:sp>
      <p:sp>
        <p:nvSpPr>
          <p:cNvPr id="9" name="Subtitle 8"/>
          <p:cNvSpPr>
            <a:spLocks noGrp="1"/>
          </p:cNvSpPr>
          <p:nvPr userDrawn="1">
            <p:ph type="subTitle" sz="quarter" idx="1" hasCustomPrompt="1"/>
          </p:nvPr>
        </p:nvSpPr>
        <p:spPr>
          <a:xfrm>
            <a:off x="6096001" y="4000952"/>
            <a:ext cx="5422900" cy="743961"/>
          </a:xfrm>
          <a:prstGeom prst="rect">
            <a:avLst/>
          </a:prstGeom>
          <a:noFill/>
          <a:ln w="25400">
            <a:noFill/>
          </a:ln>
          <a:effectLst/>
        </p:spPr>
        <p:txBody>
          <a:bodyPr vert="horz" wrap="square" lIns="91440" tIns="45720" rIns="91440" bIns="45720" rtlCol="0" anchor="t" anchorCtr="0">
            <a:normAutofit/>
          </a:bodyPr>
          <a:lstStyle>
            <a:lvl1pPr marL="0" indent="0" algn="l">
              <a:lnSpc>
                <a:spcPct val="100000"/>
              </a:lnSpc>
              <a:buNone/>
              <a:defRPr lang="en-US" sz="2400" dirty="0">
                <a:solidFill>
                  <a:schemeClr val="tx1"/>
                </a:solidFill>
                <a:latin typeface="+mj-lt"/>
              </a:defRPr>
            </a:lvl1pPr>
          </a:lstStyle>
          <a:p>
            <a:pPr lvl="0"/>
            <a:r>
              <a:rPr lang="en-US" dirty="0"/>
              <a:t>Click to add subtitle</a:t>
            </a:r>
            <a:endParaRPr lang="en-US" dirty="0"/>
          </a:p>
        </p:txBody>
      </p:sp>
      <p:sp>
        <p:nvSpPr>
          <p:cNvPr id="4" name="Text Placeholder 3"/>
          <p:cNvSpPr>
            <a:spLocks noGrp="1"/>
          </p:cNvSpPr>
          <p:nvPr userDrawn="1">
            <p:ph type="body" sz="quarter" idx="13" hasCustomPrompt="1"/>
          </p:nvPr>
        </p:nvSpPr>
        <p:spPr>
          <a:xfrm>
            <a:off x="9477828" y="5716813"/>
            <a:ext cx="1920876" cy="345518"/>
          </a:xfrm>
          <a:prstGeom prst="rect">
            <a:avLst/>
          </a:prstGeom>
        </p:spPr>
        <p:txBody>
          <a:bodyPr wrap="square" lIns="90000" anchor="ctr">
            <a:normAutofit/>
          </a:bodyPr>
          <a:lstStyle>
            <a:lvl1pPr marL="0" indent="0" algn="r">
              <a:lnSpc>
                <a:spcPct val="100000"/>
              </a:lnSpc>
              <a:buNone/>
              <a:defRPr sz="1200">
                <a:solidFill>
                  <a:schemeClr val="tx1"/>
                </a:solidFill>
              </a:defRPr>
            </a:lvl1pPr>
          </a:lstStyle>
          <a:p>
            <a:pPr lvl="0"/>
            <a:r>
              <a:rPr lang="en-US" dirty="0"/>
              <a:t>Presenter name</a:t>
            </a:r>
            <a:endParaRPr lang="en-US" dirty="0"/>
          </a:p>
        </p:txBody>
      </p:sp>
      <p:sp>
        <p:nvSpPr>
          <p:cNvPr id="7" name="Text Placeholder 6"/>
          <p:cNvSpPr>
            <a:spLocks noGrp="1"/>
          </p:cNvSpPr>
          <p:nvPr userDrawn="1">
            <p:ph type="body" sz="quarter" idx="14" hasCustomPrompt="1"/>
          </p:nvPr>
        </p:nvSpPr>
        <p:spPr>
          <a:xfrm>
            <a:off x="9477828" y="5371295"/>
            <a:ext cx="1920876" cy="345518"/>
          </a:xfrm>
          <a:prstGeom prst="rect">
            <a:avLst/>
          </a:prstGeom>
        </p:spPr>
        <p:txBody>
          <a:bodyPr wrap="none" anchor="ctr">
            <a:normAutofit/>
          </a:bodyPr>
          <a:lstStyle>
            <a:lvl1pPr marL="0" indent="0" algn="r">
              <a:lnSpc>
                <a:spcPct val="100000"/>
              </a:lnSpc>
              <a:buNone/>
              <a:defRPr sz="1200">
                <a:solidFill>
                  <a:schemeClr val="tx1"/>
                </a:solidFill>
              </a:defRPr>
            </a:lvl1pPr>
          </a:lstStyle>
          <a:p>
            <a:pPr lvl="0"/>
            <a:r>
              <a:rPr lang="en-US" dirty="0"/>
              <a:t>www.officeplus.cn</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0"/>
            <a:ext cx="12192000" cy="6858000"/>
            <a:chOff x="0" y="0"/>
            <a:chExt cx="12192000" cy="6858000"/>
          </a:xfrm>
        </p:grpSpPr>
        <p:sp>
          <p:nvSpPr>
            <p:cNvPr id="7" name="Rectangle 6"/>
            <p:cNvSpPr/>
            <p:nvPr userDrawn="1"/>
          </p:nvSpPr>
          <p:spPr>
            <a:xfrm>
              <a:off x="0" y="0"/>
              <a:ext cx="12192000" cy="6858000"/>
            </a:xfrm>
            <a:prstGeom prst="rect">
              <a:avLst/>
            </a:prstGeom>
            <a:blipFill rotWithShape="0">
              <a:blip r:embed="rId2"/>
              <a:srcRect/>
              <a:stretch>
                <a:fillRect t="-790" b="-79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0" name="Rectangle 9"/>
            <p:cNvSpPr/>
            <p:nvPr userDrawn="1"/>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tx1"/>
                </a:solidFill>
              </a:defRPr>
            </a:lvl1pPr>
          </a:lstStyle>
          <a:p>
            <a:pPr lvl="0"/>
            <a:r>
              <a:rPr lang="en-US" dirty="0"/>
              <a:t>Click to add title</a:t>
            </a:r>
            <a:endParaRPr lang="en-US" dirty="0"/>
          </a:p>
        </p:txBody>
      </p:sp>
      <p:sp>
        <p:nvSpPr>
          <p:cNvPr id="8" name="Content Placeholder 7"/>
          <p:cNvSpPr>
            <a:spLocks noGrp="1"/>
          </p:cNvSpPr>
          <p:nvPr>
            <p:ph idx="1" hasCustomPrompt="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 name="Date Placeholder 1"/>
          <p:cNvSpPr>
            <a:spLocks noGrp="1"/>
          </p:cNvSpPr>
          <p:nvPr>
            <p:ph type="dt" sz="half" idx="10"/>
          </p:nvPr>
        </p:nvSpPr>
        <p:spPr/>
        <p:txBody>
          <a:bodyPr/>
          <a:lstStyle/>
          <a:p>
            <a:fld id="{E2982A54-1ED4-49C6-8154-FC2019FF8FB3}" type="datetime1">
              <a:rPr lang="zh-CN" altLang="en-US" smtClean="0"/>
            </a:fld>
            <a:endParaRPr lang="zh-CN" altLang="en-US"/>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gradFill>
          <a:gsLst>
            <a:gs pos="0">
              <a:schemeClr val="accent1">
                <a:lumMod val="75000"/>
              </a:schemeClr>
            </a:gs>
            <a:gs pos="100000">
              <a:schemeClr val="accent1">
                <a:alpha val="90000"/>
              </a:schemeClr>
            </a:gs>
          </a:gsLst>
          <a:lin ang="27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endParaRPr lang="en-US"/>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Date Placeholder 1"/>
          <p:cNvSpPr>
            <a:spLocks noGrp="1"/>
          </p:cNvSpPr>
          <p:nvPr>
            <p:ph type="dt" sz="half" idx="10"/>
          </p:nvPr>
        </p:nvSpPr>
        <p:spPr/>
        <p:txBody>
          <a:bodyPr/>
          <a:lstStyle/>
          <a:p>
            <a:fld id="{2A27A813-B2FD-42E1-9222-83B574E99074}" type="datetime1">
              <a:rPr lang="zh-CN" altLang="en-US" smtClean="0"/>
            </a:fld>
            <a:endParaRPr lang="en-US" altLang="zh-CN"/>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en-US" altLang="zh-CN" smtClean="0"/>
            </a:fld>
            <a:endParaRPr lang="en-US" altLang="zh-CN"/>
          </a:p>
        </p:txBody>
      </p:sp>
      <p:grpSp>
        <p:nvGrpSpPr>
          <p:cNvPr id="9" name="Group 8"/>
          <p:cNvGrpSpPr/>
          <p:nvPr/>
        </p:nvGrpSpPr>
        <p:grpSpPr>
          <a:xfrm>
            <a:off x="2626456" y="1500188"/>
            <a:ext cx="994563" cy="4634686"/>
            <a:chOff x="2626456" y="1500188"/>
            <a:chExt cx="994563" cy="4634686"/>
          </a:xfrm>
        </p:grpSpPr>
        <p:cxnSp>
          <p:nvCxnSpPr>
            <p:cNvPr id="10" name="Straight Connector 9"/>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2" name="Freeform: Shape 11"/>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1">
        <a:schemeClr val="bg1"/>
      </p:bgRef>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userDrawn="1"/>
          </p:nvSpPr>
          <p:spPr>
            <a:xfrm>
              <a:off x="0" y="0"/>
              <a:ext cx="12192000" cy="6858000"/>
            </a:xfrm>
            <a:prstGeom prst="rect">
              <a:avLst/>
            </a:prstGeom>
            <a:blipFill rotWithShape="0">
              <a:blip r:embed="rId2"/>
              <a:srcRect/>
              <a:stretch>
                <a:fillRect t="-790" b="-79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7" name="Rectangle 6"/>
            <p:cNvSpPr/>
            <p:nvPr userDrawn="1"/>
          </p:nvSpPr>
          <p:spPr>
            <a:xfrm>
              <a:off x="0" y="0"/>
              <a:ext cx="12192000" cy="6858000"/>
            </a:xfrm>
            <a:prstGeom prst="rect">
              <a:avLst/>
            </a:prstGeom>
            <a:solidFill>
              <a:schemeClr val="accent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9" name="Freeform: Shape 8"/>
            <p:cNvSpPr/>
            <p:nvPr userDrawn="1"/>
          </p:nvSpPr>
          <p:spPr>
            <a:xfrm rot="5400000">
              <a:off x="9376229" y="4011838"/>
              <a:ext cx="2122262" cy="2122262"/>
            </a:xfrm>
            <a:custGeom>
              <a:avLst/>
              <a:gdLst>
                <a:gd name="connsiteX0" fmla="*/ 1046035 w 5439382"/>
                <a:gd name="connsiteY0" fmla="*/ 0 h 5439382"/>
                <a:gd name="connsiteX1" fmla="*/ 4393347 w 5439382"/>
                <a:gd name="connsiteY1" fmla="*/ 0 h 5439382"/>
                <a:gd name="connsiteX2" fmla="*/ 5439382 w 5439382"/>
                <a:gd name="connsiteY2" fmla="*/ 1046035 h 5439382"/>
                <a:gd name="connsiteX3" fmla="*/ 5439382 w 5439382"/>
                <a:gd name="connsiteY3" fmla="*/ 4393347 h 5439382"/>
                <a:gd name="connsiteX4" fmla="*/ 4393347 w 5439382"/>
                <a:gd name="connsiteY4" fmla="*/ 5439382 h 5439382"/>
                <a:gd name="connsiteX5" fmla="*/ 3347312 w 5439382"/>
                <a:gd name="connsiteY5" fmla="*/ 4393347 h 5439382"/>
                <a:gd name="connsiteX6" fmla="*/ 3347312 w 5439382"/>
                <a:gd name="connsiteY6" fmla="*/ 3571387 h 5439382"/>
                <a:gd name="connsiteX7" fmla="*/ 1804393 w 5439382"/>
                <a:gd name="connsiteY7" fmla="*/ 5114305 h 5439382"/>
                <a:gd name="connsiteX8" fmla="*/ 325077 w 5439382"/>
                <a:gd name="connsiteY8" fmla="*/ 5114305 h 5439382"/>
                <a:gd name="connsiteX9" fmla="*/ 325077 w 5439382"/>
                <a:gd name="connsiteY9" fmla="*/ 3634988 h 5439382"/>
                <a:gd name="connsiteX10" fmla="*/ 1867994 w 5439382"/>
                <a:gd name="connsiteY10" fmla="*/ 2092070 h 5439382"/>
                <a:gd name="connsiteX11" fmla="*/ 1046035 w 5439382"/>
                <a:gd name="connsiteY11" fmla="*/ 2092070 h 5439382"/>
                <a:gd name="connsiteX12" fmla="*/ 0 w 5439382"/>
                <a:gd name="connsiteY12" fmla="*/ 1046035 h 5439382"/>
                <a:gd name="connsiteX13" fmla="*/ 1046035 w 5439382"/>
                <a:gd name="connsiteY13" fmla="*/ 0 h 543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39382" h="5439382">
                  <a:moveTo>
                    <a:pt x="1046035" y="0"/>
                  </a:moveTo>
                  <a:lnTo>
                    <a:pt x="4393347" y="0"/>
                  </a:lnTo>
                  <a:cubicBezTo>
                    <a:pt x="4971056" y="0"/>
                    <a:pt x="5439382" y="468326"/>
                    <a:pt x="5439382" y="1046035"/>
                  </a:cubicBezTo>
                  <a:lnTo>
                    <a:pt x="5439382" y="4393347"/>
                  </a:lnTo>
                  <a:cubicBezTo>
                    <a:pt x="5439382" y="4971056"/>
                    <a:pt x="4971056" y="5439382"/>
                    <a:pt x="4393347" y="5439382"/>
                  </a:cubicBezTo>
                  <a:cubicBezTo>
                    <a:pt x="3815638" y="5439382"/>
                    <a:pt x="3347312" y="4971056"/>
                    <a:pt x="3347312" y="4393347"/>
                  </a:cubicBezTo>
                  <a:lnTo>
                    <a:pt x="3347312" y="3571387"/>
                  </a:lnTo>
                  <a:lnTo>
                    <a:pt x="1804393" y="5114305"/>
                  </a:lnTo>
                  <a:cubicBezTo>
                    <a:pt x="1395891" y="5522807"/>
                    <a:pt x="733579" y="5522807"/>
                    <a:pt x="325077" y="5114305"/>
                  </a:cubicBezTo>
                  <a:cubicBezTo>
                    <a:pt x="-83425" y="4705803"/>
                    <a:pt x="-83425" y="4043490"/>
                    <a:pt x="325077" y="3634988"/>
                  </a:cubicBezTo>
                  <a:lnTo>
                    <a:pt x="1867994" y="2092070"/>
                  </a:lnTo>
                  <a:lnTo>
                    <a:pt x="1046035" y="2092070"/>
                  </a:lnTo>
                  <a:cubicBezTo>
                    <a:pt x="468326" y="2092070"/>
                    <a:pt x="0" y="1623744"/>
                    <a:pt x="0" y="1046035"/>
                  </a:cubicBezTo>
                  <a:cubicBezTo>
                    <a:pt x="0" y="468326"/>
                    <a:pt x="468326" y="0"/>
                    <a:pt x="1046035" y="0"/>
                  </a:cubicBezTo>
                  <a:close/>
                </a:path>
              </a:pathLst>
            </a:custGeom>
            <a:solidFill>
              <a:schemeClr val="accent1">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10" name="Rectangle: Rounded Corners 9"/>
            <p:cNvSpPr/>
            <p:nvPr userDrawn="1"/>
          </p:nvSpPr>
          <p:spPr>
            <a:xfrm>
              <a:off x="660400" y="1056925"/>
              <a:ext cx="5077175" cy="5077175"/>
            </a:xfrm>
            <a:prstGeom prst="roundRect">
              <a:avLst>
                <a:gd name="adj" fmla="val 20097"/>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just"/>
              <a:endParaRPr lang="zh-CN" altLang="en-US"/>
            </a:p>
          </p:txBody>
        </p:sp>
        <p:sp>
          <p:nvSpPr>
            <p:cNvPr id="11" name="Freeform: Shape 10"/>
            <p:cNvSpPr/>
            <p:nvPr userDrawn="1"/>
          </p:nvSpPr>
          <p:spPr>
            <a:xfrm>
              <a:off x="795461" y="1191987"/>
              <a:ext cx="4807054" cy="4807052"/>
            </a:xfrm>
            <a:custGeom>
              <a:avLst/>
              <a:gdLst>
                <a:gd name="connsiteX0" fmla="*/ 1046035 w 5439382"/>
                <a:gd name="connsiteY0" fmla="*/ 0 h 5439382"/>
                <a:gd name="connsiteX1" fmla="*/ 4393347 w 5439382"/>
                <a:gd name="connsiteY1" fmla="*/ 0 h 5439382"/>
                <a:gd name="connsiteX2" fmla="*/ 5439382 w 5439382"/>
                <a:gd name="connsiteY2" fmla="*/ 1046035 h 5439382"/>
                <a:gd name="connsiteX3" fmla="*/ 5439382 w 5439382"/>
                <a:gd name="connsiteY3" fmla="*/ 4393347 h 5439382"/>
                <a:gd name="connsiteX4" fmla="*/ 4393347 w 5439382"/>
                <a:gd name="connsiteY4" fmla="*/ 5439382 h 5439382"/>
                <a:gd name="connsiteX5" fmla="*/ 3347312 w 5439382"/>
                <a:gd name="connsiteY5" fmla="*/ 4393347 h 5439382"/>
                <a:gd name="connsiteX6" fmla="*/ 3347312 w 5439382"/>
                <a:gd name="connsiteY6" fmla="*/ 3571387 h 5439382"/>
                <a:gd name="connsiteX7" fmla="*/ 1804393 w 5439382"/>
                <a:gd name="connsiteY7" fmla="*/ 5114305 h 5439382"/>
                <a:gd name="connsiteX8" fmla="*/ 325077 w 5439382"/>
                <a:gd name="connsiteY8" fmla="*/ 5114305 h 5439382"/>
                <a:gd name="connsiteX9" fmla="*/ 325077 w 5439382"/>
                <a:gd name="connsiteY9" fmla="*/ 3634988 h 5439382"/>
                <a:gd name="connsiteX10" fmla="*/ 1867994 w 5439382"/>
                <a:gd name="connsiteY10" fmla="*/ 2092070 h 5439382"/>
                <a:gd name="connsiteX11" fmla="*/ 1046035 w 5439382"/>
                <a:gd name="connsiteY11" fmla="*/ 2092070 h 5439382"/>
                <a:gd name="connsiteX12" fmla="*/ 0 w 5439382"/>
                <a:gd name="connsiteY12" fmla="*/ 1046035 h 5439382"/>
                <a:gd name="connsiteX13" fmla="*/ 1046035 w 5439382"/>
                <a:gd name="connsiteY13" fmla="*/ 0 h 543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39382" h="5439382">
                  <a:moveTo>
                    <a:pt x="1046035" y="0"/>
                  </a:moveTo>
                  <a:lnTo>
                    <a:pt x="4393347" y="0"/>
                  </a:lnTo>
                  <a:cubicBezTo>
                    <a:pt x="4971056" y="0"/>
                    <a:pt x="5439382" y="468326"/>
                    <a:pt x="5439382" y="1046035"/>
                  </a:cubicBezTo>
                  <a:lnTo>
                    <a:pt x="5439382" y="4393347"/>
                  </a:lnTo>
                  <a:cubicBezTo>
                    <a:pt x="5439382" y="4971056"/>
                    <a:pt x="4971056" y="5439382"/>
                    <a:pt x="4393347" y="5439382"/>
                  </a:cubicBezTo>
                  <a:cubicBezTo>
                    <a:pt x="3815638" y="5439382"/>
                    <a:pt x="3347312" y="4971056"/>
                    <a:pt x="3347312" y="4393347"/>
                  </a:cubicBezTo>
                  <a:lnTo>
                    <a:pt x="3347312" y="3571387"/>
                  </a:lnTo>
                  <a:lnTo>
                    <a:pt x="1804393" y="5114305"/>
                  </a:lnTo>
                  <a:cubicBezTo>
                    <a:pt x="1395891" y="5522807"/>
                    <a:pt x="733579" y="5522807"/>
                    <a:pt x="325077" y="5114305"/>
                  </a:cubicBezTo>
                  <a:cubicBezTo>
                    <a:pt x="-83425" y="4705803"/>
                    <a:pt x="-83425" y="4043490"/>
                    <a:pt x="325077" y="3634988"/>
                  </a:cubicBezTo>
                  <a:lnTo>
                    <a:pt x="1867994" y="2092070"/>
                  </a:lnTo>
                  <a:lnTo>
                    <a:pt x="1046035" y="2092070"/>
                  </a:lnTo>
                  <a:cubicBezTo>
                    <a:pt x="468326" y="2092070"/>
                    <a:pt x="0" y="1623744"/>
                    <a:pt x="0" y="1046035"/>
                  </a:cubicBezTo>
                  <a:cubicBezTo>
                    <a:pt x="0" y="468326"/>
                    <a:pt x="468326" y="0"/>
                    <a:pt x="1046035" y="0"/>
                  </a:cubicBezTo>
                  <a:close/>
                </a:path>
              </a:pathLst>
            </a:custGeom>
            <a:blipFill rotWithShape="0">
              <a:blip r:embed="rId2"/>
              <a:srcRect/>
              <a:stretch>
                <a:fillRect l="-37500" r="-375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5" name="Title 4"/>
          <p:cNvSpPr>
            <a:spLocks noGrp="1"/>
          </p:cNvSpPr>
          <p:nvPr>
            <p:ph type="title" hasCustomPrompt="1"/>
          </p:nvPr>
        </p:nvSpPr>
        <p:spPr>
          <a:xfrm>
            <a:off x="6454427" y="1795008"/>
            <a:ext cx="5064473" cy="1256906"/>
          </a:xfrm>
          <a:prstGeom prst="rect">
            <a:avLst/>
          </a:prstGeom>
        </p:spPr>
        <p:txBody>
          <a:bodyPr>
            <a:normAutofit/>
          </a:bodyPr>
          <a:lstStyle>
            <a:lvl1pPr algn="l">
              <a:lnSpc>
                <a:spcPct val="100000"/>
              </a:lnSpc>
              <a:defRPr sz="3200"/>
            </a:lvl1pPr>
          </a:lstStyle>
          <a:p>
            <a:pPr lvl="0"/>
            <a:r>
              <a:rPr lang="en-US"/>
              <a:t>Click to add title</a:t>
            </a:r>
            <a:endParaRPr lang="en-US"/>
          </a:p>
        </p:txBody>
      </p:sp>
      <p:sp>
        <p:nvSpPr>
          <p:cNvPr id="25" name="Text Placeholder 24"/>
          <p:cNvSpPr>
            <a:spLocks noGrp="1"/>
          </p:cNvSpPr>
          <p:nvPr>
            <p:ph type="body" sz="quarter" idx="1" hasCustomPrompt="1"/>
          </p:nvPr>
        </p:nvSpPr>
        <p:spPr>
          <a:xfrm>
            <a:off x="6454427" y="3063768"/>
            <a:ext cx="5064473" cy="2364575"/>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en-US"/>
              <a:t>Click to add text</a:t>
            </a:r>
            <a:endParaRPr lang="en-US"/>
          </a:p>
        </p:txBody>
      </p:sp>
      <p:sp>
        <p:nvSpPr>
          <p:cNvPr id="4" name="Date Placeholder 3"/>
          <p:cNvSpPr>
            <a:spLocks noGrp="1"/>
          </p:cNvSpPr>
          <p:nvPr>
            <p:ph type="dt" sz="half" idx="10"/>
          </p:nvPr>
        </p:nvSpPr>
        <p:spPr/>
        <p:txBody>
          <a:bodyPr/>
          <a:lstStyle/>
          <a:p>
            <a:fld id="{2A27A813-B2FD-42E1-9222-83B574E99074}" type="datetime1">
              <a:rPr lang="zh-CN" altLang="en-US" smtClean="0"/>
            </a:fld>
            <a:endParaRPr lang="en-US" altLang="zh-CN"/>
          </a:p>
        </p:txBody>
      </p:sp>
      <p:sp>
        <p:nvSpPr>
          <p:cNvPr id="6" name="Footer Placeholder 5"/>
          <p:cNvSpPr>
            <a:spLocks noGrp="1"/>
          </p:cNvSpPr>
          <p:nvPr>
            <p:ph type="ftr" sz="quarter" idx="11"/>
          </p:nvPr>
        </p:nvSpPr>
        <p:spPr/>
        <p:txBody>
          <a:bodyPr/>
          <a:lstStyle/>
          <a:p>
            <a:r>
              <a:rPr lang="en-US"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grpSp>
        <p:nvGrpSpPr>
          <p:cNvPr id="8" name="Group 7"/>
          <p:cNvGrpSpPr/>
          <p:nvPr userDrawn="1"/>
        </p:nvGrpSpPr>
        <p:grpSpPr>
          <a:xfrm>
            <a:off x="0" y="0"/>
            <a:ext cx="12192000" cy="6858000"/>
            <a:chOff x="0" y="0"/>
            <a:chExt cx="12192000" cy="6858000"/>
          </a:xfrm>
        </p:grpSpPr>
        <p:sp>
          <p:nvSpPr>
            <p:cNvPr id="10" name="Rectangle 9"/>
            <p:cNvSpPr/>
            <p:nvPr userDrawn="1"/>
          </p:nvSpPr>
          <p:spPr>
            <a:xfrm>
              <a:off x="0" y="0"/>
              <a:ext cx="12192000" cy="6858000"/>
            </a:xfrm>
            <a:prstGeom prst="rect">
              <a:avLst/>
            </a:prstGeom>
            <a:blipFill rotWithShape="0">
              <a:blip r:embed="rId2"/>
              <a:srcRect/>
              <a:stretch>
                <a:fillRect t="-790" b="-79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11" name="Rectangle 10"/>
            <p:cNvSpPr/>
            <p:nvPr userDrawn="1"/>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tx1"/>
                </a:solidFill>
              </a:defRPr>
            </a:lvl1pPr>
          </a:lstStyle>
          <a:p>
            <a:pPr lvl="0"/>
            <a:r>
              <a:rPr lang="en-US" dirty="0"/>
              <a:t>Click to add title</a:t>
            </a:r>
            <a:endParaRPr lang="en-US" dirty="0"/>
          </a:p>
        </p:txBody>
      </p:sp>
      <p:sp>
        <p:nvSpPr>
          <p:cNvPr id="2" name="Date Placeholder 1"/>
          <p:cNvSpPr>
            <a:spLocks noGrp="1"/>
          </p:cNvSpPr>
          <p:nvPr>
            <p:ph type="dt" sz="half" idx="10"/>
          </p:nvPr>
        </p:nvSpPr>
        <p:spPr/>
        <p:txBody>
          <a:bodyPr/>
          <a:lstStyle/>
          <a:p>
            <a:fld id="{E2982A54-1ED4-49C6-8154-FC2019FF8FB3}" type="datetime1">
              <a:rPr lang="zh-CN" altLang="en-US" smtClean="0"/>
            </a:fld>
            <a:endParaRPr lang="zh-CN" altLang="en-US"/>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Closing">
    <p:bg>
      <p:bgRef idx="1001">
        <a:schemeClr val="bg1"/>
      </p:bgRef>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userDrawn="1"/>
          </p:nvSpPr>
          <p:spPr>
            <a:xfrm>
              <a:off x="0" y="0"/>
              <a:ext cx="12192000" cy="6858000"/>
            </a:xfrm>
            <a:prstGeom prst="rect">
              <a:avLst/>
            </a:prstGeom>
            <a:blipFill rotWithShape="0">
              <a:blip r:embed="rId2"/>
              <a:srcRect/>
              <a:stretch>
                <a:fillRect t="-790" b="-79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6" name="Rectangle 5"/>
            <p:cNvSpPr/>
            <p:nvPr userDrawn="1"/>
          </p:nvSpPr>
          <p:spPr>
            <a:xfrm>
              <a:off x="0" y="0"/>
              <a:ext cx="12192000" cy="6858000"/>
            </a:xfrm>
            <a:prstGeom prst="rect">
              <a:avLst/>
            </a:prstGeom>
            <a:solidFill>
              <a:schemeClr val="accent1">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8" name="Freeform: Shape 7"/>
            <p:cNvSpPr/>
            <p:nvPr userDrawn="1"/>
          </p:nvSpPr>
          <p:spPr>
            <a:xfrm rot="5400000">
              <a:off x="9376229" y="4011838"/>
              <a:ext cx="2122262" cy="2122262"/>
            </a:xfrm>
            <a:custGeom>
              <a:avLst/>
              <a:gdLst>
                <a:gd name="connsiteX0" fmla="*/ 1046035 w 5439382"/>
                <a:gd name="connsiteY0" fmla="*/ 0 h 5439382"/>
                <a:gd name="connsiteX1" fmla="*/ 4393347 w 5439382"/>
                <a:gd name="connsiteY1" fmla="*/ 0 h 5439382"/>
                <a:gd name="connsiteX2" fmla="*/ 5439382 w 5439382"/>
                <a:gd name="connsiteY2" fmla="*/ 1046035 h 5439382"/>
                <a:gd name="connsiteX3" fmla="*/ 5439382 w 5439382"/>
                <a:gd name="connsiteY3" fmla="*/ 4393347 h 5439382"/>
                <a:gd name="connsiteX4" fmla="*/ 4393347 w 5439382"/>
                <a:gd name="connsiteY4" fmla="*/ 5439382 h 5439382"/>
                <a:gd name="connsiteX5" fmla="*/ 3347312 w 5439382"/>
                <a:gd name="connsiteY5" fmla="*/ 4393347 h 5439382"/>
                <a:gd name="connsiteX6" fmla="*/ 3347312 w 5439382"/>
                <a:gd name="connsiteY6" fmla="*/ 3571387 h 5439382"/>
                <a:gd name="connsiteX7" fmla="*/ 1804393 w 5439382"/>
                <a:gd name="connsiteY7" fmla="*/ 5114305 h 5439382"/>
                <a:gd name="connsiteX8" fmla="*/ 325077 w 5439382"/>
                <a:gd name="connsiteY8" fmla="*/ 5114305 h 5439382"/>
                <a:gd name="connsiteX9" fmla="*/ 325077 w 5439382"/>
                <a:gd name="connsiteY9" fmla="*/ 3634988 h 5439382"/>
                <a:gd name="connsiteX10" fmla="*/ 1867994 w 5439382"/>
                <a:gd name="connsiteY10" fmla="*/ 2092070 h 5439382"/>
                <a:gd name="connsiteX11" fmla="*/ 1046035 w 5439382"/>
                <a:gd name="connsiteY11" fmla="*/ 2092070 h 5439382"/>
                <a:gd name="connsiteX12" fmla="*/ 0 w 5439382"/>
                <a:gd name="connsiteY12" fmla="*/ 1046035 h 5439382"/>
                <a:gd name="connsiteX13" fmla="*/ 1046035 w 5439382"/>
                <a:gd name="connsiteY13" fmla="*/ 0 h 543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39382" h="5439382">
                  <a:moveTo>
                    <a:pt x="1046035" y="0"/>
                  </a:moveTo>
                  <a:lnTo>
                    <a:pt x="4393347" y="0"/>
                  </a:lnTo>
                  <a:cubicBezTo>
                    <a:pt x="4971056" y="0"/>
                    <a:pt x="5439382" y="468326"/>
                    <a:pt x="5439382" y="1046035"/>
                  </a:cubicBezTo>
                  <a:lnTo>
                    <a:pt x="5439382" y="4393347"/>
                  </a:lnTo>
                  <a:cubicBezTo>
                    <a:pt x="5439382" y="4971056"/>
                    <a:pt x="4971056" y="5439382"/>
                    <a:pt x="4393347" y="5439382"/>
                  </a:cubicBezTo>
                  <a:cubicBezTo>
                    <a:pt x="3815638" y="5439382"/>
                    <a:pt x="3347312" y="4971056"/>
                    <a:pt x="3347312" y="4393347"/>
                  </a:cubicBezTo>
                  <a:lnTo>
                    <a:pt x="3347312" y="3571387"/>
                  </a:lnTo>
                  <a:lnTo>
                    <a:pt x="1804393" y="5114305"/>
                  </a:lnTo>
                  <a:cubicBezTo>
                    <a:pt x="1395891" y="5522807"/>
                    <a:pt x="733579" y="5522807"/>
                    <a:pt x="325077" y="5114305"/>
                  </a:cubicBezTo>
                  <a:cubicBezTo>
                    <a:pt x="-83425" y="4705803"/>
                    <a:pt x="-83425" y="4043490"/>
                    <a:pt x="325077" y="3634988"/>
                  </a:cubicBezTo>
                  <a:lnTo>
                    <a:pt x="1867994" y="2092070"/>
                  </a:lnTo>
                  <a:lnTo>
                    <a:pt x="1046035" y="2092070"/>
                  </a:lnTo>
                  <a:cubicBezTo>
                    <a:pt x="468326" y="2092070"/>
                    <a:pt x="0" y="1623744"/>
                    <a:pt x="0" y="1046035"/>
                  </a:cubicBezTo>
                  <a:cubicBezTo>
                    <a:pt x="0" y="468326"/>
                    <a:pt x="468326" y="0"/>
                    <a:pt x="1046035" y="0"/>
                  </a:cubicBezTo>
                  <a:close/>
                </a:path>
              </a:pathLst>
            </a:custGeom>
            <a:solidFill>
              <a:schemeClr val="accent1">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9" name="Rectangle: Rounded Corners 8"/>
            <p:cNvSpPr/>
            <p:nvPr userDrawn="1"/>
          </p:nvSpPr>
          <p:spPr>
            <a:xfrm>
              <a:off x="660400" y="1056925"/>
              <a:ext cx="5077175" cy="5077175"/>
            </a:xfrm>
            <a:prstGeom prst="roundRect">
              <a:avLst>
                <a:gd name="adj" fmla="val 20097"/>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just"/>
              <a:endParaRPr lang="zh-CN" altLang="en-US" dirty="0"/>
            </a:p>
          </p:txBody>
        </p:sp>
        <p:sp>
          <p:nvSpPr>
            <p:cNvPr id="10" name="Freeform: Shape 9"/>
            <p:cNvSpPr/>
            <p:nvPr userDrawn="1"/>
          </p:nvSpPr>
          <p:spPr>
            <a:xfrm>
              <a:off x="795461" y="1191987"/>
              <a:ext cx="4807054" cy="4807052"/>
            </a:xfrm>
            <a:custGeom>
              <a:avLst/>
              <a:gdLst>
                <a:gd name="connsiteX0" fmla="*/ 1046035 w 5439382"/>
                <a:gd name="connsiteY0" fmla="*/ 0 h 5439382"/>
                <a:gd name="connsiteX1" fmla="*/ 4393347 w 5439382"/>
                <a:gd name="connsiteY1" fmla="*/ 0 h 5439382"/>
                <a:gd name="connsiteX2" fmla="*/ 5439382 w 5439382"/>
                <a:gd name="connsiteY2" fmla="*/ 1046035 h 5439382"/>
                <a:gd name="connsiteX3" fmla="*/ 5439382 w 5439382"/>
                <a:gd name="connsiteY3" fmla="*/ 4393347 h 5439382"/>
                <a:gd name="connsiteX4" fmla="*/ 4393347 w 5439382"/>
                <a:gd name="connsiteY4" fmla="*/ 5439382 h 5439382"/>
                <a:gd name="connsiteX5" fmla="*/ 3347312 w 5439382"/>
                <a:gd name="connsiteY5" fmla="*/ 4393347 h 5439382"/>
                <a:gd name="connsiteX6" fmla="*/ 3347312 w 5439382"/>
                <a:gd name="connsiteY6" fmla="*/ 3571387 h 5439382"/>
                <a:gd name="connsiteX7" fmla="*/ 1804393 w 5439382"/>
                <a:gd name="connsiteY7" fmla="*/ 5114305 h 5439382"/>
                <a:gd name="connsiteX8" fmla="*/ 325077 w 5439382"/>
                <a:gd name="connsiteY8" fmla="*/ 5114305 h 5439382"/>
                <a:gd name="connsiteX9" fmla="*/ 325077 w 5439382"/>
                <a:gd name="connsiteY9" fmla="*/ 3634988 h 5439382"/>
                <a:gd name="connsiteX10" fmla="*/ 1867994 w 5439382"/>
                <a:gd name="connsiteY10" fmla="*/ 2092070 h 5439382"/>
                <a:gd name="connsiteX11" fmla="*/ 1046035 w 5439382"/>
                <a:gd name="connsiteY11" fmla="*/ 2092070 h 5439382"/>
                <a:gd name="connsiteX12" fmla="*/ 0 w 5439382"/>
                <a:gd name="connsiteY12" fmla="*/ 1046035 h 5439382"/>
                <a:gd name="connsiteX13" fmla="*/ 1046035 w 5439382"/>
                <a:gd name="connsiteY13" fmla="*/ 0 h 543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39382" h="5439382">
                  <a:moveTo>
                    <a:pt x="1046035" y="0"/>
                  </a:moveTo>
                  <a:lnTo>
                    <a:pt x="4393347" y="0"/>
                  </a:lnTo>
                  <a:cubicBezTo>
                    <a:pt x="4971056" y="0"/>
                    <a:pt x="5439382" y="468326"/>
                    <a:pt x="5439382" y="1046035"/>
                  </a:cubicBezTo>
                  <a:lnTo>
                    <a:pt x="5439382" y="4393347"/>
                  </a:lnTo>
                  <a:cubicBezTo>
                    <a:pt x="5439382" y="4971056"/>
                    <a:pt x="4971056" y="5439382"/>
                    <a:pt x="4393347" y="5439382"/>
                  </a:cubicBezTo>
                  <a:cubicBezTo>
                    <a:pt x="3815638" y="5439382"/>
                    <a:pt x="3347312" y="4971056"/>
                    <a:pt x="3347312" y="4393347"/>
                  </a:cubicBezTo>
                  <a:lnTo>
                    <a:pt x="3347312" y="3571387"/>
                  </a:lnTo>
                  <a:lnTo>
                    <a:pt x="1804393" y="5114305"/>
                  </a:lnTo>
                  <a:cubicBezTo>
                    <a:pt x="1395891" y="5522807"/>
                    <a:pt x="733579" y="5522807"/>
                    <a:pt x="325077" y="5114305"/>
                  </a:cubicBezTo>
                  <a:cubicBezTo>
                    <a:pt x="-83425" y="4705803"/>
                    <a:pt x="-83425" y="4043490"/>
                    <a:pt x="325077" y="3634988"/>
                  </a:cubicBezTo>
                  <a:lnTo>
                    <a:pt x="1867994" y="2092070"/>
                  </a:lnTo>
                  <a:lnTo>
                    <a:pt x="1046035" y="2092070"/>
                  </a:lnTo>
                  <a:cubicBezTo>
                    <a:pt x="468326" y="2092070"/>
                    <a:pt x="0" y="1623744"/>
                    <a:pt x="0" y="1046035"/>
                  </a:cubicBezTo>
                  <a:cubicBezTo>
                    <a:pt x="0" y="468326"/>
                    <a:pt x="468326" y="0"/>
                    <a:pt x="1046035" y="0"/>
                  </a:cubicBezTo>
                  <a:close/>
                </a:path>
              </a:pathLst>
            </a:custGeom>
            <a:blipFill rotWithShape="0">
              <a:blip r:embed="rId2"/>
              <a:srcRect/>
              <a:stretch>
                <a:fillRect l="-37500" r="-375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grpSp>
      <p:sp>
        <p:nvSpPr>
          <p:cNvPr id="5" name="Title 4"/>
          <p:cNvSpPr>
            <a:spLocks noGrp="1"/>
          </p:cNvSpPr>
          <p:nvPr>
            <p:ph type="title" hasCustomPrompt="1"/>
          </p:nvPr>
        </p:nvSpPr>
        <p:spPr>
          <a:xfrm>
            <a:off x="6096000" y="1366025"/>
            <a:ext cx="5422900" cy="2527380"/>
          </a:xfrm>
          <a:prstGeom prst="rect">
            <a:avLst/>
          </a:prstGeom>
        </p:spPr>
        <p:txBody>
          <a:bodyPr wrap="square" anchor="b">
            <a:normAutofit/>
          </a:bodyPr>
          <a:lstStyle>
            <a:lvl1pPr algn="r">
              <a:lnSpc>
                <a:spcPct val="100000"/>
              </a:lnSpc>
              <a:defRPr sz="6000">
                <a:ln w="19050">
                  <a:noFill/>
                </a:ln>
                <a:solidFill>
                  <a:schemeClr val="tx1"/>
                </a:solidFill>
              </a:defRPr>
            </a:lvl1pPr>
          </a:lstStyle>
          <a:p>
            <a:pPr lvl="0"/>
            <a:r>
              <a:rPr lang="en-US" dirty="0"/>
              <a:t>Click to add title</a:t>
            </a:r>
            <a:endParaRPr lang="en-US" dirty="0"/>
          </a:p>
        </p:txBody>
      </p:sp>
      <p:sp>
        <p:nvSpPr>
          <p:cNvPr id="4" name="Text Placeholder 3"/>
          <p:cNvSpPr>
            <a:spLocks noGrp="1"/>
          </p:cNvSpPr>
          <p:nvPr>
            <p:ph type="body" sz="quarter" idx="13" hasCustomPrompt="1"/>
          </p:nvPr>
        </p:nvSpPr>
        <p:spPr>
          <a:xfrm>
            <a:off x="9820230" y="5857100"/>
            <a:ext cx="1698670" cy="276999"/>
          </a:xfrm>
          <a:prstGeom prst="rect">
            <a:avLst/>
          </a:prstGeom>
        </p:spPr>
        <p:txBody>
          <a:bodyPr wrap="square" lIns="90000">
            <a:normAutofit/>
          </a:bodyPr>
          <a:lstStyle>
            <a:lvl1pPr marL="0" indent="0" algn="r">
              <a:lnSpc>
                <a:spcPct val="100000"/>
              </a:lnSpc>
              <a:buNone/>
              <a:defRPr sz="1200">
                <a:solidFill>
                  <a:schemeClr val="tx1"/>
                </a:solidFill>
              </a:defRPr>
            </a:lvl1pPr>
          </a:lstStyle>
          <a:p>
            <a:pPr lvl="0"/>
            <a:r>
              <a:rPr lang="en-US"/>
              <a:t>Presenter name</a:t>
            </a:r>
            <a:endParaRPr lang="en-US"/>
          </a:p>
        </p:txBody>
      </p:sp>
      <p:sp>
        <p:nvSpPr>
          <p:cNvPr id="7" name="Text Placeholder 6"/>
          <p:cNvSpPr>
            <a:spLocks noGrp="1"/>
          </p:cNvSpPr>
          <p:nvPr>
            <p:ph type="body" sz="quarter" idx="14" hasCustomPrompt="1"/>
          </p:nvPr>
        </p:nvSpPr>
        <p:spPr>
          <a:xfrm>
            <a:off x="7899560" y="5857101"/>
            <a:ext cx="1698670" cy="276999"/>
          </a:xfrm>
          <a:prstGeom prst="rect">
            <a:avLst/>
          </a:prstGeom>
        </p:spPr>
        <p:txBody>
          <a:bodyPr wrap="none">
            <a:normAutofit/>
          </a:bodyPr>
          <a:lstStyle>
            <a:lvl1pPr marL="0" indent="0" algn="r">
              <a:lnSpc>
                <a:spcPct val="100000"/>
              </a:lnSpc>
              <a:buNone/>
              <a:defRPr sz="1200">
                <a:solidFill>
                  <a:schemeClr val="tx1"/>
                </a:solidFill>
              </a:defRPr>
            </a:lvl1pPr>
          </a:lstStyle>
          <a:p>
            <a:pPr lvl="0"/>
            <a:r>
              <a:rPr lang="en-US" dirty="0"/>
              <a:t>www.officeplus.cn</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endParaRPr lang="en-US" dirty="0"/>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16.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7.emf"/><Relationship Id="rId3" Type="http://schemas.openxmlformats.org/officeDocument/2006/relationships/tags" Target="../tags/tag18.xml"/><Relationship Id="rId2" Type="http://schemas.openxmlformats.org/officeDocument/2006/relationships/image" Target="../media/image16.png"/><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2.xml"/><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2.png"/><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4.png"/><Relationship Id="rId3" Type="http://schemas.openxmlformats.org/officeDocument/2006/relationships/tags" Target="../tags/tag27.xml"/><Relationship Id="rId2" Type="http://schemas.openxmlformats.org/officeDocument/2006/relationships/image" Target="../media/image23.png"/><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tags" Target="../tags/tag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jpeg"/><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2.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5.xml"/><Relationship Id="rId6" Type="http://schemas.openxmlformats.org/officeDocument/2006/relationships/tags" Target="../tags/tag10.xml"/><Relationship Id="rId5" Type="http://schemas.openxmlformats.org/officeDocument/2006/relationships/image" Target="../media/image9.png"/><Relationship Id="rId4" Type="http://schemas.openxmlformats.org/officeDocument/2006/relationships/tags" Target="../tags/tag9.xml"/><Relationship Id="rId3" Type="http://schemas.openxmlformats.org/officeDocument/2006/relationships/image" Target="../media/image8.png"/><Relationship Id="rId2" Type="http://schemas.openxmlformats.org/officeDocument/2006/relationships/tags" Target="../tags/tag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11.xml"/><Relationship Id="rId2" Type="http://schemas.openxmlformats.org/officeDocument/2006/relationships/image" Target="../media/image11.sv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978525" y="1408430"/>
            <a:ext cx="6911340" cy="1896745"/>
          </a:xfrm>
        </p:spPr>
        <p:txBody>
          <a:bodyPr wrap="square">
            <a:normAutofit/>
          </a:bodyPr>
          <a:lstStyle/>
          <a:p>
            <a:r>
              <a:rPr lang="zh-CN" altLang="en-US" b="1" dirty="0"/>
              <a:t>3D打印陶瓷在医学中</a:t>
            </a:r>
            <a:br>
              <a:rPr lang="zh-CN" altLang="en-US" b="1" dirty="0"/>
            </a:br>
            <a:r>
              <a:rPr lang="zh-CN" altLang="en-US" b="1" dirty="0"/>
              <a:t>的运用</a:t>
            </a:r>
            <a:endParaRPr lang="zh-CN" altLang="en-US" b="1" dirty="0"/>
          </a:p>
        </p:txBody>
      </p:sp>
      <p:sp>
        <p:nvSpPr>
          <p:cNvPr id="9" name="Subtitle 8"/>
          <p:cNvSpPr>
            <a:spLocks noGrp="1"/>
          </p:cNvSpPr>
          <p:nvPr>
            <p:ph type="subTitle" sz="quarter" idx="1"/>
          </p:nvPr>
        </p:nvSpPr>
        <p:spPr>
          <a:xfrm>
            <a:off x="6096001" y="3746952"/>
            <a:ext cx="5422900" cy="743961"/>
          </a:xfrm>
        </p:spPr>
        <p:txBody>
          <a:bodyPr wrap="square">
            <a:noAutofit/>
          </a:bodyPr>
          <a:lstStyle/>
          <a:p>
            <a:pPr lvl="0"/>
            <a:r>
              <a:rPr lang="zh-CN" altLang="en-US" sz="1600" dirty="0"/>
              <a:t>组员：</a:t>
            </a:r>
            <a:endParaRPr lang="zh-CN" altLang="en-US" sz="1600" dirty="0"/>
          </a:p>
          <a:p>
            <a:pPr lvl="0"/>
            <a:r>
              <a:rPr lang="zh-CN" altLang="en-US" sz="1600" dirty="0"/>
              <a:t>汪珉凯</a:t>
            </a:r>
            <a:r>
              <a:rPr altLang="zh-CN" sz="1600" dirty="0"/>
              <a:t> </a:t>
            </a:r>
            <a:r>
              <a:rPr lang="zh-CN" altLang="en-US" sz="1600" dirty="0"/>
              <a:t>李张硕</a:t>
            </a:r>
            <a:r>
              <a:rPr altLang="zh-CN" sz="1600" dirty="0"/>
              <a:t> </a:t>
            </a:r>
            <a:r>
              <a:rPr lang="zh-CN" altLang="en-US" sz="1600" dirty="0"/>
              <a:t>张雨欣</a:t>
            </a:r>
            <a:r>
              <a:rPr altLang="zh-CN" sz="1600" dirty="0"/>
              <a:t> </a:t>
            </a:r>
            <a:r>
              <a:rPr lang="zh-CN" altLang="en-US" sz="1600" dirty="0"/>
              <a:t>刘祖昕</a:t>
            </a:r>
            <a:r>
              <a:rPr altLang="zh-CN" sz="1600" dirty="0"/>
              <a:t> </a:t>
            </a:r>
            <a:r>
              <a:rPr lang="zh-CN" altLang="en-US" sz="1600" dirty="0"/>
              <a:t>楼元浩</a:t>
            </a:r>
            <a:r>
              <a:rPr altLang="zh-CN" sz="1600" dirty="0"/>
              <a:t> </a:t>
            </a:r>
            <a:endParaRPr altLang="zh-CN" sz="1600" dirty="0"/>
          </a:p>
          <a:p>
            <a:pPr lvl="0"/>
            <a:r>
              <a:rPr lang="zh-CN" altLang="en-US" sz="1600" dirty="0"/>
              <a:t>李柏岩</a:t>
            </a:r>
            <a:r>
              <a:rPr altLang="zh-CN" sz="1600" dirty="0"/>
              <a:t> </a:t>
            </a:r>
            <a:r>
              <a:rPr lang="zh-CN" altLang="en-US" sz="1600" dirty="0"/>
              <a:t>卢泽慧</a:t>
            </a:r>
            <a:r>
              <a:rPr altLang="zh-CN" sz="1600" dirty="0"/>
              <a:t> </a:t>
            </a:r>
            <a:r>
              <a:rPr lang="zh-CN" altLang="en-US" sz="1600" dirty="0"/>
              <a:t>徐洪图</a:t>
            </a:r>
            <a:r>
              <a:rPr altLang="zh-CN" sz="1600" dirty="0"/>
              <a:t> </a:t>
            </a:r>
            <a:r>
              <a:rPr lang="zh-CN" altLang="en-US" sz="1600" dirty="0"/>
              <a:t>全思贤</a:t>
            </a:r>
            <a:r>
              <a:rPr altLang="zh-CN" sz="1600" dirty="0"/>
              <a:t> </a:t>
            </a:r>
            <a:r>
              <a:rPr lang="zh-CN" altLang="en-US" sz="1600" dirty="0"/>
              <a:t>孝宇婷</a:t>
            </a:r>
            <a:endParaRPr lang="zh-CN" altLang="en-US" sz="1600" dirty="0"/>
          </a:p>
        </p:txBody>
      </p:sp>
      <p:sp>
        <p:nvSpPr>
          <p:cNvPr id="4" name="Text Placeholder 3"/>
          <p:cNvSpPr>
            <a:spLocks noGrp="1"/>
          </p:cNvSpPr>
          <p:nvPr>
            <p:ph type="body" sz="quarter" idx="13"/>
          </p:nvPr>
        </p:nvSpPr>
        <p:spPr>
          <a:xfrm>
            <a:off x="9440998" y="5716813"/>
            <a:ext cx="1920876" cy="345518"/>
          </a:xfrm>
        </p:spPr>
        <p:txBody>
          <a:bodyPr wrap="square">
            <a:normAutofit/>
          </a:bodyPr>
          <a:lstStyle/>
          <a:p>
            <a:pPr lvl="0"/>
            <a:r>
              <a:rPr lang="zh-CN" altLang="en-US" dirty="0"/>
              <a:t>汇报人：汪珉凯</a:t>
            </a:r>
            <a:r>
              <a:rPr lang="en-US" altLang="zh-CN" dirty="0"/>
              <a:t> </a:t>
            </a:r>
            <a:r>
              <a:rPr lang="zh-CN" altLang="en-US" dirty="0"/>
              <a:t>李岩</a:t>
            </a:r>
            <a:r>
              <a:rPr lang="zh-CN" altLang="en-US" dirty="0"/>
              <a:t>松</a:t>
            </a:r>
            <a:endParaRPr lang="zh-CN" altLang="en-US" dirty="0"/>
          </a:p>
        </p:txBody>
      </p:sp>
      <p:sp>
        <p:nvSpPr>
          <p:cNvPr id="7" name="Text Placeholder 6"/>
          <p:cNvSpPr>
            <a:spLocks noGrp="1"/>
          </p:cNvSpPr>
          <p:nvPr>
            <p:ph type="body" sz="quarter" idx="14"/>
          </p:nvPr>
        </p:nvSpPr>
        <p:spPr>
          <a:xfrm>
            <a:off x="9663430" y="5371465"/>
            <a:ext cx="1266190" cy="345440"/>
          </a:xfrm>
        </p:spPr>
        <p:txBody>
          <a:bodyPr wrap="none">
            <a:normAutofit/>
          </a:bodyPr>
          <a:lstStyle/>
          <a:p>
            <a:pPr lvl="0"/>
            <a:r>
              <a:rPr lang="en-US" sz="1400" dirty="0"/>
              <a:t>2024</a:t>
            </a:r>
            <a:r>
              <a:rPr lang="zh-CN" altLang="en-US" sz="1400" dirty="0"/>
              <a:t>年</a:t>
            </a:r>
            <a:r>
              <a:rPr lang="en-US" sz="1400" dirty="0"/>
              <a:t>1</a:t>
            </a:r>
            <a:r>
              <a:rPr lang="zh-CN" altLang="en-US" sz="1400" dirty="0"/>
              <a:t>月</a:t>
            </a:r>
            <a:r>
              <a:rPr lang="en-US" sz="1400" dirty="0"/>
              <a:t>3</a:t>
            </a:r>
            <a:r>
              <a:rPr lang="zh-CN" altLang="en-US" sz="1400" dirty="0"/>
              <a:t>日</a:t>
            </a:r>
            <a:endParaRPr lang="zh-CN" altLang="en-US" sz="1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build="p"/>
      <p:bldP spid="9" grpId="1" animBg="1" build="p"/>
      <p:bldP spid="7" grpId="0" build="p"/>
      <p:bldP spid="7" grpId="1" build="p"/>
      <p:bldP spid="4" grpId="0" build="p"/>
      <p:bldP spid="4"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60399" y="1372145"/>
            <a:ext cx="10576822" cy="4660261"/>
            <a:chOff x="703579" y="1514385"/>
            <a:chExt cx="10576822" cy="4660261"/>
          </a:xfrm>
        </p:grpSpPr>
        <p:sp>
          <p:nvSpPr>
            <p:cNvPr id="9" name="Rectangle 8"/>
            <p:cNvSpPr/>
            <p:nvPr/>
          </p:nvSpPr>
          <p:spPr>
            <a:xfrm>
              <a:off x="703579" y="1647167"/>
              <a:ext cx="5064231" cy="1707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40000"/>
                </a:lnSpc>
              </a:pPr>
              <a:r>
                <a:rPr kumimoji="1" lang="zh-CN" altLang="en-US" sz="1400" dirty="0">
                  <a:solidFill>
                    <a:schemeClr val="tx1"/>
                  </a:solidFill>
                </a:rPr>
                <a:t>陶瓷材料具有良好的生物相容性，已被广泛应用于制造牙科、骨科等医疗器械。但是陶瓷材料因其硬而脆的特性造成加工成型困难，而3D打印这种新型陶瓷加工技术可在一定程度上解决这个问题。</a:t>
              </a:r>
              <a:endParaRPr kumimoji="1" lang="zh-CN" altLang="en-US" sz="1400" dirty="0">
                <a:solidFill>
                  <a:schemeClr val="tx1"/>
                </a:solidFill>
              </a:endParaRPr>
            </a:p>
          </p:txBody>
        </p:sp>
        <p:grpSp>
          <p:nvGrpSpPr>
            <p:cNvPr id="87" name="Group 86"/>
            <p:cNvGrpSpPr/>
            <p:nvPr/>
          </p:nvGrpSpPr>
          <p:grpSpPr>
            <a:xfrm>
              <a:off x="6630295" y="1514385"/>
              <a:ext cx="4650106" cy="4293737"/>
              <a:chOff x="6630295" y="1514385"/>
              <a:chExt cx="4650106" cy="4293737"/>
            </a:xfrm>
          </p:grpSpPr>
          <p:grpSp>
            <p:nvGrpSpPr>
              <p:cNvPr id="2" name="Group 1"/>
              <p:cNvGrpSpPr/>
              <p:nvPr/>
            </p:nvGrpSpPr>
            <p:grpSpPr>
              <a:xfrm>
                <a:off x="6630295" y="1514385"/>
                <a:ext cx="4650106" cy="895217"/>
                <a:chOff x="639852" y="3675784"/>
                <a:chExt cx="2980021" cy="626445"/>
              </a:xfrm>
            </p:grpSpPr>
            <p:sp>
              <p:nvSpPr>
                <p:cNvPr id="3" name="TextBox 2"/>
                <p:cNvSpPr txBox="1"/>
                <p:nvPr/>
              </p:nvSpPr>
              <p:spPr>
                <a:xfrm>
                  <a:off x="639852" y="3675784"/>
                  <a:ext cx="542471" cy="626445"/>
                </a:xfrm>
                <a:prstGeom prst="rect">
                  <a:avLst/>
                </a:prstGeom>
                <a:noFill/>
              </p:spPr>
              <p:txBody>
                <a:bodyPr wrap="none" lIns="108000" tIns="108000" rIns="108000" bIns="108000" rtlCol="0" anchor="b" anchorCtr="0">
                  <a:spAutoFit/>
                </a:bodyPr>
                <a:lstStyle/>
                <a:p>
                  <a:r>
                    <a:rPr kumimoji="1" lang="en-US" altLang="zh-CN" sz="4400" b="1" dirty="0"/>
                    <a:t>01</a:t>
                  </a:r>
                  <a:endParaRPr kumimoji="1" lang="en-US" altLang="zh-CN" sz="4400" b="1" dirty="0"/>
                </a:p>
              </p:txBody>
            </p:sp>
            <p:sp>
              <p:nvSpPr>
                <p:cNvPr id="5" name="Rectangle 4"/>
                <p:cNvSpPr/>
                <p:nvPr/>
              </p:nvSpPr>
              <p:spPr>
                <a:xfrm>
                  <a:off x="1252704" y="3782873"/>
                  <a:ext cx="2367169" cy="412804"/>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Autofit/>
                </a:bodyPr>
                <a:lstStyle/>
                <a:p>
                  <a:pPr algn="l">
                    <a:lnSpc>
                      <a:spcPct val="100000"/>
                    </a:lnSpc>
                  </a:pPr>
                  <a:r>
                    <a:rPr kumimoji="1" lang="zh-CN" altLang="en-US" sz="2400" b="1" dirty="0">
                      <a:solidFill>
                        <a:schemeClr val="tx1"/>
                      </a:solidFill>
                    </a:rPr>
                    <a:t>医疗器械</a:t>
                  </a:r>
                  <a:endParaRPr kumimoji="1" lang="zh-CN" altLang="en-US" sz="2400" b="1" dirty="0">
                    <a:solidFill>
                      <a:schemeClr val="tx1"/>
                    </a:solidFill>
                  </a:endParaRPr>
                </a:p>
              </p:txBody>
            </p:sp>
          </p:grpSp>
          <p:grpSp>
            <p:nvGrpSpPr>
              <p:cNvPr id="10" name="Group 9"/>
              <p:cNvGrpSpPr/>
              <p:nvPr/>
            </p:nvGrpSpPr>
            <p:grpSpPr>
              <a:xfrm>
                <a:off x="6630295" y="3253681"/>
                <a:ext cx="4650106" cy="895217"/>
                <a:chOff x="639852" y="3675784"/>
                <a:chExt cx="2980021" cy="626445"/>
              </a:xfrm>
            </p:grpSpPr>
            <p:sp>
              <p:nvSpPr>
                <p:cNvPr id="11" name="TextBox 10"/>
                <p:cNvSpPr txBox="1"/>
                <p:nvPr/>
              </p:nvSpPr>
              <p:spPr>
                <a:xfrm>
                  <a:off x="639852" y="3675784"/>
                  <a:ext cx="542471" cy="626445"/>
                </a:xfrm>
                <a:prstGeom prst="rect">
                  <a:avLst/>
                </a:prstGeom>
                <a:noFill/>
              </p:spPr>
              <p:txBody>
                <a:bodyPr wrap="none" lIns="108000" tIns="108000" rIns="108000" bIns="108000" rtlCol="0" anchor="b" anchorCtr="0">
                  <a:spAutoFit/>
                </a:bodyPr>
                <a:lstStyle/>
                <a:p>
                  <a:r>
                    <a:rPr kumimoji="1" lang="en-US" altLang="zh-CN" sz="4400" b="1" dirty="0">
                      <a:solidFill>
                        <a:schemeClr val="accent1"/>
                      </a:solidFill>
                    </a:rPr>
                    <a:t>02</a:t>
                  </a:r>
                  <a:endParaRPr kumimoji="1" lang="en-US" altLang="zh-CN" sz="4400" b="1" dirty="0">
                    <a:solidFill>
                      <a:schemeClr val="accent1"/>
                    </a:solidFill>
                  </a:endParaRPr>
                </a:p>
              </p:txBody>
            </p:sp>
            <p:sp>
              <p:nvSpPr>
                <p:cNvPr id="13" name="Rectangle 12"/>
                <p:cNvSpPr/>
                <p:nvPr/>
              </p:nvSpPr>
              <p:spPr>
                <a:xfrm>
                  <a:off x="1252704" y="3781540"/>
                  <a:ext cx="2367169" cy="417248"/>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Autofit/>
                </a:bodyPr>
                <a:lstStyle/>
                <a:p>
                  <a:pPr algn="l">
                    <a:lnSpc>
                      <a:spcPct val="100000"/>
                    </a:lnSpc>
                  </a:pPr>
                  <a:r>
                    <a:rPr kumimoji="1" lang="zh-CN" altLang="en-US" sz="2400" b="1" dirty="0">
                      <a:solidFill>
                        <a:schemeClr val="tx1"/>
                      </a:solidFill>
                      <a:sym typeface="+mn-ea"/>
                    </a:rPr>
                    <a:t>人工骨骼和关节</a:t>
                  </a:r>
                  <a:endParaRPr kumimoji="1" lang="zh-CN" altLang="en-US" sz="2400" b="1" dirty="0">
                    <a:solidFill>
                      <a:schemeClr val="tx1"/>
                    </a:solidFill>
                    <a:sym typeface="+mn-ea"/>
                  </a:endParaRPr>
                </a:p>
              </p:txBody>
            </p:sp>
          </p:grpSp>
          <p:grpSp>
            <p:nvGrpSpPr>
              <p:cNvPr id="15" name="Group 14"/>
              <p:cNvGrpSpPr/>
              <p:nvPr/>
            </p:nvGrpSpPr>
            <p:grpSpPr>
              <a:xfrm>
                <a:off x="6630295" y="4912903"/>
                <a:ext cx="4650104" cy="895219"/>
                <a:chOff x="639852" y="3675782"/>
                <a:chExt cx="2980020" cy="626446"/>
              </a:xfrm>
            </p:grpSpPr>
            <p:sp>
              <p:nvSpPr>
                <p:cNvPr id="16" name="TextBox 15"/>
                <p:cNvSpPr txBox="1"/>
                <p:nvPr/>
              </p:nvSpPr>
              <p:spPr>
                <a:xfrm>
                  <a:off x="639852" y="3675782"/>
                  <a:ext cx="542471" cy="626446"/>
                </a:xfrm>
                <a:prstGeom prst="rect">
                  <a:avLst/>
                </a:prstGeom>
                <a:noFill/>
              </p:spPr>
              <p:txBody>
                <a:bodyPr wrap="none" lIns="108000" tIns="108000" rIns="108000" bIns="108000" rtlCol="0" anchor="b" anchorCtr="0">
                  <a:spAutoFit/>
                </a:bodyPr>
                <a:lstStyle/>
                <a:p>
                  <a:r>
                    <a:rPr kumimoji="1" lang="en-US" altLang="zh-CN" sz="4400" b="1" dirty="0"/>
                    <a:t>03</a:t>
                  </a:r>
                  <a:endParaRPr kumimoji="1" lang="en-US" altLang="zh-CN" sz="4400" b="1" dirty="0"/>
                </a:p>
              </p:txBody>
            </p:sp>
            <p:sp>
              <p:nvSpPr>
                <p:cNvPr id="18" name="Rectangle 17"/>
                <p:cNvSpPr/>
                <p:nvPr/>
              </p:nvSpPr>
              <p:spPr>
                <a:xfrm>
                  <a:off x="1252703" y="3781094"/>
                  <a:ext cx="2367169" cy="421247"/>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Autofit/>
                </a:bodyPr>
                <a:lstStyle/>
                <a:p>
                  <a:pPr algn="l">
                    <a:lnSpc>
                      <a:spcPct val="100000"/>
                    </a:lnSpc>
                  </a:pPr>
                  <a:r>
                    <a:rPr kumimoji="1" lang="zh-CN" altLang="en-US" sz="2400" b="1" dirty="0">
                      <a:solidFill>
                        <a:schemeClr val="tx1"/>
                      </a:solidFill>
                    </a:rPr>
                    <a:t>牙科应用</a:t>
                  </a:r>
                  <a:endParaRPr kumimoji="1" lang="zh-CN" altLang="en-US" sz="2400" b="1" dirty="0">
                    <a:solidFill>
                      <a:schemeClr val="tx1"/>
                    </a:solidFill>
                  </a:endParaRPr>
                </a:p>
              </p:txBody>
            </p:sp>
          </p:grpSp>
        </p:grpSp>
        <p:grpSp>
          <p:nvGrpSpPr>
            <p:cNvPr id="25" name="Group 24"/>
            <p:cNvGrpSpPr/>
            <p:nvPr/>
          </p:nvGrpSpPr>
          <p:grpSpPr>
            <a:xfrm>
              <a:off x="788600" y="3353784"/>
              <a:ext cx="4875815" cy="2820862"/>
              <a:chOff x="2282825" y="1120776"/>
              <a:chExt cx="7620001" cy="4408487"/>
            </a:xfrm>
          </p:grpSpPr>
          <p:sp>
            <p:nvSpPr>
              <p:cNvPr id="26" name="Freeform: Shape 25"/>
              <p:cNvSpPr/>
              <p:nvPr/>
            </p:nvSpPr>
            <p:spPr bwMode="auto">
              <a:xfrm>
                <a:off x="5519738" y="3649663"/>
                <a:ext cx="636588" cy="739775"/>
              </a:xfrm>
              <a:custGeom>
                <a:avLst/>
                <a:gdLst>
                  <a:gd name="T0" fmla="*/ 263 w 401"/>
                  <a:gd name="T1" fmla="*/ 0 h 466"/>
                  <a:gd name="T2" fmla="*/ 401 w 401"/>
                  <a:gd name="T3" fmla="*/ 98 h 466"/>
                  <a:gd name="T4" fmla="*/ 313 w 401"/>
                  <a:gd name="T5" fmla="*/ 466 h 466"/>
                  <a:gd name="T6" fmla="*/ 0 w 401"/>
                  <a:gd name="T7" fmla="*/ 223 h 466"/>
                  <a:gd name="T8" fmla="*/ 263 w 401"/>
                  <a:gd name="T9" fmla="*/ 0 h 466"/>
                </a:gdLst>
                <a:ahLst/>
                <a:cxnLst>
                  <a:cxn ang="0">
                    <a:pos x="T0" y="T1"/>
                  </a:cxn>
                  <a:cxn ang="0">
                    <a:pos x="T2" y="T3"/>
                  </a:cxn>
                  <a:cxn ang="0">
                    <a:pos x="T4" y="T5"/>
                  </a:cxn>
                  <a:cxn ang="0">
                    <a:pos x="T6" y="T7"/>
                  </a:cxn>
                  <a:cxn ang="0">
                    <a:pos x="T8" y="T9"/>
                  </a:cxn>
                </a:cxnLst>
                <a:rect l="0" t="0" r="r" b="b"/>
                <a:pathLst>
                  <a:path w="401" h="466">
                    <a:moveTo>
                      <a:pt x="263" y="0"/>
                    </a:moveTo>
                    <a:lnTo>
                      <a:pt x="401" y="98"/>
                    </a:lnTo>
                    <a:lnTo>
                      <a:pt x="313" y="466"/>
                    </a:lnTo>
                    <a:lnTo>
                      <a:pt x="0" y="223"/>
                    </a:lnTo>
                    <a:lnTo>
                      <a:pt x="263" y="0"/>
                    </a:lnTo>
                    <a:close/>
                  </a:path>
                </a:pathLst>
              </a:custGeom>
              <a:solidFill>
                <a:srgbClr val="F7C9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Shape 26"/>
              <p:cNvSpPr/>
              <p:nvPr/>
            </p:nvSpPr>
            <p:spPr bwMode="auto">
              <a:xfrm>
                <a:off x="3816350" y="1120776"/>
                <a:ext cx="2046288" cy="2422525"/>
              </a:xfrm>
              <a:custGeom>
                <a:avLst/>
                <a:gdLst>
                  <a:gd name="T0" fmla="*/ 509 w 543"/>
                  <a:gd name="T1" fmla="*/ 340 h 642"/>
                  <a:gd name="T2" fmla="*/ 474 w 543"/>
                  <a:gd name="T3" fmla="*/ 279 h 642"/>
                  <a:gd name="T4" fmla="*/ 487 w 543"/>
                  <a:gd name="T5" fmla="*/ 178 h 642"/>
                  <a:gd name="T6" fmla="*/ 397 w 543"/>
                  <a:gd name="T7" fmla="*/ 119 h 642"/>
                  <a:gd name="T8" fmla="*/ 148 w 543"/>
                  <a:gd name="T9" fmla="*/ 101 h 642"/>
                  <a:gd name="T10" fmla="*/ 112 w 543"/>
                  <a:gd name="T11" fmla="*/ 86 h 642"/>
                  <a:gd name="T12" fmla="*/ 18 w 543"/>
                  <a:gd name="T13" fmla="*/ 152 h 642"/>
                  <a:gd name="T14" fmla="*/ 72 w 543"/>
                  <a:gd name="T15" fmla="*/ 241 h 642"/>
                  <a:gd name="T16" fmla="*/ 25 w 543"/>
                  <a:gd name="T17" fmla="*/ 278 h 642"/>
                  <a:gd name="T18" fmla="*/ 18 w 543"/>
                  <a:gd name="T19" fmla="*/ 388 h 642"/>
                  <a:gd name="T20" fmla="*/ 30 w 543"/>
                  <a:gd name="T21" fmla="*/ 420 h 642"/>
                  <a:gd name="T22" fmla="*/ 20 w 543"/>
                  <a:gd name="T23" fmla="*/ 446 h 642"/>
                  <a:gd name="T24" fmla="*/ 13 w 543"/>
                  <a:gd name="T25" fmla="*/ 477 h 642"/>
                  <a:gd name="T26" fmla="*/ 126 w 543"/>
                  <a:gd name="T27" fmla="*/ 627 h 642"/>
                  <a:gd name="T28" fmla="*/ 261 w 543"/>
                  <a:gd name="T29" fmla="*/ 612 h 642"/>
                  <a:gd name="T30" fmla="*/ 376 w 543"/>
                  <a:gd name="T31" fmla="*/ 556 h 642"/>
                  <a:gd name="T32" fmla="*/ 403 w 543"/>
                  <a:gd name="T33" fmla="*/ 570 h 642"/>
                  <a:gd name="T34" fmla="*/ 451 w 543"/>
                  <a:gd name="T35" fmla="*/ 565 h 642"/>
                  <a:gd name="T36" fmla="*/ 470 w 543"/>
                  <a:gd name="T37" fmla="*/ 493 h 642"/>
                  <a:gd name="T38" fmla="*/ 481 w 543"/>
                  <a:gd name="T39" fmla="*/ 472 h 642"/>
                  <a:gd name="T40" fmla="*/ 495 w 543"/>
                  <a:gd name="T41" fmla="*/ 460 h 642"/>
                  <a:gd name="T42" fmla="*/ 509 w 543"/>
                  <a:gd name="T43" fmla="*/ 34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3" h="642">
                    <a:moveTo>
                      <a:pt x="509" y="340"/>
                    </a:moveTo>
                    <a:cubicBezTo>
                      <a:pt x="474" y="279"/>
                      <a:pt x="474" y="279"/>
                      <a:pt x="474" y="279"/>
                    </a:cubicBezTo>
                    <a:cubicBezTo>
                      <a:pt x="482" y="260"/>
                      <a:pt x="496" y="219"/>
                      <a:pt x="487" y="178"/>
                    </a:cubicBezTo>
                    <a:cubicBezTo>
                      <a:pt x="478" y="138"/>
                      <a:pt x="438" y="112"/>
                      <a:pt x="397" y="119"/>
                    </a:cubicBezTo>
                    <a:cubicBezTo>
                      <a:pt x="292" y="0"/>
                      <a:pt x="177" y="78"/>
                      <a:pt x="148" y="101"/>
                    </a:cubicBezTo>
                    <a:cubicBezTo>
                      <a:pt x="137" y="93"/>
                      <a:pt x="125" y="88"/>
                      <a:pt x="112" y="86"/>
                    </a:cubicBezTo>
                    <a:cubicBezTo>
                      <a:pt x="67" y="78"/>
                      <a:pt x="26" y="108"/>
                      <a:pt x="18" y="152"/>
                    </a:cubicBezTo>
                    <a:cubicBezTo>
                      <a:pt x="12" y="191"/>
                      <a:pt x="35" y="229"/>
                      <a:pt x="72" y="241"/>
                    </a:cubicBezTo>
                    <a:cubicBezTo>
                      <a:pt x="54" y="249"/>
                      <a:pt x="37" y="261"/>
                      <a:pt x="25" y="278"/>
                    </a:cubicBezTo>
                    <a:cubicBezTo>
                      <a:pt x="3" y="310"/>
                      <a:pt x="0" y="355"/>
                      <a:pt x="18" y="388"/>
                    </a:cubicBezTo>
                    <a:cubicBezTo>
                      <a:pt x="24" y="399"/>
                      <a:pt x="31" y="409"/>
                      <a:pt x="30" y="420"/>
                    </a:cubicBezTo>
                    <a:cubicBezTo>
                      <a:pt x="29" y="430"/>
                      <a:pt x="23" y="438"/>
                      <a:pt x="20" y="446"/>
                    </a:cubicBezTo>
                    <a:cubicBezTo>
                      <a:pt x="16" y="456"/>
                      <a:pt x="14" y="466"/>
                      <a:pt x="13" y="477"/>
                    </a:cubicBezTo>
                    <a:cubicBezTo>
                      <a:pt x="8" y="542"/>
                      <a:pt x="55" y="606"/>
                      <a:pt x="126" y="627"/>
                    </a:cubicBezTo>
                    <a:cubicBezTo>
                      <a:pt x="175" y="642"/>
                      <a:pt x="224" y="635"/>
                      <a:pt x="261" y="612"/>
                    </a:cubicBezTo>
                    <a:cubicBezTo>
                      <a:pt x="297" y="590"/>
                      <a:pt x="336" y="572"/>
                      <a:pt x="376" y="556"/>
                    </a:cubicBezTo>
                    <a:cubicBezTo>
                      <a:pt x="391" y="564"/>
                      <a:pt x="403" y="570"/>
                      <a:pt x="403" y="570"/>
                    </a:cubicBezTo>
                    <a:cubicBezTo>
                      <a:pt x="451" y="565"/>
                      <a:pt x="451" y="565"/>
                      <a:pt x="451" y="565"/>
                    </a:cubicBezTo>
                    <a:cubicBezTo>
                      <a:pt x="477" y="565"/>
                      <a:pt x="460" y="527"/>
                      <a:pt x="470" y="493"/>
                    </a:cubicBezTo>
                    <a:cubicBezTo>
                      <a:pt x="475" y="486"/>
                      <a:pt x="478" y="479"/>
                      <a:pt x="481" y="472"/>
                    </a:cubicBezTo>
                    <a:cubicBezTo>
                      <a:pt x="485" y="468"/>
                      <a:pt x="490" y="464"/>
                      <a:pt x="495" y="460"/>
                    </a:cubicBezTo>
                    <a:cubicBezTo>
                      <a:pt x="518" y="445"/>
                      <a:pt x="543" y="391"/>
                      <a:pt x="509" y="340"/>
                    </a:cubicBezTo>
                    <a:close/>
                  </a:path>
                </a:pathLst>
              </a:custGeom>
              <a:solidFill>
                <a:srgbClr val="3531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Shape 27"/>
              <p:cNvSpPr/>
              <p:nvPr/>
            </p:nvSpPr>
            <p:spPr bwMode="auto">
              <a:xfrm>
                <a:off x="5994400" y="2928938"/>
                <a:ext cx="1782763" cy="1603375"/>
              </a:xfrm>
              <a:custGeom>
                <a:avLst/>
                <a:gdLst>
                  <a:gd name="T0" fmla="*/ 441 w 473"/>
                  <a:gd name="T1" fmla="*/ 5 h 425"/>
                  <a:gd name="T2" fmla="*/ 410 w 473"/>
                  <a:gd name="T3" fmla="*/ 2 h 425"/>
                  <a:gd name="T4" fmla="*/ 346 w 473"/>
                  <a:gd name="T5" fmla="*/ 0 h 425"/>
                  <a:gd name="T6" fmla="*/ 274 w 473"/>
                  <a:gd name="T7" fmla="*/ 29 h 425"/>
                  <a:gd name="T8" fmla="*/ 77 w 473"/>
                  <a:gd name="T9" fmla="*/ 203 h 425"/>
                  <a:gd name="T10" fmla="*/ 36 w 473"/>
                  <a:gd name="T11" fmla="*/ 252 h 425"/>
                  <a:gd name="T12" fmla="*/ 0 w 473"/>
                  <a:gd name="T13" fmla="*/ 378 h 425"/>
                  <a:gd name="T14" fmla="*/ 111 w 473"/>
                  <a:gd name="T15" fmla="*/ 399 h 425"/>
                  <a:gd name="T16" fmla="*/ 331 w 473"/>
                  <a:gd name="T17" fmla="*/ 126 h 425"/>
                  <a:gd name="T18" fmla="*/ 349 w 473"/>
                  <a:gd name="T19" fmla="*/ 125 h 425"/>
                  <a:gd name="T20" fmla="*/ 329 w 473"/>
                  <a:gd name="T21" fmla="*/ 132 h 425"/>
                  <a:gd name="T22" fmla="*/ 321 w 473"/>
                  <a:gd name="T23" fmla="*/ 140 h 425"/>
                  <a:gd name="T24" fmla="*/ 326 w 473"/>
                  <a:gd name="T25" fmla="*/ 149 h 425"/>
                  <a:gd name="T26" fmla="*/ 397 w 473"/>
                  <a:gd name="T27" fmla="*/ 142 h 425"/>
                  <a:gd name="T28" fmla="*/ 365 w 473"/>
                  <a:gd name="T29" fmla="*/ 92 h 425"/>
                  <a:gd name="T30" fmla="*/ 397 w 473"/>
                  <a:gd name="T31" fmla="*/ 116 h 425"/>
                  <a:gd name="T32" fmla="*/ 413 w 473"/>
                  <a:gd name="T33" fmla="*/ 100 h 425"/>
                  <a:gd name="T34" fmla="*/ 382 w 473"/>
                  <a:gd name="T35" fmla="*/ 60 h 425"/>
                  <a:gd name="T36" fmla="*/ 393 w 473"/>
                  <a:gd name="T37" fmla="*/ 66 h 425"/>
                  <a:gd name="T38" fmla="*/ 414 w 473"/>
                  <a:gd name="T39" fmla="*/ 89 h 425"/>
                  <a:gd name="T40" fmla="*/ 414 w 473"/>
                  <a:gd name="T41" fmla="*/ 91 h 425"/>
                  <a:gd name="T42" fmla="*/ 418 w 473"/>
                  <a:gd name="T43" fmla="*/ 88 h 425"/>
                  <a:gd name="T44" fmla="*/ 423 w 473"/>
                  <a:gd name="T45" fmla="*/ 55 h 425"/>
                  <a:gd name="T46" fmla="*/ 397 w 473"/>
                  <a:gd name="T47" fmla="*/ 32 h 425"/>
                  <a:gd name="T48" fmla="*/ 441 w 473"/>
                  <a:gd name="T49" fmla="*/ 36 h 425"/>
                  <a:gd name="T50" fmla="*/ 473 w 473"/>
                  <a:gd name="T51" fmla="*/ 26 h 425"/>
                  <a:gd name="T52" fmla="*/ 441 w 473"/>
                  <a:gd name="T53" fmla="*/ 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3" h="425">
                    <a:moveTo>
                      <a:pt x="441" y="5"/>
                    </a:moveTo>
                    <a:cubicBezTo>
                      <a:pt x="410" y="2"/>
                      <a:pt x="410" y="2"/>
                      <a:pt x="410" y="2"/>
                    </a:cubicBezTo>
                    <a:cubicBezTo>
                      <a:pt x="346" y="0"/>
                      <a:pt x="346" y="0"/>
                      <a:pt x="346" y="0"/>
                    </a:cubicBezTo>
                    <a:cubicBezTo>
                      <a:pt x="318" y="0"/>
                      <a:pt x="293" y="11"/>
                      <a:pt x="274" y="29"/>
                    </a:cubicBezTo>
                    <a:cubicBezTo>
                      <a:pt x="77" y="203"/>
                      <a:pt x="77" y="203"/>
                      <a:pt x="77" y="203"/>
                    </a:cubicBezTo>
                    <a:cubicBezTo>
                      <a:pt x="36" y="252"/>
                      <a:pt x="36" y="252"/>
                      <a:pt x="36" y="252"/>
                    </a:cubicBezTo>
                    <a:cubicBezTo>
                      <a:pt x="0" y="378"/>
                      <a:pt x="0" y="378"/>
                      <a:pt x="0" y="378"/>
                    </a:cubicBezTo>
                    <a:cubicBezTo>
                      <a:pt x="24" y="416"/>
                      <a:pt x="75" y="425"/>
                      <a:pt x="111" y="399"/>
                    </a:cubicBezTo>
                    <a:cubicBezTo>
                      <a:pt x="331" y="126"/>
                      <a:pt x="331" y="126"/>
                      <a:pt x="331" y="126"/>
                    </a:cubicBezTo>
                    <a:cubicBezTo>
                      <a:pt x="349" y="125"/>
                      <a:pt x="349" y="125"/>
                      <a:pt x="349" y="125"/>
                    </a:cubicBezTo>
                    <a:cubicBezTo>
                      <a:pt x="329" y="132"/>
                      <a:pt x="329" y="132"/>
                      <a:pt x="329" y="132"/>
                    </a:cubicBezTo>
                    <a:cubicBezTo>
                      <a:pt x="325" y="133"/>
                      <a:pt x="322" y="136"/>
                      <a:pt x="321" y="140"/>
                    </a:cubicBezTo>
                    <a:cubicBezTo>
                      <a:pt x="321" y="144"/>
                      <a:pt x="323" y="148"/>
                      <a:pt x="326" y="149"/>
                    </a:cubicBezTo>
                    <a:cubicBezTo>
                      <a:pt x="341" y="153"/>
                      <a:pt x="380" y="163"/>
                      <a:pt x="397" y="142"/>
                    </a:cubicBezTo>
                    <a:cubicBezTo>
                      <a:pt x="418" y="116"/>
                      <a:pt x="365" y="92"/>
                      <a:pt x="365" y="92"/>
                    </a:cubicBezTo>
                    <a:cubicBezTo>
                      <a:pt x="386" y="94"/>
                      <a:pt x="397" y="116"/>
                      <a:pt x="397" y="116"/>
                    </a:cubicBezTo>
                    <a:cubicBezTo>
                      <a:pt x="397" y="116"/>
                      <a:pt x="406" y="120"/>
                      <a:pt x="413" y="100"/>
                    </a:cubicBezTo>
                    <a:cubicBezTo>
                      <a:pt x="420" y="80"/>
                      <a:pt x="382" y="60"/>
                      <a:pt x="382" y="60"/>
                    </a:cubicBezTo>
                    <a:cubicBezTo>
                      <a:pt x="393" y="66"/>
                      <a:pt x="393" y="66"/>
                      <a:pt x="393" y="66"/>
                    </a:cubicBezTo>
                    <a:cubicBezTo>
                      <a:pt x="402" y="71"/>
                      <a:pt x="410" y="79"/>
                      <a:pt x="414" y="89"/>
                    </a:cubicBezTo>
                    <a:cubicBezTo>
                      <a:pt x="414" y="91"/>
                      <a:pt x="414" y="91"/>
                      <a:pt x="414" y="91"/>
                    </a:cubicBezTo>
                    <a:cubicBezTo>
                      <a:pt x="418" y="88"/>
                      <a:pt x="418" y="88"/>
                      <a:pt x="418" y="88"/>
                    </a:cubicBezTo>
                    <a:cubicBezTo>
                      <a:pt x="426" y="79"/>
                      <a:pt x="428" y="66"/>
                      <a:pt x="423" y="55"/>
                    </a:cubicBezTo>
                    <a:cubicBezTo>
                      <a:pt x="415" y="40"/>
                      <a:pt x="397" y="32"/>
                      <a:pt x="397" y="32"/>
                    </a:cubicBezTo>
                    <a:cubicBezTo>
                      <a:pt x="441" y="36"/>
                      <a:pt x="441" y="36"/>
                      <a:pt x="441" y="36"/>
                    </a:cubicBezTo>
                    <a:cubicBezTo>
                      <a:pt x="449" y="37"/>
                      <a:pt x="470" y="41"/>
                      <a:pt x="473" y="26"/>
                    </a:cubicBezTo>
                    <a:cubicBezTo>
                      <a:pt x="473" y="10"/>
                      <a:pt x="450" y="6"/>
                      <a:pt x="441" y="5"/>
                    </a:cubicBezTo>
                    <a:close/>
                  </a:path>
                </a:pathLst>
              </a:custGeom>
              <a:solidFill>
                <a:srgbClr val="F7C9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Shape 28"/>
              <p:cNvSpPr/>
              <p:nvPr/>
            </p:nvSpPr>
            <p:spPr bwMode="auto">
              <a:xfrm>
                <a:off x="5994400" y="2928938"/>
                <a:ext cx="1782763" cy="1603375"/>
              </a:xfrm>
              <a:custGeom>
                <a:avLst/>
                <a:gdLst>
                  <a:gd name="T0" fmla="*/ 441 w 473"/>
                  <a:gd name="T1" fmla="*/ 5 h 425"/>
                  <a:gd name="T2" fmla="*/ 410 w 473"/>
                  <a:gd name="T3" fmla="*/ 2 h 425"/>
                  <a:gd name="T4" fmla="*/ 346 w 473"/>
                  <a:gd name="T5" fmla="*/ 0 h 425"/>
                  <a:gd name="T6" fmla="*/ 274 w 473"/>
                  <a:gd name="T7" fmla="*/ 29 h 425"/>
                  <a:gd name="T8" fmla="*/ 77 w 473"/>
                  <a:gd name="T9" fmla="*/ 203 h 425"/>
                  <a:gd name="T10" fmla="*/ 43 w 473"/>
                  <a:gd name="T11" fmla="*/ 232 h 425"/>
                  <a:gd name="T12" fmla="*/ 0 w 473"/>
                  <a:gd name="T13" fmla="*/ 378 h 425"/>
                  <a:gd name="T14" fmla="*/ 111 w 473"/>
                  <a:gd name="T15" fmla="*/ 399 h 425"/>
                  <a:gd name="T16" fmla="*/ 331 w 473"/>
                  <a:gd name="T17" fmla="*/ 126 h 425"/>
                  <a:gd name="T18" fmla="*/ 349 w 473"/>
                  <a:gd name="T19" fmla="*/ 125 h 425"/>
                  <a:gd name="T20" fmla="*/ 329 w 473"/>
                  <a:gd name="T21" fmla="*/ 132 h 425"/>
                  <a:gd name="T22" fmla="*/ 321 w 473"/>
                  <a:gd name="T23" fmla="*/ 140 h 425"/>
                  <a:gd name="T24" fmla="*/ 326 w 473"/>
                  <a:gd name="T25" fmla="*/ 149 h 425"/>
                  <a:gd name="T26" fmla="*/ 397 w 473"/>
                  <a:gd name="T27" fmla="*/ 142 h 425"/>
                  <a:gd name="T28" fmla="*/ 365 w 473"/>
                  <a:gd name="T29" fmla="*/ 92 h 425"/>
                  <a:gd name="T30" fmla="*/ 397 w 473"/>
                  <a:gd name="T31" fmla="*/ 116 h 425"/>
                  <a:gd name="T32" fmla="*/ 413 w 473"/>
                  <a:gd name="T33" fmla="*/ 100 h 425"/>
                  <a:gd name="T34" fmla="*/ 382 w 473"/>
                  <a:gd name="T35" fmla="*/ 60 h 425"/>
                  <a:gd name="T36" fmla="*/ 393 w 473"/>
                  <a:gd name="T37" fmla="*/ 66 h 425"/>
                  <a:gd name="T38" fmla="*/ 414 w 473"/>
                  <a:gd name="T39" fmla="*/ 89 h 425"/>
                  <a:gd name="T40" fmla="*/ 414 w 473"/>
                  <a:gd name="T41" fmla="*/ 91 h 425"/>
                  <a:gd name="T42" fmla="*/ 418 w 473"/>
                  <a:gd name="T43" fmla="*/ 88 h 425"/>
                  <a:gd name="T44" fmla="*/ 423 w 473"/>
                  <a:gd name="T45" fmla="*/ 55 h 425"/>
                  <a:gd name="T46" fmla="*/ 397 w 473"/>
                  <a:gd name="T47" fmla="*/ 32 h 425"/>
                  <a:gd name="T48" fmla="*/ 441 w 473"/>
                  <a:gd name="T49" fmla="*/ 36 h 425"/>
                  <a:gd name="T50" fmla="*/ 473 w 473"/>
                  <a:gd name="T51" fmla="*/ 26 h 425"/>
                  <a:gd name="T52" fmla="*/ 441 w 473"/>
                  <a:gd name="T53" fmla="*/ 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3" h="425">
                    <a:moveTo>
                      <a:pt x="441" y="5"/>
                    </a:moveTo>
                    <a:cubicBezTo>
                      <a:pt x="410" y="2"/>
                      <a:pt x="410" y="2"/>
                      <a:pt x="410" y="2"/>
                    </a:cubicBezTo>
                    <a:cubicBezTo>
                      <a:pt x="346" y="0"/>
                      <a:pt x="346" y="0"/>
                      <a:pt x="346" y="0"/>
                    </a:cubicBezTo>
                    <a:cubicBezTo>
                      <a:pt x="318" y="0"/>
                      <a:pt x="293" y="11"/>
                      <a:pt x="274" y="29"/>
                    </a:cubicBezTo>
                    <a:cubicBezTo>
                      <a:pt x="77" y="203"/>
                      <a:pt x="77" y="203"/>
                      <a:pt x="77" y="203"/>
                    </a:cubicBezTo>
                    <a:cubicBezTo>
                      <a:pt x="43" y="232"/>
                      <a:pt x="43" y="232"/>
                      <a:pt x="43" y="232"/>
                    </a:cubicBezTo>
                    <a:cubicBezTo>
                      <a:pt x="0" y="378"/>
                      <a:pt x="0" y="378"/>
                      <a:pt x="0" y="378"/>
                    </a:cubicBezTo>
                    <a:cubicBezTo>
                      <a:pt x="24" y="416"/>
                      <a:pt x="75" y="425"/>
                      <a:pt x="111" y="399"/>
                    </a:cubicBezTo>
                    <a:cubicBezTo>
                      <a:pt x="331" y="126"/>
                      <a:pt x="331" y="126"/>
                      <a:pt x="331" y="126"/>
                    </a:cubicBezTo>
                    <a:cubicBezTo>
                      <a:pt x="349" y="125"/>
                      <a:pt x="349" y="125"/>
                      <a:pt x="349" y="125"/>
                    </a:cubicBezTo>
                    <a:cubicBezTo>
                      <a:pt x="329" y="132"/>
                      <a:pt x="329" y="132"/>
                      <a:pt x="329" y="132"/>
                    </a:cubicBezTo>
                    <a:cubicBezTo>
                      <a:pt x="325" y="133"/>
                      <a:pt x="322" y="136"/>
                      <a:pt x="321" y="140"/>
                    </a:cubicBezTo>
                    <a:cubicBezTo>
                      <a:pt x="321" y="144"/>
                      <a:pt x="323" y="148"/>
                      <a:pt x="326" y="149"/>
                    </a:cubicBezTo>
                    <a:cubicBezTo>
                      <a:pt x="341" y="153"/>
                      <a:pt x="380" y="163"/>
                      <a:pt x="397" y="142"/>
                    </a:cubicBezTo>
                    <a:cubicBezTo>
                      <a:pt x="418" y="116"/>
                      <a:pt x="365" y="92"/>
                      <a:pt x="365" y="92"/>
                    </a:cubicBezTo>
                    <a:cubicBezTo>
                      <a:pt x="386" y="94"/>
                      <a:pt x="397" y="116"/>
                      <a:pt x="397" y="116"/>
                    </a:cubicBezTo>
                    <a:cubicBezTo>
                      <a:pt x="397" y="116"/>
                      <a:pt x="406" y="120"/>
                      <a:pt x="413" y="100"/>
                    </a:cubicBezTo>
                    <a:cubicBezTo>
                      <a:pt x="420" y="80"/>
                      <a:pt x="382" y="60"/>
                      <a:pt x="382" y="60"/>
                    </a:cubicBezTo>
                    <a:cubicBezTo>
                      <a:pt x="393" y="66"/>
                      <a:pt x="393" y="66"/>
                      <a:pt x="393" y="66"/>
                    </a:cubicBezTo>
                    <a:cubicBezTo>
                      <a:pt x="402" y="71"/>
                      <a:pt x="410" y="79"/>
                      <a:pt x="414" y="89"/>
                    </a:cubicBezTo>
                    <a:cubicBezTo>
                      <a:pt x="414" y="91"/>
                      <a:pt x="414" y="91"/>
                      <a:pt x="414" y="91"/>
                    </a:cubicBezTo>
                    <a:cubicBezTo>
                      <a:pt x="418" y="88"/>
                      <a:pt x="418" y="88"/>
                      <a:pt x="418" y="88"/>
                    </a:cubicBezTo>
                    <a:cubicBezTo>
                      <a:pt x="426" y="79"/>
                      <a:pt x="428" y="66"/>
                      <a:pt x="423" y="55"/>
                    </a:cubicBezTo>
                    <a:cubicBezTo>
                      <a:pt x="415" y="40"/>
                      <a:pt x="397" y="32"/>
                      <a:pt x="397" y="32"/>
                    </a:cubicBezTo>
                    <a:cubicBezTo>
                      <a:pt x="441" y="36"/>
                      <a:pt x="441" y="36"/>
                      <a:pt x="441" y="36"/>
                    </a:cubicBezTo>
                    <a:cubicBezTo>
                      <a:pt x="449" y="37"/>
                      <a:pt x="470" y="41"/>
                      <a:pt x="473" y="26"/>
                    </a:cubicBezTo>
                    <a:cubicBezTo>
                      <a:pt x="473" y="10"/>
                      <a:pt x="450" y="6"/>
                      <a:pt x="441" y="5"/>
                    </a:cubicBezTo>
                    <a:close/>
                  </a:path>
                </a:pathLst>
              </a:custGeom>
              <a:solidFill>
                <a:srgbClr val="F7C9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Shape 29"/>
              <p:cNvSpPr/>
              <p:nvPr/>
            </p:nvSpPr>
            <p:spPr bwMode="auto">
              <a:xfrm>
                <a:off x="7321550" y="3265488"/>
                <a:ext cx="179388" cy="112713"/>
              </a:xfrm>
              <a:custGeom>
                <a:avLst/>
                <a:gdLst>
                  <a:gd name="T0" fmla="*/ 2 w 48"/>
                  <a:gd name="T1" fmla="*/ 0 h 30"/>
                  <a:gd name="T2" fmla="*/ 16 w 48"/>
                  <a:gd name="T3" fmla="*/ 2 h 30"/>
                  <a:gd name="T4" fmla="*/ 28 w 48"/>
                  <a:gd name="T5" fmla="*/ 7 h 30"/>
                  <a:gd name="T6" fmla="*/ 39 w 48"/>
                  <a:gd name="T7" fmla="*/ 16 h 30"/>
                  <a:gd name="T8" fmla="*/ 44 w 48"/>
                  <a:gd name="T9" fmla="*/ 21 h 30"/>
                  <a:gd name="T10" fmla="*/ 48 w 48"/>
                  <a:gd name="T11" fmla="*/ 27 h 30"/>
                  <a:gd name="T12" fmla="*/ 47 w 48"/>
                  <a:gd name="T13" fmla="*/ 30 h 30"/>
                  <a:gd name="T14" fmla="*/ 44 w 48"/>
                  <a:gd name="T15" fmla="*/ 29 h 30"/>
                  <a:gd name="T16" fmla="*/ 44 w 48"/>
                  <a:gd name="T17" fmla="*/ 29 h 30"/>
                  <a:gd name="T18" fmla="*/ 44 w 48"/>
                  <a:gd name="T19" fmla="*/ 29 h 30"/>
                  <a:gd name="T20" fmla="*/ 41 w 48"/>
                  <a:gd name="T21" fmla="*/ 23 h 30"/>
                  <a:gd name="T22" fmla="*/ 36 w 48"/>
                  <a:gd name="T23" fmla="*/ 18 h 30"/>
                  <a:gd name="T24" fmla="*/ 26 w 48"/>
                  <a:gd name="T25" fmla="*/ 10 h 30"/>
                  <a:gd name="T26" fmla="*/ 15 w 48"/>
                  <a:gd name="T27" fmla="*/ 5 h 30"/>
                  <a:gd name="T28" fmla="*/ 2 w 48"/>
                  <a:gd name="T29" fmla="*/ 3 h 30"/>
                  <a:gd name="T30" fmla="*/ 2 w 48"/>
                  <a:gd name="T31" fmla="*/ 3 h 30"/>
                  <a:gd name="T32" fmla="*/ 0 w 48"/>
                  <a:gd name="T33" fmla="*/ 2 h 30"/>
                  <a:gd name="T34" fmla="*/ 2 w 48"/>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30">
                    <a:moveTo>
                      <a:pt x="2" y="0"/>
                    </a:moveTo>
                    <a:cubicBezTo>
                      <a:pt x="7" y="0"/>
                      <a:pt x="11" y="0"/>
                      <a:pt x="16" y="2"/>
                    </a:cubicBezTo>
                    <a:cubicBezTo>
                      <a:pt x="20" y="3"/>
                      <a:pt x="24" y="5"/>
                      <a:pt x="28" y="7"/>
                    </a:cubicBezTo>
                    <a:cubicBezTo>
                      <a:pt x="32" y="10"/>
                      <a:pt x="36" y="13"/>
                      <a:pt x="39" y="16"/>
                    </a:cubicBezTo>
                    <a:cubicBezTo>
                      <a:pt x="41" y="17"/>
                      <a:pt x="42" y="19"/>
                      <a:pt x="44" y="21"/>
                    </a:cubicBezTo>
                    <a:cubicBezTo>
                      <a:pt x="45" y="23"/>
                      <a:pt x="46" y="25"/>
                      <a:pt x="48" y="27"/>
                    </a:cubicBezTo>
                    <a:cubicBezTo>
                      <a:pt x="48" y="28"/>
                      <a:pt x="48" y="29"/>
                      <a:pt x="47" y="30"/>
                    </a:cubicBezTo>
                    <a:cubicBezTo>
                      <a:pt x="46" y="30"/>
                      <a:pt x="45" y="30"/>
                      <a:pt x="44" y="29"/>
                    </a:cubicBezTo>
                    <a:cubicBezTo>
                      <a:pt x="44" y="29"/>
                      <a:pt x="44" y="29"/>
                      <a:pt x="44" y="29"/>
                    </a:cubicBezTo>
                    <a:cubicBezTo>
                      <a:pt x="44" y="29"/>
                      <a:pt x="44" y="29"/>
                      <a:pt x="44" y="29"/>
                    </a:cubicBezTo>
                    <a:cubicBezTo>
                      <a:pt x="43" y="27"/>
                      <a:pt x="42" y="25"/>
                      <a:pt x="41" y="23"/>
                    </a:cubicBezTo>
                    <a:cubicBezTo>
                      <a:pt x="39" y="22"/>
                      <a:pt x="38" y="20"/>
                      <a:pt x="36" y="18"/>
                    </a:cubicBezTo>
                    <a:cubicBezTo>
                      <a:pt x="33" y="15"/>
                      <a:pt x="30" y="13"/>
                      <a:pt x="26" y="10"/>
                    </a:cubicBezTo>
                    <a:cubicBezTo>
                      <a:pt x="23" y="8"/>
                      <a:pt x="19" y="6"/>
                      <a:pt x="15" y="5"/>
                    </a:cubicBezTo>
                    <a:cubicBezTo>
                      <a:pt x="11" y="4"/>
                      <a:pt x="6" y="3"/>
                      <a:pt x="2" y="3"/>
                    </a:cubicBezTo>
                    <a:cubicBezTo>
                      <a:pt x="2" y="3"/>
                      <a:pt x="2" y="3"/>
                      <a:pt x="2" y="3"/>
                    </a:cubicBezTo>
                    <a:cubicBezTo>
                      <a:pt x="1" y="3"/>
                      <a:pt x="0" y="3"/>
                      <a:pt x="0" y="2"/>
                    </a:cubicBezTo>
                    <a:cubicBezTo>
                      <a:pt x="0" y="1"/>
                      <a:pt x="1" y="0"/>
                      <a:pt x="2" y="0"/>
                    </a:cubicBez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Shape 30"/>
              <p:cNvSpPr/>
              <p:nvPr/>
            </p:nvSpPr>
            <p:spPr bwMode="auto">
              <a:xfrm>
                <a:off x="7407275" y="3143251"/>
                <a:ext cx="153988" cy="147638"/>
              </a:xfrm>
              <a:custGeom>
                <a:avLst/>
                <a:gdLst>
                  <a:gd name="T0" fmla="*/ 2 w 41"/>
                  <a:gd name="T1" fmla="*/ 0 h 39"/>
                  <a:gd name="T2" fmla="*/ 15 w 41"/>
                  <a:gd name="T3" fmla="*/ 5 h 39"/>
                  <a:gd name="T4" fmla="*/ 26 w 41"/>
                  <a:gd name="T5" fmla="*/ 13 h 39"/>
                  <a:gd name="T6" fmla="*/ 35 w 41"/>
                  <a:gd name="T7" fmla="*/ 24 h 39"/>
                  <a:gd name="T8" fmla="*/ 38 w 41"/>
                  <a:gd name="T9" fmla="*/ 30 h 39"/>
                  <a:gd name="T10" fmla="*/ 41 w 41"/>
                  <a:gd name="T11" fmla="*/ 36 h 39"/>
                  <a:gd name="T12" fmla="*/ 39 w 41"/>
                  <a:gd name="T13" fmla="*/ 39 h 39"/>
                  <a:gd name="T14" fmla="*/ 37 w 41"/>
                  <a:gd name="T15" fmla="*/ 38 h 39"/>
                  <a:gd name="T16" fmla="*/ 37 w 41"/>
                  <a:gd name="T17" fmla="*/ 38 h 39"/>
                  <a:gd name="T18" fmla="*/ 37 w 41"/>
                  <a:gd name="T19" fmla="*/ 38 h 39"/>
                  <a:gd name="T20" fmla="*/ 34 w 41"/>
                  <a:gd name="T21" fmla="*/ 31 h 39"/>
                  <a:gd name="T22" fmla="*/ 32 w 41"/>
                  <a:gd name="T23" fmla="*/ 26 h 39"/>
                  <a:gd name="T24" fmla="*/ 24 w 41"/>
                  <a:gd name="T25" fmla="*/ 15 h 39"/>
                  <a:gd name="T26" fmla="*/ 14 w 41"/>
                  <a:gd name="T27" fmla="*/ 7 h 39"/>
                  <a:gd name="T28" fmla="*/ 2 w 41"/>
                  <a:gd name="T29" fmla="*/ 3 h 39"/>
                  <a:gd name="T30" fmla="*/ 1 w 41"/>
                  <a:gd name="T31" fmla="*/ 2 h 39"/>
                  <a:gd name="T32" fmla="*/ 1 w 41"/>
                  <a:gd name="T33" fmla="*/ 1 h 39"/>
                  <a:gd name="T34" fmla="*/ 2 w 41"/>
                  <a:gd name="T3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39">
                    <a:moveTo>
                      <a:pt x="2" y="0"/>
                    </a:moveTo>
                    <a:cubicBezTo>
                      <a:pt x="7" y="1"/>
                      <a:pt x="11" y="2"/>
                      <a:pt x="15" y="5"/>
                    </a:cubicBezTo>
                    <a:cubicBezTo>
                      <a:pt x="19" y="7"/>
                      <a:pt x="23" y="10"/>
                      <a:pt x="26" y="13"/>
                    </a:cubicBezTo>
                    <a:cubicBezTo>
                      <a:pt x="29" y="16"/>
                      <a:pt x="32" y="20"/>
                      <a:pt x="35" y="24"/>
                    </a:cubicBezTo>
                    <a:cubicBezTo>
                      <a:pt x="36" y="26"/>
                      <a:pt x="37" y="28"/>
                      <a:pt x="38" y="30"/>
                    </a:cubicBezTo>
                    <a:cubicBezTo>
                      <a:pt x="39" y="32"/>
                      <a:pt x="40" y="34"/>
                      <a:pt x="41" y="36"/>
                    </a:cubicBezTo>
                    <a:cubicBezTo>
                      <a:pt x="41" y="37"/>
                      <a:pt x="41" y="38"/>
                      <a:pt x="39" y="39"/>
                    </a:cubicBezTo>
                    <a:cubicBezTo>
                      <a:pt x="38" y="39"/>
                      <a:pt x="37" y="39"/>
                      <a:pt x="37" y="38"/>
                    </a:cubicBezTo>
                    <a:cubicBezTo>
                      <a:pt x="37" y="38"/>
                      <a:pt x="37" y="38"/>
                      <a:pt x="37" y="38"/>
                    </a:cubicBezTo>
                    <a:cubicBezTo>
                      <a:pt x="37" y="38"/>
                      <a:pt x="37" y="38"/>
                      <a:pt x="37" y="38"/>
                    </a:cubicBezTo>
                    <a:cubicBezTo>
                      <a:pt x="36" y="36"/>
                      <a:pt x="35" y="33"/>
                      <a:pt x="34" y="31"/>
                    </a:cubicBezTo>
                    <a:cubicBezTo>
                      <a:pt x="33" y="30"/>
                      <a:pt x="33" y="27"/>
                      <a:pt x="32" y="26"/>
                    </a:cubicBezTo>
                    <a:cubicBezTo>
                      <a:pt x="29" y="22"/>
                      <a:pt x="27" y="18"/>
                      <a:pt x="24" y="15"/>
                    </a:cubicBezTo>
                    <a:cubicBezTo>
                      <a:pt x="21" y="12"/>
                      <a:pt x="17" y="9"/>
                      <a:pt x="14" y="7"/>
                    </a:cubicBezTo>
                    <a:cubicBezTo>
                      <a:pt x="10" y="5"/>
                      <a:pt x="6" y="3"/>
                      <a:pt x="2" y="3"/>
                    </a:cubicBezTo>
                    <a:cubicBezTo>
                      <a:pt x="1" y="2"/>
                      <a:pt x="1" y="2"/>
                      <a:pt x="1" y="2"/>
                    </a:cubicBezTo>
                    <a:cubicBezTo>
                      <a:pt x="1" y="2"/>
                      <a:pt x="0" y="2"/>
                      <a:pt x="1" y="1"/>
                    </a:cubicBezTo>
                    <a:cubicBezTo>
                      <a:pt x="1" y="0"/>
                      <a:pt x="1" y="0"/>
                      <a:pt x="2" y="0"/>
                    </a:cubicBez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Shape 31"/>
              <p:cNvSpPr/>
              <p:nvPr/>
            </p:nvSpPr>
            <p:spPr bwMode="auto">
              <a:xfrm>
                <a:off x="7007225" y="3405188"/>
                <a:ext cx="234950" cy="138113"/>
              </a:xfrm>
              <a:custGeom>
                <a:avLst/>
                <a:gdLst>
                  <a:gd name="T0" fmla="*/ 0 w 62"/>
                  <a:gd name="T1" fmla="*/ 0 h 37"/>
                  <a:gd name="T2" fmla="*/ 32 w 62"/>
                  <a:gd name="T3" fmla="*/ 37 h 37"/>
                  <a:gd name="T4" fmla="*/ 62 w 62"/>
                  <a:gd name="T5" fmla="*/ 0 h 37"/>
                  <a:gd name="T6" fmla="*/ 62 w 62"/>
                  <a:gd name="T7" fmla="*/ 0 h 37"/>
                  <a:gd name="T8" fmla="*/ 23 w 62"/>
                  <a:gd name="T9" fmla="*/ 4 h 37"/>
                  <a:gd name="T10" fmla="*/ 0 w 62"/>
                  <a:gd name="T11" fmla="*/ 0 h 37"/>
                </a:gdLst>
                <a:ahLst/>
                <a:cxnLst>
                  <a:cxn ang="0">
                    <a:pos x="T0" y="T1"/>
                  </a:cxn>
                  <a:cxn ang="0">
                    <a:pos x="T2" y="T3"/>
                  </a:cxn>
                  <a:cxn ang="0">
                    <a:pos x="T4" y="T5"/>
                  </a:cxn>
                  <a:cxn ang="0">
                    <a:pos x="T6" y="T7"/>
                  </a:cxn>
                  <a:cxn ang="0">
                    <a:pos x="T8" y="T9"/>
                  </a:cxn>
                  <a:cxn ang="0">
                    <a:pos x="T10" y="T11"/>
                  </a:cxn>
                </a:cxnLst>
                <a:rect l="0" t="0" r="r" b="b"/>
                <a:pathLst>
                  <a:path w="62" h="37">
                    <a:moveTo>
                      <a:pt x="0" y="0"/>
                    </a:moveTo>
                    <a:cubicBezTo>
                      <a:pt x="32" y="37"/>
                      <a:pt x="32" y="37"/>
                      <a:pt x="32" y="37"/>
                    </a:cubicBezTo>
                    <a:cubicBezTo>
                      <a:pt x="62" y="0"/>
                      <a:pt x="62" y="0"/>
                      <a:pt x="62" y="0"/>
                    </a:cubicBezTo>
                    <a:cubicBezTo>
                      <a:pt x="62" y="0"/>
                      <a:pt x="62" y="0"/>
                      <a:pt x="62" y="0"/>
                    </a:cubicBezTo>
                    <a:cubicBezTo>
                      <a:pt x="23" y="4"/>
                      <a:pt x="23" y="4"/>
                      <a:pt x="23" y="4"/>
                    </a:cubicBezTo>
                    <a:cubicBezTo>
                      <a:pt x="15" y="4"/>
                      <a:pt x="7" y="3"/>
                      <a:pt x="0" y="0"/>
                    </a:cubicBez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Shape 32"/>
              <p:cNvSpPr/>
              <p:nvPr/>
            </p:nvSpPr>
            <p:spPr bwMode="auto">
              <a:xfrm>
                <a:off x="5948363" y="3649663"/>
                <a:ext cx="207963" cy="460375"/>
              </a:xfrm>
              <a:custGeom>
                <a:avLst/>
                <a:gdLst>
                  <a:gd name="T0" fmla="*/ 93 w 131"/>
                  <a:gd name="T1" fmla="*/ 290 h 290"/>
                  <a:gd name="T2" fmla="*/ 0 w 131"/>
                  <a:gd name="T3" fmla="*/ 0 h 290"/>
                  <a:gd name="T4" fmla="*/ 131 w 131"/>
                  <a:gd name="T5" fmla="*/ 98 h 290"/>
                  <a:gd name="T6" fmla="*/ 93 w 131"/>
                  <a:gd name="T7" fmla="*/ 290 h 290"/>
                </a:gdLst>
                <a:ahLst/>
                <a:cxnLst>
                  <a:cxn ang="0">
                    <a:pos x="T0" y="T1"/>
                  </a:cxn>
                  <a:cxn ang="0">
                    <a:pos x="T2" y="T3"/>
                  </a:cxn>
                  <a:cxn ang="0">
                    <a:pos x="T4" y="T5"/>
                  </a:cxn>
                  <a:cxn ang="0">
                    <a:pos x="T6" y="T7"/>
                  </a:cxn>
                </a:cxnLst>
                <a:rect l="0" t="0" r="r" b="b"/>
                <a:pathLst>
                  <a:path w="131" h="290">
                    <a:moveTo>
                      <a:pt x="93" y="290"/>
                    </a:moveTo>
                    <a:lnTo>
                      <a:pt x="0" y="0"/>
                    </a:lnTo>
                    <a:lnTo>
                      <a:pt x="131" y="98"/>
                    </a:lnTo>
                    <a:lnTo>
                      <a:pt x="93" y="290"/>
                    </a:ln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Shape 33"/>
              <p:cNvSpPr/>
              <p:nvPr/>
            </p:nvSpPr>
            <p:spPr bwMode="auto">
              <a:xfrm>
                <a:off x="5395913" y="3068638"/>
                <a:ext cx="552450" cy="928688"/>
              </a:xfrm>
              <a:custGeom>
                <a:avLst/>
                <a:gdLst>
                  <a:gd name="T0" fmla="*/ 0 w 147"/>
                  <a:gd name="T1" fmla="*/ 0 h 246"/>
                  <a:gd name="T2" fmla="*/ 147 w 147"/>
                  <a:gd name="T3" fmla="*/ 154 h 246"/>
                  <a:gd name="T4" fmla="*/ 50 w 147"/>
                  <a:gd name="T5" fmla="*/ 216 h 246"/>
                  <a:gd name="T6" fmla="*/ 0 w 147"/>
                  <a:gd name="T7" fmla="*/ 0 h 246"/>
                </a:gdLst>
                <a:ahLst/>
                <a:cxnLst>
                  <a:cxn ang="0">
                    <a:pos x="T0" y="T1"/>
                  </a:cxn>
                  <a:cxn ang="0">
                    <a:pos x="T2" y="T3"/>
                  </a:cxn>
                  <a:cxn ang="0">
                    <a:pos x="T4" y="T5"/>
                  </a:cxn>
                  <a:cxn ang="0">
                    <a:pos x="T6" y="T7"/>
                  </a:cxn>
                </a:cxnLst>
                <a:rect l="0" t="0" r="r" b="b"/>
                <a:pathLst>
                  <a:path w="147" h="246">
                    <a:moveTo>
                      <a:pt x="0" y="0"/>
                    </a:moveTo>
                    <a:cubicBezTo>
                      <a:pt x="0" y="0"/>
                      <a:pt x="63" y="9"/>
                      <a:pt x="147" y="154"/>
                    </a:cubicBezTo>
                    <a:cubicBezTo>
                      <a:pt x="147" y="154"/>
                      <a:pt x="58" y="246"/>
                      <a:pt x="50" y="216"/>
                    </a:cubicBezTo>
                    <a:cubicBezTo>
                      <a:pt x="27" y="128"/>
                      <a:pt x="3" y="32"/>
                      <a:pt x="0" y="0"/>
                    </a:cubicBezTo>
                    <a:close/>
                  </a:path>
                </a:pathLst>
              </a:custGeom>
              <a:solidFill>
                <a:srgbClr val="6A88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Shape 34"/>
              <p:cNvSpPr/>
              <p:nvPr/>
            </p:nvSpPr>
            <p:spPr bwMode="auto">
              <a:xfrm>
                <a:off x="5605463" y="3513138"/>
                <a:ext cx="177800" cy="333375"/>
              </a:xfrm>
              <a:custGeom>
                <a:avLst/>
                <a:gdLst>
                  <a:gd name="T0" fmla="*/ 76 w 112"/>
                  <a:gd name="T1" fmla="*/ 210 h 210"/>
                  <a:gd name="T2" fmla="*/ 0 w 112"/>
                  <a:gd name="T3" fmla="*/ 0 h 210"/>
                  <a:gd name="T4" fmla="*/ 112 w 112"/>
                  <a:gd name="T5" fmla="*/ 184 h 210"/>
                  <a:gd name="T6" fmla="*/ 76 w 112"/>
                  <a:gd name="T7" fmla="*/ 210 h 210"/>
                </a:gdLst>
                <a:ahLst/>
                <a:cxnLst>
                  <a:cxn ang="0">
                    <a:pos x="T0" y="T1"/>
                  </a:cxn>
                  <a:cxn ang="0">
                    <a:pos x="T2" y="T3"/>
                  </a:cxn>
                  <a:cxn ang="0">
                    <a:pos x="T4" y="T5"/>
                  </a:cxn>
                  <a:cxn ang="0">
                    <a:pos x="T6" y="T7"/>
                  </a:cxn>
                </a:cxnLst>
                <a:rect l="0" t="0" r="r" b="b"/>
                <a:pathLst>
                  <a:path w="112" h="210">
                    <a:moveTo>
                      <a:pt x="76" y="210"/>
                    </a:moveTo>
                    <a:lnTo>
                      <a:pt x="0" y="0"/>
                    </a:lnTo>
                    <a:lnTo>
                      <a:pt x="112" y="184"/>
                    </a:lnTo>
                    <a:lnTo>
                      <a:pt x="76" y="210"/>
                    </a:lnTo>
                    <a:close/>
                  </a:path>
                </a:pathLst>
              </a:custGeom>
              <a:solidFill>
                <a:srgbClr val="5574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Shape 35"/>
              <p:cNvSpPr/>
              <p:nvPr/>
            </p:nvSpPr>
            <p:spPr bwMode="auto">
              <a:xfrm>
                <a:off x="3451225" y="3000376"/>
                <a:ext cx="2406650" cy="2490788"/>
              </a:xfrm>
              <a:custGeom>
                <a:avLst/>
                <a:gdLst>
                  <a:gd name="T0" fmla="*/ 627 w 639"/>
                  <a:gd name="T1" fmla="*/ 286 h 660"/>
                  <a:gd name="T2" fmla="*/ 572 w 639"/>
                  <a:gd name="T3" fmla="*/ 136 h 660"/>
                  <a:gd name="T4" fmla="*/ 427 w 639"/>
                  <a:gd name="T5" fmla="*/ 1 h 660"/>
                  <a:gd name="T6" fmla="*/ 222 w 639"/>
                  <a:gd name="T7" fmla="*/ 3 h 660"/>
                  <a:gd name="T8" fmla="*/ 161 w 639"/>
                  <a:gd name="T9" fmla="*/ 24 h 660"/>
                  <a:gd name="T10" fmla="*/ 137 w 639"/>
                  <a:gd name="T11" fmla="*/ 49 h 660"/>
                  <a:gd name="T12" fmla="*/ 137 w 639"/>
                  <a:gd name="T13" fmla="*/ 49 h 660"/>
                  <a:gd name="T14" fmla="*/ 137 w 639"/>
                  <a:gd name="T15" fmla="*/ 49 h 660"/>
                  <a:gd name="T16" fmla="*/ 129 w 639"/>
                  <a:gd name="T17" fmla="*/ 63 h 660"/>
                  <a:gd name="T18" fmla="*/ 8 w 639"/>
                  <a:gd name="T19" fmla="*/ 266 h 660"/>
                  <a:gd name="T20" fmla="*/ 22 w 639"/>
                  <a:gd name="T21" fmla="*/ 305 h 660"/>
                  <a:gd name="T22" fmla="*/ 22 w 639"/>
                  <a:gd name="T23" fmla="*/ 305 h 660"/>
                  <a:gd name="T24" fmla="*/ 117 w 639"/>
                  <a:gd name="T25" fmla="*/ 339 h 660"/>
                  <a:gd name="T26" fmla="*/ 120 w 639"/>
                  <a:gd name="T27" fmla="*/ 660 h 660"/>
                  <a:gd name="T28" fmla="*/ 576 w 639"/>
                  <a:gd name="T29" fmla="*/ 660 h 660"/>
                  <a:gd name="T30" fmla="*/ 591 w 639"/>
                  <a:gd name="T31" fmla="*/ 427 h 660"/>
                  <a:gd name="T32" fmla="*/ 617 w 639"/>
                  <a:gd name="T33" fmla="*/ 387 h 660"/>
                  <a:gd name="T34" fmla="*/ 627 w 639"/>
                  <a:gd name="T35" fmla="*/ 28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9" h="660">
                    <a:moveTo>
                      <a:pt x="627" y="286"/>
                    </a:moveTo>
                    <a:cubicBezTo>
                      <a:pt x="572" y="136"/>
                      <a:pt x="572" y="136"/>
                      <a:pt x="572" y="136"/>
                    </a:cubicBezTo>
                    <a:cubicBezTo>
                      <a:pt x="571" y="32"/>
                      <a:pt x="522" y="0"/>
                      <a:pt x="427" y="1"/>
                    </a:cubicBezTo>
                    <a:cubicBezTo>
                      <a:pt x="222" y="3"/>
                      <a:pt x="222" y="3"/>
                      <a:pt x="222" y="3"/>
                    </a:cubicBezTo>
                    <a:cubicBezTo>
                      <a:pt x="199" y="3"/>
                      <a:pt x="178" y="11"/>
                      <a:pt x="161" y="24"/>
                    </a:cubicBezTo>
                    <a:cubicBezTo>
                      <a:pt x="152" y="31"/>
                      <a:pt x="144" y="40"/>
                      <a:pt x="137" y="49"/>
                    </a:cubicBezTo>
                    <a:cubicBezTo>
                      <a:pt x="137" y="49"/>
                      <a:pt x="137" y="49"/>
                      <a:pt x="137" y="49"/>
                    </a:cubicBezTo>
                    <a:cubicBezTo>
                      <a:pt x="137" y="49"/>
                      <a:pt x="137" y="49"/>
                      <a:pt x="137" y="49"/>
                    </a:cubicBezTo>
                    <a:cubicBezTo>
                      <a:pt x="134" y="54"/>
                      <a:pt x="132" y="58"/>
                      <a:pt x="129" y="63"/>
                    </a:cubicBezTo>
                    <a:cubicBezTo>
                      <a:pt x="8" y="266"/>
                      <a:pt x="8" y="266"/>
                      <a:pt x="8" y="266"/>
                    </a:cubicBezTo>
                    <a:cubicBezTo>
                      <a:pt x="0" y="281"/>
                      <a:pt x="6" y="300"/>
                      <a:pt x="22" y="305"/>
                    </a:cubicBezTo>
                    <a:cubicBezTo>
                      <a:pt x="22" y="305"/>
                      <a:pt x="22" y="305"/>
                      <a:pt x="22" y="305"/>
                    </a:cubicBezTo>
                    <a:cubicBezTo>
                      <a:pt x="117" y="339"/>
                      <a:pt x="117" y="339"/>
                      <a:pt x="117" y="339"/>
                    </a:cubicBezTo>
                    <a:cubicBezTo>
                      <a:pt x="120" y="660"/>
                      <a:pt x="120" y="660"/>
                      <a:pt x="120" y="660"/>
                    </a:cubicBezTo>
                    <a:cubicBezTo>
                      <a:pt x="576" y="660"/>
                      <a:pt x="576" y="660"/>
                      <a:pt x="576" y="660"/>
                    </a:cubicBezTo>
                    <a:cubicBezTo>
                      <a:pt x="591" y="427"/>
                      <a:pt x="591" y="427"/>
                      <a:pt x="591" y="427"/>
                    </a:cubicBezTo>
                    <a:cubicBezTo>
                      <a:pt x="617" y="387"/>
                      <a:pt x="617" y="387"/>
                      <a:pt x="617" y="387"/>
                    </a:cubicBezTo>
                    <a:cubicBezTo>
                      <a:pt x="635" y="358"/>
                      <a:pt x="639" y="319"/>
                      <a:pt x="627" y="286"/>
                    </a:cubicBezTo>
                    <a:close/>
                  </a:path>
                </a:pathLst>
              </a:custGeom>
              <a:solidFill>
                <a:srgbClr val="708C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Shape 36"/>
              <p:cNvSpPr/>
              <p:nvPr/>
            </p:nvSpPr>
            <p:spPr bwMode="auto">
              <a:xfrm>
                <a:off x="4343400" y="1841501"/>
                <a:ext cx="1165225" cy="1476375"/>
              </a:xfrm>
              <a:custGeom>
                <a:avLst/>
                <a:gdLst>
                  <a:gd name="T0" fmla="*/ 252 w 309"/>
                  <a:gd name="T1" fmla="*/ 9 h 391"/>
                  <a:gd name="T2" fmla="*/ 248 w 309"/>
                  <a:gd name="T3" fmla="*/ 0 h 391"/>
                  <a:gd name="T4" fmla="*/ 114 w 309"/>
                  <a:gd name="T5" fmla="*/ 72 h 391"/>
                  <a:gd name="T6" fmla="*/ 55 w 309"/>
                  <a:gd name="T7" fmla="*/ 152 h 391"/>
                  <a:gd name="T8" fmla="*/ 62 w 309"/>
                  <a:gd name="T9" fmla="*/ 92 h 391"/>
                  <a:gd name="T10" fmla="*/ 30 w 309"/>
                  <a:gd name="T11" fmla="*/ 78 h 391"/>
                  <a:gd name="T12" fmla="*/ 2 w 309"/>
                  <a:gd name="T13" fmla="*/ 114 h 391"/>
                  <a:gd name="T14" fmla="*/ 41 w 309"/>
                  <a:gd name="T15" fmla="*/ 159 h 391"/>
                  <a:gd name="T16" fmla="*/ 49 w 309"/>
                  <a:gd name="T17" fmla="*/ 160 h 391"/>
                  <a:gd name="T18" fmla="*/ 49 w 309"/>
                  <a:gd name="T19" fmla="*/ 321 h 391"/>
                  <a:gd name="T20" fmla="*/ 119 w 309"/>
                  <a:gd name="T21" fmla="*/ 391 h 391"/>
                  <a:gd name="T22" fmla="*/ 132 w 309"/>
                  <a:gd name="T23" fmla="*/ 391 h 391"/>
                  <a:gd name="T24" fmla="*/ 202 w 309"/>
                  <a:gd name="T25" fmla="*/ 321 h 391"/>
                  <a:gd name="T26" fmla="*/ 202 w 309"/>
                  <a:gd name="T27" fmla="*/ 298 h 391"/>
                  <a:gd name="T28" fmla="*/ 267 w 309"/>
                  <a:gd name="T29" fmla="*/ 255 h 391"/>
                  <a:gd name="T30" fmla="*/ 299 w 309"/>
                  <a:gd name="T31" fmla="*/ 183 h 391"/>
                  <a:gd name="T32" fmla="*/ 308 w 309"/>
                  <a:gd name="T33" fmla="*/ 79 h 391"/>
                  <a:gd name="T34" fmla="*/ 308 w 309"/>
                  <a:gd name="T35" fmla="*/ 65 h 391"/>
                  <a:gd name="T36" fmla="*/ 252 w 309"/>
                  <a:gd name="T37" fmla="*/ 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9" h="391">
                    <a:moveTo>
                      <a:pt x="252" y="9"/>
                    </a:moveTo>
                    <a:cubicBezTo>
                      <a:pt x="250" y="6"/>
                      <a:pt x="249" y="3"/>
                      <a:pt x="248" y="0"/>
                    </a:cubicBezTo>
                    <a:cubicBezTo>
                      <a:pt x="229" y="41"/>
                      <a:pt x="197" y="66"/>
                      <a:pt x="114" y="72"/>
                    </a:cubicBezTo>
                    <a:cubicBezTo>
                      <a:pt x="55" y="152"/>
                      <a:pt x="55" y="152"/>
                      <a:pt x="55" y="152"/>
                    </a:cubicBezTo>
                    <a:cubicBezTo>
                      <a:pt x="62" y="92"/>
                      <a:pt x="62" y="92"/>
                      <a:pt x="62" y="92"/>
                    </a:cubicBezTo>
                    <a:cubicBezTo>
                      <a:pt x="50" y="89"/>
                      <a:pt x="39" y="84"/>
                      <a:pt x="30" y="78"/>
                    </a:cubicBezTo>
                    <a:cubicBezTo>
                      <a:pt x="15" y="83"/>
                      <a:pt x="4" y="97"/>
                      <a:pt x="2" y="114"/>
                    </a:cubicBezTo>
                    <a:cubicBezTo>
                      <a:pt x="0" y="137"/>
                      <a:pt x="18" y="157"/>
                      <a:pt x="41" y="159"/>
                    </a:cubicBezTo>
                    <a:cubicBezTo>
                      <a:pt x="49" y="160"/>
                      <a:pt x="49" y="160"/>
                      <a:pt x="49" y="160"/>
                    </a:cubicBezTo>
                    <a:cubicBezTo>
                      <a:pt x="49" y="321"/>
                      <a:pt x="49" y="321"/>
                      <a:pt x="49" y="321"/>
                    </a:cubicBezTo>
                    <a:cubicBezTo>
                      <a:pt x="49" y="360"/>
                      <a:pt x="80" y="391"/>
                      <a:pt x="119" y="391"/>
                    </a:cubicBezTo>
                    <a:cubicBezTo>
                      <a:pt x="132" y="391"/>
                      <a:pt x="132" y="391"/>
                      <a:pt x="132" y="391"/>
                    </a:cubicBezTo>
                    <a:cubicBezTo>
                      <a:pt x="171" y="391"/>
                      <a:pt x="202" y="360"/>
                      <a:pt x="202" y="321"/>
                    </a:cubicBezTo>
                    <a:cubicBezTo>
                      <a:pt x="202" y="298"/>
                      <a:pt x="202" y="298"/>
                      <a:pt x="202" y="298"/>
                    </a:cubicBezTo>
                    <a:cubicBezTo>
                      <a:pt x="228" y="291"/>
                      <a:pt x="251" y="276"/>
                      <a:pt x="267" y="255"/>
                    </a:cubicBezTo>
                    <a:cubicBezTo>
                      <a:pt x="285" y="236"/>
                      <a:pt x="297" y="211"/>
                      <a:pt x="299" y="183"/>
                    </a:cubicBezTo>
                    <a:cubicBezTo>
                      <a:pt x="308" y="79"/>
                      <a:pt x="308" y="79"/>
                      <a:pt x="308" y="79"/>
                    </a:cubicBezTo>
                    <a:cubicBezTo>
                      <a:pt x="308" y="74"/>
                      <a:pt x="309" y="69"/>
                      <a:pt x="308" y="65"/>
                    </a:cubicBezTo>
                    <a:cubicBezTo>
                      <a:pt x="289" y="44"/>
                      <a:pt x="261" y="28"/>
                      <a:pt x="252" y="9"/>
                    </a:cubicBezTo>
                    <a:close/>
                  </a:path>
                </a:pathLst>
              </a:custGeom>
              <a:solidFill>
                <a:srgbClr val="F7C9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Shape 37"/>
              <p:cNvSpPr/>
              <p:nvPr/>
            </p:nvSpPr>
            <p:spPr bwMode="auto">
              <a:xfrm>
                <a:off x="4302125" y="3019426"/>
                <a:ext cx="949325" cy="498475"/>
              </a:xfrm>
              <a:custGeom>
                <a:avLst/>
                <a:gdLst>
                  <a:gd name="T0" fmla="*/ 156 w 252"/>
                  <a:gd name="T1" fmla="*/ 129 h 132"/>
                  <a:gd name="T2" fmla="*/ 156 w 252"/>
                  <a:gd name="T3" fmla="*/ 96 h 132"/>
                  <a:gd name="T4" fmla="*/ 60 w 252"/>
                  <a:gd name="T5" fmla="*/ 0 h 132"/>
                  <a:gd name="T6" fmla="*/ 60 w 252"/>
                  <a:gd name="T7" fmla="*/ 0 h 132"/>
                  <a:gd name="T8" fmla="*/ 54 w 252"/>
                  <a:gd name="T9" fmla="*/ 0 h 132"/>
                  <a:gd name="T10" fmla="*/ 0 w 252"/>
                  <a:gd name="T11" fmla="*/ 132 h 132"/>
                  <a:gd name="T12" fmla="*/ 157 w 252"/>
                  <a:gd name="T13" fmla="*/ 129 h 132"/>
                  <a:gd name="T14" fmla="*/ 157 w 252"/>
                  <a:gd name="T15" fmla="*/ 96 h 132"/>
                  <a:gd name="T16" fmla="*/ 252 w 252"/>
                  <a:gd name="T17" fmla="*/ 0 h 132"/>
                  <a:gd name="T18" fmla="*/ 252 w 25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32">
                    <a:moveTo>
                      <a:pt x="156" y="129"/>
                    </a:moveTo>
                    <a:cubicBezTo>
                      <a:pt x="156" y="96"/>
                      <a:pt x="156" y="96"/>
                      <a:pt x="156" y="96"/>
                    </a:cubicBezTo>
                    <a:cubicBezTo>
                      <a:pt x="156" y="43"/>
                      <a:pt x="113" y="0"/>
                      <a:pt x="60" y="0"/>
                    </a:cubicBezTo>
                    <a:cubicBezTo>
                      <a:pt x="60" y="0"/>
                      <a:pt x="60" y="0"/>
                      <a:pt x="60" y="0"/>
                    </a:cubicBezTo>
                    <a:cubicBezTo>
                      <a:pt x="54" y="0"/>
                      <a:pt x="54" y="0"/>
                      <a:pt x="54" y="0"/>
                    </a:cubicBezTo>
                    <a:cubicBezTo>
                      <a:pt x="0" y="132"/>
                      <a:pt x="0" y="132"/>
                      <a:pt x="0" y="132"/>
                    </a:cubicBezTo>
                    <a:cubicBezTo>
                      <a:pt x="157" y="129"/>
                      <a:pt x="157" y="129"/>
                      <a:pt x="157" y="129"/>
                    </a:cubicBezTo>
                    <a:cubicBezTo>
                      <a:pt x="157" y="96"/>
                      <a:pt x="157" y="96"/>
                      <a:pt x="157" y="96"/>
                    </a:cubicBezTo>
                    <a:cubicBezTo>
                      <a:pt x="157" y="43"/>
                      <a:pt x="200" y="0"/>
                      <a:pt x="252" y="0"/>
                    </a:cubicBezTo>
                    <a:cubicBezTo>
                      <a:pt x="252" y="0"/>
                      <a:pt x="252" y="0"/>
                      <a:pt x="252" y="0"/>
                    </a:cubicBezTo>
                  </a:path>
                </a:pathLst>
              </a:custGeom>
              <a:solidFill>
                <a:srgbClr val="708C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Oval 38"/>
              <p:cNvSpPr/>
              <p:nvPr/>
            </p:nvSpPr>
            <p:spPr bwMode="auto">
              <a:xfrm>
                <a:off x="4943475" y="3290888"/>
                <a:ext cx="36513" cy="41275"/>
              </a:xfrm>
              <a:prstGeom prst="ellipse">
                <a:avLst/>
              </a:prstGeom>
              <a:solidFill>
                <a:srgbClr val="5574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39"/>
              <p:cNvSpPr/>
              <p:nvPr/>
            </p:nvSpPr>
            <p:spPr bwMode="auto">
              <a:xfrm>
                <a:off x="4943475" y="3438526"/>
                <a:ext cx="36513" cy="41275"/>
              </a:xfrm>
              <a:prstGeom prst="ellipse">
                <a:avLst/>
              </a:prstGeom>
              <a:solidFill>
                <a:srgbClr val="5574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Rectangle 40"/>
              <p:cNvSpPr/>
              <p:nvPr/>
            </p:nvSpPr>
            <p:spPr bwMode="auto">
              <a:xfrm>
                <a:off x="4551363" y="2416176"/>
                <a:ext cx="1588" cy="1588"/>
              </a:xfrm>
              <a:prstGeom prst="rect">
                <a:avLst/>
              </a:prstGeom>
              <a:solidFill>
                <a:srgbClr val="3531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 name="Freeform: Shape 41"/>
              <p:cNvSpPr/>
              <p:nvPr/>
            </p:nvSpPr>
            <p:spPr bwMode="auto">
              <a:xfrm>
                <a:off x="4551363" y="2185988"/>
                <a:ext cx="25400" cy="230188"/>
              </a:xfrm>
              <a:custGeom>
                <a:avLst/>
                <a:gdLst>
                  <a:gd name="T0" fmla="*/ 6 w 7"/>
                  <a:gd name="T1" fmla="*/ 0 h 61"/>
                  <a:gd name="T2" fmla="*/ 4 w 7"/>
                  <a:gd name="T3" fmla="*/ 17 h 61"/>
                  <a:gd name="T4" fmla="*/ 0 w 7"/>
                  <a:gd name="T5" fmla="*/ 61 h 61"/>
                  <a:gd name="T6" fmla="*/ 7 w 7"/>
                  <a:gd name="T7" fmla="*/ 1 h 61"/>
                  <a:gd name="T8" fmla="*/ 6 w 7"/>
                  <a:gd name="T9" fmla="*/ 0 h 61"/>
                </a:gdLst>
                <a:ahLst/>
                <a:cxnLst>
                  <a:cxn ang="0">
                    <a:pos x="T0" y="T1"/>
                  </a:cxn>
                  <a:cxn ang="0">
                    <a:pos x="T2" y="T3"/>
                  </a:cxn>
                  <a:cxn ang="0">
                    <a:pos x="T4" y="T5"/>
                  </a:cxn>
                  <a:cxn ang="0">
                    <a:pos x="T6" y="T7"/>
                  </a:cxn>
                  <a:cxn ang="0">
                    <a:pos x="T8" y="T9"/>
                  </a:cxn>
                </a:cxnLst>
                <a:rect l="0" t="0" r="r" b="b"/>
                <a:pathLst>
                  <a:path w="7" h="61">
                    <a:moveTo>
                      <a:pt x="6" y="0"/>
                    </a:moveTo>
                    <a:cubicBezTo>
                      <a:pt x="5" y="6"/>
                      <a:pt x="4" y="11"/>
                      <a:pt x="4" y="17"/>
                    </a:cubicBezTo>
                    <a:cubicBezTo>
                      <a:pt x="0" y="61"/>
                      <a:pt x="0" y="61"/>
                      <a:pt x="0" y="61"/>
                    </a:cubicBezTo>
                    <a:cubicBezTo>
                      <a:pt x="7" y="1"/>
                      <a:pt x="7" y="1"/>
                      <a:pt x="7" y="1"/>
                    </a:cubicBezTo>
                    <a:cubicBezTo>
                      <a:pt x="7" y="1"/>
                      <a:pt x="7" y="0"/>
                      <a:pt x="6" y="0"/>
                    </a:cubicBezTo>
                    <a:close/>
                  </a:path>
                </a:pathLst>
              </a:custGeom>
              <a:solidFill>
                <a:srgbClr val="FF8E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Shape 42"/>
              <p:cNvSpPr/>
              <p:nvPr/>
            </p:nvSpPr>
            <p:spPr bwMode="auto">
              <a:xfrm>
                <a:off x="4532313" y="2359026"/>
                <a:ext cx="814388" cy="750888"/>
              </a:xfrm>
              <a:custGeom>
                <a:avLst/>
                <a:gdLst>
                  <a:gd name="T0" fmla="*/ 3 w 216"/>
                  <a:gd name="T1" fmla="*/ 36 h 199"/>
                  <a:gd name="T2" fmla="*/ 48 w 216"/>
                  <a:gd name="T3" fmla="*/ 139 h 199"/>
                  <a:gd name="T4" fmla="*/ 93 w 216"/>
                  <a:gd name="T5" fmla="*/ 194 h 199"/>
                  <a:gd name="T6" fmla="*/ 154 w 216"/>
                  <a:gd name="T7" fmla="*/ 160 h 199"/>
                  <a:gd name="T8" fmla="*/ 216 w 216"/>
                  <a:gd name="T9" fmla="*/ 118 h 199"/>
                  <a:gd name="T10" fmla="*/ 122 w 216"/>
                  <a:gd name="T11" fmla="*/ 154 h 199"/>
                  <a:gd name="T12" fmla="*/ 122 w 216"/>
                  <a:gd name="T13" fmla="*/ 154 h 199"/>
                  <a:gd name="T14" fmla="*/ 14 w 216"/>
                  <a:gd name="T15" fmla="*/ 26 h 199"/>
                  <a:gd name="T16" fmla="*/ 16 w 216"/>
                  <a:gd name="T17" fmla="*/ 0 h 199"/>
                  <a:gd name="T18" fmla="*/ 5 w 216"/>
                  <a:gd name="T19" fmla="*/ 15 h 199"/>
                  <a:gd name="T20" fmla="*/ 3 w 216"/>
                  <a:gd name="T21" fmla="*/ 3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199">
                    <a:moveTo>
                      <a:pt x="3" y="36"/>
                    </a:moveTo>
                    <a:cubicBezTo>
                      <a:pt x="0" y="77"/>
                      <a:pt x="18" y="115"/>
                      <a:pt x="48" y="139"/>
                    </a:cubicBezTo>
                    <a:cubicBezTo>
                      <a:pt x="48" y="165"/>
                      <a:pt x="66" y="189"/>
                      <a:pt x="93" y="194"/>
                    </a:cubicBezTo>
                    <a:cubicBezTo>
                      <a:pt x="119" y="199"/>
                      <a:pt x="144" y="184"/>
                      <a:pt x="154" y="160"/>
                    </a:cubicBezTo>
                    <a:cubicBezTo>
                      <a:pt x="179" y="153"/>
                      <a:pt x="201" y="138"/>
                      <a:pt x="216" y="118"/>
                    </a:cubicBezTo>
                    <a:cubicBezTo>
                      <a:pt x="193" y="143"/>
                      <a:pt x="158" y="157"/>
                      <a:pt x="122" y="154"/>
                    </a:cubicBezTo>
                    <a:cubicBezTo>
                      <a:pt x="122" y="154"/>
                      <a:pt x="122" y="154"/>
                      <a:pt x="122" y="154"/>
                    </a:cubicBezTo>
                    <a:cubicBezTo>
                      <a:pt x="57" y="148"/>
                      <a:pt x="8" y="91"/>
                      <a:pt x="14" y="26"/>
                    </a:cubicBezTo>
                    <a:cubicBezTo>
                      <a:pt x="16" y="0"/>
                      <a:pt x="16" y="0"/>
                      <a:pt x="16" y="0"/>
                    </a:cubicBezTo>
                    <a:cubicBezTo>
                      <a:pt x="5" y="15"/>
                      <a:pt x="5" y="15"/>
                      <a:pt x="5" y="15"/>
                    </a:cubicBezTo>
                    <a:lnTo>
                      <a:pt x="3" y="36"/>
                    </a:lnTo>
                    <a:close/>
                  </a:path>
                </a:pathLst>
              </a:custGeom>
              <a:solidFill>
                <a:srgbClr val="FF8E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Shape 43"/>
              <p:cNvSpPr/>
              <p:nvPr/>
            </p:nvSpPr>
            <p:spPr bwMode="auto">
              <a:xfrm>
                <a:off x="4445000" y="2200276"/>
                <a:ext cx="84138" cy="125413"/>
              </a:xfrm>
              <a:custGeom>
                <a:avLst/>
                <a:gdLst>
                  <a:gd name="T0" fmla="*/ 2 w 22"/>
                  <a:gd name="T1" fmla="*/ 33 h 33"/>
                  <a:gd name="T2" fmla="*/ 1 w 22"/>
                  <a:gd name="T3" fmla="*/ 31 h 33"/>
                  <a:gd name="T4" fmla="*/ 2 w 22"/>
                  <a:gd name="T5" fmla="*/ 29 h 33"/>
                  <a:gd name="T6" fmla="*/ 17 w 22"/>
                  <a:gd name="T7" fmla="*/ 22 h 33"/>
                  <a:gd name="T8" fmla="*/ 5 w 22"/>
                  <a:gd name="T9" fmla="*/ 3 h 33"/>
                  <a:gd name="T10" fmla="*/ 6 w 22"/>
                  <a:gd name="T11" fmla="*/ 0 h 33"/>
                  <a:gd name="T12" fmla="*/ 8 w 22"/>
                  <a:gd name="T13" fmla="*/ 1 h 33"/>
                  <a:gd name="T14" fmla="*/ 22 w 22"/>
                  <a:gd name="T15" fmla="*/ 22 h 33"/>
                  <a:gd name="T16" fmla="*/ 22 w 22"/>
                  <a:gd name="T17" fmla="*/ 24 h 33"/>
                  <a:gd name="T18" fmla="*/ 21 w 22"/>
                  <a:gd name="T19" fmla="*/ 25 h 33"/>
                  <a:gd name="T20" fmla="*/ 3 w 22"/>
                  <a:gd name="T21" fmla="*/ 32 h 33"/>
                  <a:gd name="T22" fmla="*/ 2 w 22"/>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3">
                    <a:moveTo>
                      <a:pt x="2" y="33"/>
                    </a:moveTo>
                    <a:cubicBezTo>
                      <a:pt x="2" y="33"/>
                      <a:pt x="1" y="32"/>
                      <a:pt x="1" y="31"/>
                    </a:cubicBezTo>
                    <a:cubicBezTo>
                      <a:pt x="0" y="30"/>
                      <a:pt x="1" y="29"/>
                      <a:pt x="2" y="29"/>
                    </a:cubicBezTo>
                    <a:cubicBezTo>
                      <a:pt x="17" y="22"/>
                      <a:pt x="17" y="22"/>
                      <a:pt x="17" y="22"/>
                    </a:cubicBezTo>
                    <a:cubicBezTo>
                      <a:pt x="5" y="3"/>
                      <a:pt x="5" y="3"/>
                      <a:pt x="5" y="3"/>
                    </a:cubicBezTo>
                    <a:cubicBezTo>
                      <a:pt x="4" y="2"/>
                      <a:pt x="5" y="1"/>
                      <a:pt x="6" y="0"/>
                    </a:cubicBezTo>
                    <a:cubicBezTo>
                      <a:pt x="7" y="0"/>
                      <a:pt x="8" y="0"/>
                      <a:pt x="8" y="1"/>
                    </a:cubicBezTo>
                    <a:cubicBezTo>
                      <a:pt x="22" y="22"/>
                      <a:pt x="22" y="22"/>
                      <a:pt x="22" y="22"/>
                    </a:cubicBezTo>
                    <a:cubicBezTo>
                      <a:pt x="22" y="23"/>
                      <a:pt x="22" y="24"/>
                      <a:pt x="22" y="24"/>
                    </a:cubicBezTo>
                    <a:cubicBezTo>
                      <a:pt x="22" y="25"/>
                      <a:pt x="21" y="25"/>
                      <a:pt x="21" y="25"/>
                    </a:cubicBezTo>
                    <a:cubicBezTo>
                      <a:pt x="3" y="32"/>
                      <a:pt x="3" y="32"/>
                      <a:pt x="3" y="32"/>
                    </a:cubicBezTo>
                    <a:cubicBezTo>
                      <a:pt x="3" y="33"/>
                      <a:pt x="3" y="33"/>
                      <a:pt x="2" y="33"/>
                    </a:cubicBez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Shape 44"/>
              <p:cNvSpPr/>
              <p:nvPr/>
            </p:nvSpPr>
            <p:spPr bwMode="auto">
              <a:xfrm>
                <a:off x="4987925" y="2762251"/>
                <a:ext cx="95250" cy="57150"/>
              </a:xfrm>
              <a:custGeom>
                <a:avLst/>
                <a:gdLst>
                  <a:gd name="T0" fmla="*/ 22 w 25"/>
                  <a:gd name="T1" fmla="*/ 15 h 15"/>
                  <a:gd name="T2" fmla="*/ 21 w 25"/>
                  <a:gd name="T3" fmla="*/ 14 h 15"/>
                  <a:gd name="T4" fmla="*/ 3 w 25"/>
                  <a:gd name="T5" fmla="*/ 7 h 15"/>
                  <a:gd name="T6" fmla="*/ 0 w 25"/>
                  <a:gd name="T7" fmla="*/ 6 h 15"/>
                  <a:gd name="T8" fmla="*/ 2 w 25"/>
                  <a:gd name="T9" fmla="*/ 3 h 15"/>
                  <a:gd name="T10" fmla="*/ 24 w 25"/>
                  <a:gd name="T11" fmla="*/ 12 h 15"/>
                  <a:gd name="T12" fmla="*/ 24 w 25"/>
                  <a:gd name="T13" fmla="*/ 14 h 15"/>
                  <a:gd name="T14" fmla="*/ 22 w 2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22" y="15"/>
                    </a:moveTo>
                    <a:cubicBezTo>
                      <a:pt x="22" y="15"/>
                      <a:pt x="21" y="14"/>
                      <a:pt x="21" y="14"/>
                    </a:cubicBezTo>
                    <a:cubicBezTo>
                      <a:pt x="14" y="4"/>
                      <a:pt x="3" y="7"/>
                      <a:pt x="3" y="7"/>
                    </a:cubicBezTo>
                    <a:cubicBezTo>
                      <a:pt x="2" y="7"/>
                      <a:pt x="1" y="7"/>
                      <a:pt x="0" y="6"/>
                    </a:cubicBezTo>
                    <a:cubicBezTo>
                      <a:pt x="0" y="5"/>
                      <a:pt x="1" y="3"/>
                      <a:pt x="2" y="3"/>
                    </a:cubicBezTo>
                    <a:cubicBezTo>
                      <a:pt x="2" y="3"/>
                      <a:pt x="16" y="0"/>
                      <a:pt x="24" y="12"/>
                    </a:cubicBezTo>
                    <a:cubicBezTo>
                      <a:pt x="25" y="13"/>
                      <a:pt x="24" y="14"/>
                      <a:pt x="24" y="14"/>
                    </a:cubicBezTo>
                    <a:cubicBezTo>
                      <a:pt x="23" y="15"/>
                      <a:pt x="23" y="15"/>
                      <a:pt x="22" y="15"/>
                    </a:cubicBez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Shape 45"/>
              <p:cNvSpPr/>
              <p:nvPr/>
            </p:nvSpPr>
            <p:spPr bwMode="auto">
              <a:xfrm>
                <a:off x="4792663" y="2370138"/>
                <a:ext cx="342900" cy="306388"/>
              </a:xfrm>
              <a:custGeom>
                <a:avLst/>
                <a:gdLst>
                  <a:gd name="T0" fmla="*/ 37 w 91"/>
                  <a:gd name="T1" fmla="*/ 11 h 81"/>
                  <a:gd name="T2" fmla="*/ 72 w 91"/>
                  <a:gd name="T3" fmla="*/ 42 h 81"/>
                  <a:gd name="T4" fmla="*/ 30 w 91"/>
                  <a:gd name="T5" fmla="*/ 64 h 81"/>
                  <a:gd name="T6" fmla="*/ 37 w 91"/>
                  <a:gd name="T7" fmla="*/ 11 h 81"/>
                </a:gdLst>
                <a:ahLst/>
                <a:cxnLst>
                  <a:cxn ang="0">
                    <a:pos x="T0" y="T1"/>
                  </a:cxn>
                  <a:cxn ang="0">
                    <a:pos x="T2" y="T3"/>
                  </a:cxn>
                  <a:cxn ang="0">
                    <a:pos x="T4" y="T5"/>
                  </a:cxn>
                  <a:cxn ang="0">
                    <a:pos x="T6" y="T7"/>
                  </a:cxn>
                </a:cxnLst>
                <a:rect l="0" t="0" r="r" b="b"/>
                <a:pathLst>
                  <a:path w="91" h="81">
                    <a:moveTo>
                      <a:pt x="37" y="11"/>
                    </a:moveTo>
                    <a:cubicBezTo>
                      <a:pt x="37" y="11"/>
                      <a:pt x="53" y="30"/>
                      <a:pt x="72" y="42"/>
                    </a:cubicBezTo>
                    <a:cubicBezTo>
                      <a:pt x="91" y="54"/>
                      <a:pt x="59" y="81"/>
                      <a:pt x="30" y="64"/>
                    </a:cubicBezTo>
                    <a:cubicBezTo>
                      <a:pt x="0" y="47"/>
                      <a:pt x="22" y="0"/>
                      <a:pt x="37" y="11"/>
                    </a:cubicBezTo>
                    <a:close/>
                  </a:path>
                </a:pathLst>
              </a:custGeom>
              <a:solidFill>
                <a:srgbClr val="FF8E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Shape 46"/>
              <p:cNvSpPr/>
              <p:nvPr/>
            </p:nvSpPr>
            <p:spPr bwMode="auto">
              <a:xfrm>
                <a:off x="4905375" y="2479676"/>
                <a:ext cx="38100" cy="90488"/>
              </a:xfrm>
              <a:custGeom>
                <a:avLst/>
                <a:gdLst>
                  <a:gd name="T0" fmla="*/ 3 w 10"/>
                  <a:gd name="T1" fmla="*/ 24 h 24"/>
                  <a:gd name="T2" fmla="*/ 2 w 10"/>
                  <a:gd name="T3" fmla="*/ 23 h 24"/>
                  <a:gd name="T4" fmla="*/ 2 w 10"/>
                  <a:gd name="T5" fmla="*/ 21 h 24"/>
                  <a:gd name="T6" fmla="*/ 1 w 10"/>
                  <a:gd name="T7" fmla="*/ 3 h 24"/>
                  <a:gd name="T8" fmla="*/ 1 w 10"/>
                  <a:gd name="T9" fmla="*/ 1 h 24"/>
                  <a:gd name="T10" fmla="*/ 3 w 10"/>
                  <a:gd name="T11" fmla="*/ 1 h 24"/>
                  <a:gd name="T12" fmla="*/ 4 w 10"/>
                  <a:gd name="T13" fmla="*/ 23 h 24"/>
                  <a:gd name="T14" fmla="*/ 3 w 1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4">
                    <a:moveTo>
                      <a:pt x="3" y="24"/>
                    </a:moveTo>
                    <a:cubicBezTo>
                      <a:pt x="2" y="24"/>
                      <a:pt x="2" y="24"/>
                      <a:pt x="2" y="23"/>
                    </a:cubicBezTo>
                    <a:cubicBezTo>
                      <a:pt x="1" y="23"/>
                      <a:pt x="1" y="22"/>
                      <a:pt x="2" y="21"/>
                    </a:cubicBezTo>
                    <a:cubicBezTo>
                      <a:pt x="6" y="16"/>
                      <a:pt x="6" y="8"/>
                      <a:pt x="1" y="3"/>
                    </a:cubicBezTo>
                    <a:cubicBezTo>
                      <a:pt x="0" y="2"/>
                      <a:pt x="0" y="1"/>
                      <a:pt x="1" y="1"/>
                    </a:cubicBezTo>
                    <a:cubicBezTo>
                      <a:pt x="1" y="0"/>
                      <a:pt x="2" y="0"/>
                      <a:pt x="3" y="1"/>
                    </a:cubicBezTo>
                    <a:cubicBezTo>
                      <a:pt x="9" y="7"/>
                      <a:pt x="10" y="17"/>
                      <a:pt x="4" y="23"/>
                    </a:cubicBezTo>
                    <a:cubicBezTo>
                      <a:pt x="4" y="24"/>
                      <a:pt x="3" y="24"/>
                      <a:pt x="3" y="24"/>
                    </a:cubicBezTo>
                    <a:close/>
                  </a:path>
                </a:pathLst>
              </a:custGeom>
              <a:solidFill>
                <a:srgbClr val="FFCF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Shape 47"/>
              <p:cNvSpPr/>
              <p:nvPr/>
            </p:nvSpPr>
            <p:spPr bwMode="auto">
              <a:xfrm>
                <a:off x="4962525" y="2076451"/>
                <a:ext cx="214313" cy="79375"/>
              </a:xfrm>
              <a:custGeom>
                <a:avLst/>
                <a:gdLst>
                  <a:gd name="T0" fmla="*/ 5 w 57"/>
                  <a:gd name="T1" fmla="*/ 19 h 21"/>
                  <a:gd name="T2" fmla="*/ 17 w 57"/>
                  <a:gd name="T3" fmla="*/ 20 h 21"/>
                  <a:gd name="T4" fmla="*/ 29 w 57"/>
                  <a:gd name="T5" fmla="*/ 20 h 21"/>
                  <a:gd name="T6" fmla="*/ 41 w 57"/>
                  <a:gd name="T7" fmla="*/ 20 h 21"/>
                  <a:gd name="T8" fmla="*/ 53 w 57"/>
                  <a:gd name="T9" fmla="*/ 19 h 21"/>
                  <a:gd name="T10" fmla="*/ 53 w 57"/>
                  <a:gd name="T11" fmla="*/ 9 h 21"/>
                  <a:gd name="T12" fmla="*/ 28 w 57"/>
                  <a:gd name="T13" fmla="*/ 0 h 21"/>
                  <a:gd name="T14" fmla="*/ 4 w 57"/>
                  <a:gd name="T15" fmla="*/ 10 h 21"/>
                  <a:gd name="T16" fmla="*/ 5 w 57"/>
                  <a:gd name="T1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1">
                    <a:moveTo>
                      <a:pt x="5" y="19"/>
                    </a:moveTo>
                    <a:cubicBezTo>
                      <a:pt x="8" y="21"/>
                      <a:pt x="12" y="20"/>
                      <a:pt x="17" y="20"/>
                    </a:cubicBezTo>
                    <a:cubicBezTo>
                      <a:pt x="21" y="20"/>
                      <a:pt x="25" y="20"/>
                      <a:pt x="29" y="20"/>
                    </a:cubicBezTo>
                    <a:cubicBezTo>
                      <a:pt x="32" y="20"/>
                      <a:pt x="37" y="20"/>
                      <a:pt x="41" y="20"/>
                    </a:cubicBezTo>
                    <a:cubicBezTo>
                      <a:pt x="45" y="20"/>
                      <a:pt x="49" y="21"/>
                      <a:pt x="53" y="19"/>
                    </a:cubicBezTo>
                    <a:cubicBezTo>
                      <a:pt x="56" y="18"/>
                      <a:pt x="57" y="14"/>
                      <a:pt x="53" y="9"/>
                    </a:cubicBezTo>
                    <a:cubicBezTo>
                      <a:pt x="50" y="5"/>
                      <a:pt x="41" y="0"/>
                      <a:pt x="28" y="0"/>
                    </a:cubicBezTo>
                    <a:cubicBezTo>
                      <a:pt x="16" y="0"/>
                      <a:pt x="7" y="5"/>
                      <a:pt x="4" y="10"/>
                    </a:cubicBezTo>
                    <a:cubicBezTo>
                      <a:pt x="0" y="14"/>
                      <a:pt x="2" y="18"/>
                      <a:pt x="5" y="19"/>
                    </a:cubicBezTo>
                    <a:close/>
                  </a:path>
                </a:pathLst>
              </a:custGeom>
              <a:solidFill>
                <a:srgbClr val="3531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Shape 48"/>
              <p:cNvSpPr/>
              <p:nvPr/>
            </p:nvSpPr>
            <p:spPr bwMode="auto">
              <a:xfrm>
                <a:off x="5327650" y="2101851"/>
                <a:ext cx="139700" cy="60325"/>
              </a:xfrm>
              <a:custGeom>
                <a:avLst/>
                <a:gdLst>
                  <a:gd name="T0" fmla="*/ 33 w 37"/>
                  <a:gd name="T1" fmla="*/ 15 h 16"/>
                  <a:gd name="T2" fmla="*/ 25 w 37"/>
                  <a:gd name="T3" fmla="*/ 15 h 16"/>
                  <a:gd name="T4" fmla="*/ 18 w 37"/>
                  <a:gd name="T5" fmla="*/ 14 h 16"/>
                  <a:gd name="T6" fmla="*/ 10 w 37"/>
                  <a:gd name="T7" fmla="*/ 13 h 16"/>
                  <a:gd name="T8" fmla="*/ 2 w 37"/>
                  <a:gd name="T9" fmla="*/ 12 h 16"/>
                  <a:gd name="T10" fmla="*/ 2 w 37"/>
                  <a:gd name="T11" fmla="*/ 5 h 16"/>
                  <a:gd name="T12" fmla="*/ 19 w 37"/>
                  <a:gd name="T13" fmla="*/ 1 h 16"/>
                  <a:gd name="T14" fmla="*/ 35 w 37"/>
                  <a:gd name="T15" fmla="*/ 9 h 16"/>
                  <a:gd name="T16" fmla="*/ 33 w 37"/>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6">
                    <a:moveTo>
                      <a:pt x="33" y="15"/>
                    </a:moveTo>
                    <a:cubicBezTo>
                      <a:pt x="31" y="16"/>
                      <a:pt x="28" y="15"/>
                      <a:pt x="25" y="15"/>
                    </a:cubicBezTo>
                    <a:cubicBezTo>
                      <a:pt x="23" y="15"/>
                      <a:pt x="20" y="14"/>
                      <a:pt x="18" y="14"/>
                    </a:cubicBezTo>
                    <a:cubicBezTo>
                      <a:pt x="15" y="14"/>
                      <a:pt x="13" y="13"/>
                      <a:pt x="10" y="13"/>
                    </a:cubicBezTo>
                    <a:cubicBezTo>
                      <a:pt x="7" y="13"/>
                      <a:pt x="4" y="13"/>
                      <a:pt x="2" y="12"/>
                    </a:cubicBezTo>
                    <a:cubicBezTo>
                      <a:pt x="0" y="11"/>
                      <a:pt x="0" y="8"/>
                      <a:pt x="2" y="5"/>
                    </a:cubicBezTo>
                    <a:cubicBezTo>
                      <a:pt x="5" y="3"/>
                      <a:pt x="11" y="0"/>
                      <a:pt x="19" y="1"/>
                    </a:cubicBezTo>
                    <a:cubicBezTo>
                      <a:pt x="27" y="2"/>
                      <a:pt x="33" y="6"/>
                      <a:pt x="35" y="9"/>
                    </a:cubicBezTo>
                    <a:cubicBezTo>
                      <a:pt x="37" y="12"/>
                      <a:pt x="35" y="15"/>
                      <a:pt x="33" y="15"/>
                    </a:cubicBezTo>
                    <a:close/>
                  </a:path>
                </a:pathLst>
              </a:custGeom>
              <a:solidFill>
                <a:srgbClr val="3531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Shape 49"/>
              <p:cNvSpPr/>
              <p:nvPr/>
            </p:nvSpPr>
            <p:spPr bwMode="auto">
              <a:xfrm>
                <a:off x="5010150" y="2268538"/>
                <a:ext cx="60325" cy="60325"/>
              </a:xfrm>
              <a:custGeom>
                <a:avLst/>
                <a:gdLst>
                  <a:gd name="T0" fmla="*/ 16 w 16"/>
                  <a:gd name="T1" fmla="*/ 9 h 16"/>
                  <a:gd name="T2" fmla="*/ 7 w 16"/>
                  <a:gd name="T3" fmla="*/ 15 h 16"/>
                  <a:gd name="T4" fmla="*/ 1 w 16"/>
                  <a:gd name="T5" fmla="*/ 7 h 16"/>
                  <a:gd name="T6" fmla="*/ 9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1" y="16"/>
                      <a:pt x="7" y="15"/>
                    </a:cubicBezTo>
                    <a:cubicBezTo>
                      <a:pt x="3" y="15"/>
                      <a:pt x="0" y="11"/>
                      <a:pt x="1" y="7"/>
                    </a:cubicBezTo>
                    <a:cubicBezTo>
                      <a:pt x="1" y="3"/>
                      <a:pt x="5" y="0"/>
                      <a:pt x="9" y="0"/>
                    </a:cubicBezTo>
                    <a:cubicBezTo>
                      <a:pt x="13" y="1"/>
                      <a:pt x="16" y="5"/>
                      <a:pt x="16" y="9"/>
                    </a:cubicBezTo>
                    <a:close/>
                  </a:path>
                </a:pathLst>
              </a:custGeom>
              <a:solidFill>
                <a:srgbClr val="1C19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Shape 50"/>
              <p:cNvSpPr/>
              <p:nvPr/>
            </p:nvSpPr>
            <p:spPr bwMode="auto">
              <a:xfrm>
                <a:off x="5338763" y="2295526"/>
                <a:ext cx="60325" cy="63500"/>
              </a:xfrm>
              <a:custGeom>
                <a:avLst/>
                <a:gdLst>
                  <a:gd name="T0" fmla="*/ 16 w 16"/>
                  <a:gd name="T1" fmla="*/ 10 h 17"/>
                  <a:gd name="T2" fmla="*/ 7 w 16"/>
                  <a:gd name="T3" fmla="*/ 16 h 17"/>
                  <a:gd name="T4" fmla="*/ 0 w 16"/>
                  <a:gd name="T5" fmla="*/ 7 h 17"/>
                  <a:gd name="T6" fmla="*/ 9 w 16"/>
                  <a:gd name="T7" fmla="*/ 1 h 17"/>
                  <a:gd name="T8" fmla="*/ 16 w 16"/>
                  <a:gd name="T9" fmla="*/ 10 h 17"/>
                </a:gdLst>
                <a:ahLst/>
                <a:cxnLst>
                  <a:cxn ang="0">
                    <a:pos x="T0" y="T1"/>
                  </a:cxn>
                  <a:cxn ang="0">
                    <a:pos x="T2" y="T3"/>
                  </a:cxn>
                  <a:cxn ang="0">
                    <a:pos x="T4" y="T5"/>
                  </a:cxn>
                  <a:cxn ang="0">
                    <a:pos x="T6" y="T7"/>
                  </a:cxn>
                  <a:cxn ang="0">
                    <a:pos x="T8" y="T9"/>
                  </a:cxn>
                </a:cxnLst>
                <a:rect l="0" t="0" r="r" b="b"/>
                <a:pathLst>
                  <a:path w="16" h="17">
                    <a:moveTo>
                      <a:pt x="16" y="10"/>
                    </a:moveTo>
                    <a:cubicBezTo>
                      <a:pt x="15" y="14"/>
                      <a:pt x="11" y="17"/>
                      <a:pt x="7" y="16"/>
                    </a:cubicBezTo>
                    <a:cubicBezTo>
                      <a:pt x="3" y="15"/>
                      <a:pt x="0" y="12"/>
                      <a:pt x="0" y="7"/>
                    </a:cubicBezTo>
                    <a:cubicBezTo>
                      <a:pt x="1" y="3"/>
                      <a:pt x="5" y="0"/>
                      <a:pt x="9" y="1"/>
                    </a:cubicBezTo>
                    <a:cubicBezTo>
                      <a:pt x="13" y="2"/>
                      <a:pt x="16" y="5"/>
                      <a:pt x="16" y="10"/>
                    </a:cubicBezTo>
                    <a:close/>
                  </a:path>
                </a:pathLst>
              </a:custGeom>
              <a:solidFill>
                <a:srgbClr val="1C19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Shape 51"/>
              <p:cNvSpPr/>
              <p:nvPr/>
            </p:nvSpPr>
            <p:spPr bwMode="auto">
              <a:xfrm>
                <a:off x="4992688" y="2306638"/>
                <a:ext cx="93663" cy="33338"/>
              </a:xfrm>
              <a:custGeom>
                <a:avLst/>
                <a:gdLst>
                  <a:gd name="T0" fmla="*/ 23 w 25"/>
                  <a:gd name="T1" fmla="*/ 9 h 9"/>
                  <a:gd name="T2" fmla="*/ 22 w 25"/>
                  <a:gd name="T3" fmla="*/ 8 h 9"/>
                  <a:gd name="T4" fmla="*/ 3 w 25"/>
                  <a:gd name="T5" fmla="*/ 7 h 9"/>
                  <a:gd name="T6" fmla="*/ 0 w 25"/>
                  <a:gd name="T7" fmla="*/ 6 h 9"/>
                  <a:gd name="T8" fmla="*/ 2 w 25"/>
                  <a:gd name="T9" fmla="*/ 3 h 9"/>
                  <a:gd name="T10" fmla="*/ 24 w 25"/>
                  <a:gd name="T11" fmla="*/ 5 h 9"/>
                  <a:gd name="T12" fmla="*/ 25 w 25"/>
                  <a:gd name="T13" fmla="*/ 8 h 9"/>
                  <a:gd name="T14" fmla="*/ 23 w 25"/>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
                    <a:moveTo>
                      <a:pt x="23" y="9"/>
                    </a:moveTo>
                    <a:cubicBezTo>
                      <a:pt x="23" y="9"/>
                      <a:pt x="22" y="9"/>
                      <a:pt x="22" y="8"/>
                    </a:cubicBezTo>
                    <a:cubicBezTo>
                      <a:pt x="14" y="4"/>
                      <a:pt x="3" y="7"/>
                      <a:pt x="3" y="7"/>
                    </a:cubicBezTo>
                    <a:cubicBezTo>
                      <a:pt x="2" y="8"/>
                      <a:pt x="1" y="7"/>
                      <a:pt x="0" y="6"/>
                    </a:cubicBezTo>
                    <a:cubicBezTo>
                      <a:pt x="0" y="5"/>
                      <a:pt x="1" y="4"/>
                      <a:pt x="2" y="3"/>
                    </a:cubicBezTo>
                    <a:cubicBezTo>
                      <a:pt x="2" y="3"/>
                      <a:pt x="15" y="0"/>
                      <a:pt x="24" y="5"/>
                    </a:cubicBezTo>
                    <a:cubicBezTo>
                      <a:pt x="25" y="6"/>
                      <a:pt x="25" y="7"/>
                      <a:pt x="25" y="8"/>
                    </a:cubicBezTo>
                    <a:cubicBezTo>
                      <a:pt x="24" y="8"/>
                      <a:pt x="24" y="9"/>
                      <a:pt x="23" y="9"/>
                    </a:cubicBez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Shape 52"/>
              <p:cNvSpPr/>
              <p:nvPr/>
            </p:nvSpPr>
            <p:spPr bwMode="auto">
              <a:xfrm>
                <a:off x="5311775" y="2336801"/>
                <a:ext cx="98425" cy="33338"/>
              </a:xfrm>
              <a:custGeom>
                <a:avLst/>
                <a:gdLst>
                  <a:gd name="T0" fmla="*/ 23 w 26"/>
                  <a:gd name="T1" fmla="*/ 9 h 9"/>
                  <a:gd name="T2" fmla="*/ 22 w 26"/>
                  <a:gd name="T3" fmla="*/ 9 h 9"/>
                  <a:gd name="T4" fmla="*/ 3 w 26"/>
                  <a:gd name="T5" fmla="*/ 7 h 9"/>
                  <a:gd name="T6" fmla="*/ 1 w 26"/>
                  <a:gd name="T7" fmla="*/ 6 h 9"/>
                  <a:gd name="T8" fmla="*/ 2 w 26"/>
                  <a:gd name="T9" fmla="*/ 3 h 9"/>
                  <a:gd name="T10" fmla="*/ 24 w 26"/>
                  <a:gd name="T11" fmla="*/ 5 h 9"/>
                  <a:gd name="T12" fmla="*/ 25 w 26"/>
                  <a:gd name="T13" fmla="*/ 8 h 9"/>
                  <a:gd name="T14" fmla="*/ 23 w 2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9">
                    <a:moveTo>
                      <a:pt x="23" y="9"/>
                    </a:moveTo>
                    <a:cubicBezTo>
                      <a:pt x="23" y="9"/>
                      <a:pt x="23" y="9"/>
                      <a:pt x="22" y="9"/>
                    </a:cubicBezTo>
                    <a:cubicBezTo>
                      <a:pt x="15" y="4"/>
                      <a:pt x="3" y="7"/>
                      <a:pt x="3" y="7"/>
                    </a:cubicBezTo>
                    <a:cubicBezTo>
                      <a:pt x="2" y="8"/>
                      <a:pt x="1" y="7"/>
                      <a:pt x="1" y="6"/>
                    </a:cubicBezTo>
                    <a:cubicBezTo>
                      <a:pt x="0" y="5"/>
                      <a:pt x="1" y="4"/>
                      <a:pt x="2" y="3"/>
                    </a:cubicBezTo>
                    <a:cubicBezTo>
                      <a:pt x="3" y="3"/>
                      <a:pt x="15" y="0"/>
                      <a:pt x="24" y="5"/>
                    </a:cubicBezTo>
                    <a:cubicBezTo>
                      <a:pt x="25" y="6"/>
                      <a:pt x="26" y="7"/>
                      <a:pt x="25" y="8"/>
                    </a:cubicBezTo>
                    <a:cubicBezTo>
                      <a:pt x="25" y="8"/>
                      <a:pt x="24" y="9"/>
                      <a:pt x="23" y="9"/>
                    </a:cubicBez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Shape 53"/>
              <p:cNvSpPr/>
              <p:nvPr/>
            </p:nvSpPr>
            <p:spPr bwMode="auto">
              <a:xfrm>
                <a:off x="4456113" y="2336801"/>
                <a:ext cx="79375" cy="79375"/>
              </a:xfrm>
              <a:custGeom>
                <a:avLst/>
                <a:gdLst>
                  <a:gd name="T0" fmla="*/ 20 w 21"/>
                  <a:gd name="T1" fmla="*/ 12 h 21"/>
                  <a:gd name="T2" fmla="*/ 9 w 21"/>
                  <a:gd name="T3" fmla="*/ 20 h 21"/>
                  <a:gd name="T4" fmla="*/ 1 w 21"/>
                  <a:gd name="T5" fmla="*/ 9 h 21"/>
                  <a:gd name="T6" fmla="*/ 12 w 21"/>
                  <a:gd name="T7" fmla="*/ 1 h 21"/>
                  <a:gd name="T8" fmla="*/ 20 w 21"/>
                  <a:gd name="T9" fmla="*/ 12 h 21"/>
                </a:gdLst>
                <a:ahLst/>
                <a:cxnLst>
                  <a:cxn ang="0">
                    <a:pos x="T0" y="T1"/>
                  </a:cxn>
                  <a:cxn ang="0">
                    <a:pos x="T2" y="T3"/>
                  </a:cxn>
                  <a:cxn ang="0">
                    <a:pos x="T4" y="T5"/>
                  </a:cxn>
                  <a:cxn ang="0">
                    <a:pos x="T6" y="T7"/>
                  </a:cxn>
                  <a:cxn ang="0">
                    <a:pos x="T8" y="T9"/>
                  </a:cxn>
                </a:cxnLst>
                <a:rect l="0" t="0" r="r" b="b"/>
                <a:pathLst>
                  <a:path w="21" h="21">
                    <a:moveTo>
                      <a:pt x="20" y="12"/>
                    </a:moveTo>
                    <a:cubicBezTo>
                      <a:pt x="19" y="17"/>
                      <a:pt x="14" y="21"/>
                      <a:pt x="9" y="20"/>
                    </a:cubicBezTo>
                    <a:cubicBezTo>
                      <a:pt x="3" y="19"/>
                      <a:pt x="0" y="14"/>
                      <a:pt x="1" y="9"/>
                    </a:cubicBezTo>
                    <a:cubicBezTo>
                      <a:pt x="2" y="3"/>
                      <a:pt x="7" y="0"/>
                      <a:pt x="12" y="1"/>
                    </a:cubicBezTo>
                    <a:cubicBezTo>
                      <a:pt x="17" y="2"/>
                      <a:pt x="21" y="7"/>
                      <a:pt x="20" y="12"/>
                    </a:cubicBezTo>
                    <a:close/>
                  </a:path>
                </a:pathLst>
              </a:custGeom>
              <a:solidFill>
                <a:srgbClr val="F7EE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Shape 54"/>
              <p:cNvSpPr/>
              <p:nvPr/>
            </p:nvSpPr>
            <p:spPr bwMode="auto">
              <a:xfrm>
                <a:off x="4829175" y="2132013"/>
                <a:ext cx="339725" cy="333375"/>
              </a:xfrm>
              <a:custGeom>
                <a:avLst/>
                <a:gdLst>
                  <a:gd name="T0" fmla="*/ 46 w 90"/>
                  <a:gd name="T1" fmla="*/ 88 h 88"/>
                  <a:gd name="T2" fmla="*/ 38 w 90"/>
                  <a:gd name="T3" fmla="*/ 88 h 88"/>
                  <a:gd name="T4" fmla="*/ 4 w 90"/>
                  <a:gd name="T5" fmla="*/ 38 h 88"/>
                  <a:gd name="T6" fmla="*/ 54 w 90"/>
                  <a:gd name="T7" fmla="*/ 4 h 88"/>
                  <a:gd name="T8" fmla="*/ 81 w 90"/>
                  <a:gd name="T9" fmla="*/ 22 h 88"/>
                  <a:gd name="T10" fmla="*/ 88 w 90"/>
                  <a:gd name="T11" fmla="*/ 54 h 88"/>
                  <a:gd name="T12" fmla="*/ 70 w 90"/>
                  <a:gd name="T13" fmla="*/ 81 h 88"/>
                  <a:gd name="T14" fmla="*/ 46 w 90"/>
                  <a:gd name="T15" fmla="*/ 88 h 88"/>
                  <a:gd name="T16" fmla="*/ 46 w 90"/>
                  <a:gd name="T17" fmla="*/ 12 h 88"/>
                  <a:gd name="T18" fmla="*/ 12 w 90"/>
                  <a:gd name="T19" fmla="*/ 40 h 88"/>
                  <a:gd name="T20" fmla="*/ 40 w 90"/>
                  <a:gd name="T21" fmla="*/ 80 h 88"/>
                  <a:gd name="T22" fmla="*/ 65 w 90"/>
                  <a:gd name="T23" fmla="*/ 74 h 88"/>
                  <a:gd name="T24" fmla="*/ 80 w 90"/>
                  <a:gd name="T25" fmla="*/ 52 h 88"/>
                  <a:gd name="T26" fmla="*/ 80 w 90"/>
                  <a:gd name="T27" fmla="*/ 52 h 88"/>
                  <a:gd name="T28" fmla="*/ 74 w 90"/>
                  <a:gd name="T29" fmla="*/ 27 h 88"/>
                  <a:gd name="T30" fmla="*/ 52 w 90"/>
                  <a:gd name="T31" fmla="*/ 12 h 88"/>
                  <a:gd name="T32" fmla="*/ 46 w 90"/>
                  <a:gd name="T33"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88">
                    <a:moveTo>
                      <a:pt x="46" y="88"/>
                    </a:moveTo>
                    <a:cubicBezTo>
                      <a:pt x="44" y="88"/>
                      <a:pt x="41" y="88"/>
                      <a:pt x="38" y="88"/>
                    </a:cubicBezTo>
                    <a:cubicBezTo>
                      <a:pt x="15" y="83"/>
                      <a:pt x="0" y="61"/>
                      <a:pt x="4" y="38"/>
                    </a:cubicBezTo>
                    <a:cubicBezTo>
                      <a:pt x="9" y="15"/>
                      <a:pt x="31" y="0"/>
                      <a:pt x="54" y="4"/>
                    </a:cubicBezTo>
                    <a:cubicBezTo>
                      <a:pt x="65" y="6"/>
                      <a:pt x="74" y="13"/>
                      <a:pt x="81" y="22"/>
                    </a:cubicBezTo>
                    <a:cubicBezTo>
                      <a:pt x="87" y="31"/>
                      <a:pt x="90" y="42"/>
                      <a:pt x="88" y="54"/>
                    </a:cubicBezTo>
                    <a:cubicBezTo>
                      <a:pt x="85" y="65"/>
                      <a:pt x="79" y="74"/>
                      <a:pt x="70" y="81"/>
                    </a:cubicBezTo>
                    <a:cubicBezTo>
                      <a:pt x="63" y="86"/>
                      <a:pt x="55" y="88"/>
                      <a:pt x="46" y="88"/>
                    </a:cubicBezTo>
                    <a:close/>
                    <a:moveTo>
                      <a:pt x="46" y="12"/>
                    </a:moveTo>
                    <a:cubicBezTo>
                      <a:pt x="30" y="12"/>
                      <a:pt x="15" y="23"/>
                      <a:pt x="12" y="40"/>
                    </a:cubicBezTo>
                    <a:cubicBezTo>
                      <a:pt x="9" y="58"/>
                      <a:pt x="21" y="76"/>
                      <a:pt x="40" y="80"/>
                    </a:cubicBezTo>
                    <a:cubicBezTo>
                      <a:pt x="49" y="81"/>
                      <a:pt x="58" y="79"/>
                      <a:pt x="65" y="74"/>
                    </a:cubicBezTo>
                    <a:cubicBezTo>
                      <a:pt x="73" y="69"/>
                      <a:pt x="78" y="61"/>
                      <a:pt x="80" y="52"/>
                    </a:cubicBezTo>
                    <a:cubicBezTo>
                      <a:pt x="80" y="52"/>
                      <a:pt x="80" y="52"/>
                      <a:pt x="80" y="52"/>
                    </a:cubicBezTo>
                    <a:cubicBezTo>
                      <a:pt x="81" y="43"/>
                      <a:pt x="79" y="34"/>
                      <a:pt x="74" y="27"/>
                    </a:cubicBezTo>
                    <a:cubicBezTo>
                      <a:pt x="69" y="19"/>
                      <a:pt x="61" y="14"/>
                      <a:pt x="52" y="12"/>
                    </a:cubicBezTo>
                    <a:cubicBezTo>
                      <a:pt x="50" y="12"/>
                      <a:pt x="48" y="12"/>
                      <a:pt x="4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Shape 55"/>
              <p:cNvSpPr/>
              <p:nvPr/>
            </p:nvSpPr>
            <p:spPr bwMode="auto">
              <a:xfrm>
                <a:off x="5218113" y="2159001"/>
                <a:ext cx="342900" cy="331788"/>
              </a:xfrm>
              <a:custGeom>
                <a:avLst/>
                <a:gdLst>
                  <a:gd name="T0" fmla="*/ 46 w 91"/>
                  <a:gd name="T1" fmla="*/ 88 h 88"/>
                  <a:gd name="T2" fmla="*/ 38 w 91"/>
                  <a:gd name="T3" fmla="*/ 87 h 88"/>
                  <a:gd name="T4" fmla="*/ 4 w 91"/>
                  <a:gd name="T5" fmla="*/ 38 h 88"/>
                  <a:gd name="T6" fmla="*/ 53 w 91"/>
                  <a:gd name="T7" fmla="*/ 4 h 88"/>
                  <a:gd name="T8" fmla="*/ 87 w 91"/>
                  <a:gd name="T9" fmla="*/ 53 h 88"/>
                  <a:gd name="T10" fmla="*/ 70 w 91"/>
                  <a:gd name="T11" fmla="*/ 81 h 88"/>
                  <a:gd name="T12" fmla="*/ 46 w 91"/>
                  <a:gd name="T13" fmla="*/ 88 h 88"/>
                  <a:gd name="T14" fmla="*/ 46 w 91"/>
                  <a:gd name="T15" fmla="*/ 12 h 88"/>
                  <a:gd name="T16" fmla="*/ 12 w 91"/>
                  <a:gd name="T17" fmla="*/ 40 h 88"/>
                  <a:gd name="T18" fmla="*/ 40 w 91"/>
                  <a:gd name="T19" fmla="*/ 80 h 88"/>
                  <a:gd name="T20" fmla="*/ 65 w 91"/>
                  <a:gd name="T21" fmla="*/ 74 h 88"/>
                  <a:gd name="T22" fmla="*/ 79 w 91"/>
                  <a:gd name="T23" fmla="*/ 52 h 88"/>
                  <a:gd name="T24" fmla="*/ 52 w 91"/>
                  <a:gd name="T25" fmla="*/ 12 h 88"/>
                  <a:gd name="T26" fmla="*/ 46 w 91"/>
                  <a:gd name="T27"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8">
                    <a:moveTo>
                      <a:pt x="46" y="88"/>
                    </a:moveTo>
                    <a:cubicBezTo>
                      <a:pt x="43" y="88"/>
                      <a:pt x="41" y="88"/>
                      <a:pt x="38" y="87"/>
                    </a:cubicBezTo>
                    <a:cubicBezTo>
                      <a:pt x="15" y="83"/>
                      <a:pt x="0" y="61"/>
                      <a:pt x="4" y="38"/>
                    </a:cubicBezTo>
                    <a:cubicBezTo>
                      <a:pt x="8" y="15"/>
                      <a:pt x="30" y="0"/>
                      <a:pt x="53" y="4"/>
                    </a:cubicBezTo>
                    <a:cubicBezTo>
                      <a:pt x="76" y="9"/>
                      <a:pt x="91" y="31"/>
                      <a:pt x="87" y="53"/>
                    </a:cubicBezTo>
                    <a:cubicBezTo>
                      <a:pt x="85" y="65"/>
                      <a:pt x="79" y="74"/>
                      <a:pt x="70" y="81"/>
                    </a:cubicBezTo>
                    <a:cubicBezTo>
                      <a:pt x="63" y="86"/>
                      <a:pt x="54" y="88"/>
                      <a:pt x="46" y="88"/>
                    </a:cubicBezTo>
                    <a:close/>
                    <a:moveTo>
                      <a:pt x="46" y="12"/>
                    </a:moveTo>
                    <a:cubicBezTo>
                      <a:pt x="30" y="12"/>
                      <a:pt x="15" y="23"/>
                      <a:pt x="12" y="40"/>
                    </a:cubicBezTo>
                    <a:cubicBezTo>
                      <a:pt x="9" y="58"/>
                      <a:pt x="21" y="76"/>
                      <a:pt x="40" y="80"/>
                    </a:cubicBezTo>
                    <a:cubicBezTo>
                      <a:pt x="49" y="81"/>
                      <a:pt x="58" y="79"/>
                      <a:pt x="65" y="74"/>
                    </a:cubicBezTo>
                    <a:cubicBezTo>
                      <a:pt x="73" y="69"/>
                      <a:pt x="78" y="61"/>
                      <a:pt x="79" y="52"/>
                    </a:cubicBezTo>
                    <a:cubicBezTo>
                      <a:pt x="83" y="33"/>
                      <a:pt x="70" y="16"/>
                      <a:pt x="52" y="12"/>
                    </a:cubicBezTo>
                    <a:cubicBezTo>
                      <a:pt x="50" y="12"/>
                      <a:pt x="48" y="12"/>
                      <a:pt x="4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Shape 56"/>
              <p:cNvSpPr/>
              <p:nvPr/>
            </p:nvSpPr>
            <p:spPr bwMode="auto">
              <a:xfrm>
                <a:off x="5143500" y="2227263"/>
                <a:ext cx="123825" cy="274638"/>
              </a:xfrm>
              <a:custGeom>
                <a:avLst/>
                <a:gdLst>
                  <a:gd name="T0" fmla="*/ 0 w 33"/>
                  <a:gd name="T1" fmla="*/ 69 h 73"/>
                  <a:gd name="T2" fmla="*/ 20 w 33"/>
                  <a:gd name="T3" fmla="*/ 69 h 73"/>
                  <a:gd name="T4" fmla="*/ 31 w 33"/>
                  <a:gd name="T5" fmla="*/ 50 h 73"/>
                  <a:gd name="T6" fmla="*/ 25 w 33"/>
                  <a:gd name="T7" fmla="*/ 43 h 73"/>
                  <a:gd name="T8" fmla="*/ 18 w 33"/>
                  <a:gd name="T9" fmla="*/ 41 h 73"/>
                  <a:gd name="T10" fmla="*/ 19 w 33"/>
                  <a:gd name="T11" fmla="*/ 0 h 73"/>
                </a:gdLst>
                <a:ahLst/>
                <a:cxnLst>
                  <a:cxn ang="0">
                    <a:pos x="T0" y="T1"/>
                  </a:cxn>
                  <a:cxn ang="0">
                    <a:pos x="T2" y="T3"/>
                  </a:cxn>
                  <a:cxn ang="0">
                    <a:pos x="T4" y="T5"/>
                  </a:cxn>
                  <a:cxn ang="0">
                    <a:pos x="T6" y="T7"/>
                  </a:cxn>
                  <a:cxn ang="0">
                    <a:pos x="T8" y="T9"/>
                  </a:cxn>
                  <a:cxn ang="0">
                    <a:pos x="T10" y="T11"/>
                  </a:cxn>
                </a:cxnLst>
                <a:rect l="0" t="0" r="r" b="b"/>
                <a:pathLst>
                  <a:path w="33" h="73">
                    <a:moveTo>
                      <a:pt x="0" y="69"/>
                    </a:moveTo>
                    <a:cubicBezTo>
                      <a:pt x="7" y="70"/>
                      <a:pt x="13" y="73"/>
                      <a:pt x="20" y="69"/>
                    </a:cubicBezTo>
                    <a:cubicBezTo>
                      <a:pt x="27" y="66"/>
                      <a:pt x="33" y="58"/>
                      <a:pt x="31" y="50"/>
                    </a:cubicBezTo>
                    <a:cubicBezTo>
                      <a:pt x="31" y="47"/>
                      <a:pt x="28" y="44"/>
                      <a:pt x="25" y="43"/>
                    </a:cubicBezTo>
                    <a:cubicBezTo>
                      <a:pt x="18" y="41"/>
                      <a:pt x="18" y="41"/>
                      <a:pt x="18" y="41"/>
                    </a:cubicBezTo>
                    <a:cubicBezTo>
                      <a:pt x="19" y="0"/>
                      <a:pt x="19" y="0"/>
                      <a:pt x="19" y="0"/>
                    </a:cubicBezTo>
                  </a:path>
                </a:pathLst>
              </a:custGeom>
              <a:solidFill>
                <a:srgbClr val="F7C9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Shape 57"/>
              <p:cNvSpPr/>
              <p:nvPr/>
            </p:nvSpPr>
            <p:spPr bwMode="auto">
              <a:xfrm>
                <a:off x="5135563" y="2219326"/>
                <a:ext cx="139700" cy="282575"/>
              </a:xfrm>
              <a:custGeom>
                <a:avLst/>
                <a:gdLst>
                  <a:gd name="T0" fmla="*/ 14 w 37"/>
                  <a:gd name="T1" fmla="*/ 75 h 75"/>
                  <a:gd name="T2" fmla="*/ 5 w 37"/>
                  <a:gd name="T3" fmla="*/ 74 h 75"/>
                  <a:gd name="T4" fmla="*/ 2 w 37"/>
                  <a:gd name="T5" fmla="*/ 73 h 75"/>
                  <a:gd name="T6" fmla="*/ 0 w 37"/>
                  <a:gd name="T7" fmla="*/ 71 h 75"/>
                  <a:gd name="T8" fmla="*/ 3 w 37"/>
                  <a:gd name="T9" fmla="*/ 69 h 75"/>
                  <a:gd name="T10" fmla="*/ 6 w 37"/>
                  <a:gd name="T11" fmla="*/ 70 h 75"/>
                  <a:gd name="T12" fmla="*/ 21 w 37"/>
                  <a:gd name="T13" fmla="*/ 69 h 75"/>
                  <a:gd name="T14" fmla="*/ 31 w 37"/>
                  <a:gd name="T15" fmla="*/ 52 h 75"/>
                  <a:gd name="T16" fmla="*/ 26 w 37"/>
                  <a:gd name="T17" fmla="*/ 47 h 75"/>
                  <a:gd name="T18" fmla="*/ 18 w 37"/>
                  <a:gd name="T19" fmla="*/ 44 h 75"/>
                  <a:gd name="T20" fmla="*/ 19 w 37"/>
                  <a:gd name="T21" fmla="*/ 2 h 75"/>
                  <a:gd name="T22" fmla="*/ 21 w 37"/>
                  <a:gd name="T23" fmla="*/ 0 h 75"/>
                  <a:gd name="T24" fmla="*/ 23 w 37"/>
                  <a:gd name="T25" fmla="*/ 3 h 75"/>
                  <a:gd name="T26" fmla="*/ 22 w 37"/>
                  <a:gd name="T27" fmla="*/ 41 h 75"/>
                  <a:gd name="T28" fmla="*/ 28 w 37"/>
                  <a:gd name="T29" fmla="*/ 43 h 75"/>
                  <a:gd name="T30" fmla="*/ 35 w 37"/>
                  <a:gd name="T31" fmla="*/ 52 h 75"/>
                  <a:gd name="T32" fmla="*/ 23 w 37"/>
                  <a:gd name="T33" fmla="*/ 73 h 75"/>
                  <a:gd name="T34" fmla="*/ 14 w 37"/>
                  <a:gd name="T3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75">
                    <a:moveTo>
                      <a:pt x="14" y="75"/>
                    </a:moveTo>
                    <a:cubicBezTo>
                      <a:pt x="11" y="75"/>
                      <a:pt x="8" y="74"/>
                      <a:pt x="5" y="74"/>
                    </a:cubicBezTo>
                    <a:cubicBezTo>
                      <a:pt x="4" y="74"/>
                      <a:pt x="3" y="73"/>
                      <a:pt x="2" y="73"/>
                    </a:cubicBezTo>
                    <a:cubicBezTo>
                      <a:pt x="1" y="73"/>
                      <a:pt x="0" y="72"/>
                      <a:pt x="0" y="71"/>
                    </a:cubicBezTo>
                    <a:cubicBezTo>
                      <a:pt x="0" y="70"/>
                      <a:pt x="1" y="69"/>
                      <a:pt x="3" y="69"/>
                    </a:cubicBezTo>
                    <a:cubicBezTo>
                      <a:pt x="4" y="69"/>
                      <a:pt x="5" y="70"/>
                      <a:pt x="6" y="70"/>
                    </a:cubicBezTo>
                    <a:cubicBezTo>
                      <a:pt x="12" y="71"/>
                      <a:pt x="16" y="72"/>
                      <a:pt x="21" y="69"/>
                    </a:cubicBezTo>
                    <a:cubicBezTo>
                      <a:pt x="27" y="66"/>
                      <a:pt x="33" y="59"/>
                      <a:pt x="31" y="52"/>
                    </a:cubicBezTo>
                    <a:cubicBezTo>
                      <a:pt x="31" y="50"/>
                      <a:pt x="29" y="48"/>
                      <a:pt x="26" y="47"/>
                    </a:cubicBezTo>
                    <a:cubicBezTo>
                      <a:pt x="18" y="44"/>
                      <a:pt x="18" y="44"/>
                      <a:pt x="18" y="44"/>
                    </a:cubicBezTo>
                    <a:cubicBezTo>
                      <a:pt x="19" y="2"/>
                      <a:pt x="19" y="2"/>
                      <a:pt x="19" y="2"/>
                    </a:cubicBezTo>
                    <a:cubicBezTo>
                      <a:pt x="19" y="1"/>
                      <a:pt x="20" y="0"/>
                      <a:pt x="21" y="0"/>
                    </a:cubicBezTo>
                    <a:cubicBezTo>
                      <a:pt x="22" y="1"/>
                      <a:pt x="23" y="1"/>
                      <a:pt x="23" y="3"/>
                    </a:cubicBezTo>
                    <a:cubicBezTo>
                      <a:pt x="22" y="41"/>
                      <a:pt x="22" y="41"/>
                      <a:pt x="22" y="41"/>
                    </a:cubicBezTo>
                    <a:cubicBezTo>
                      <a:pt x="28" y="43"/>
                      <a:pt x="28" y="43"/>
                      <a:pt x="28" y="43"/>
                    </a:cubicBezTo>
                    <a:cubicBezTo>
                      <a:pt x="32" y="44"/>
                      <a:pt x="35" y="48"/>
                      <a:pt x="35" y="52"/>
                    </a:cubicBezTo>
                    <a:cubicBezTo>
                      <a:pt x="37" y="61"/>
                      <a:pt x="30" y="69"/>
                      <a:pt x="23" y="73"/>
                    </a:cubicBezTo>
                    <a:cubicBezTo>
                      <a:pt x="20" y="74"/>
                      <a:pt x="17" y="75"/>
                      <a:pt x="14" y="75"/>
                    </a:cubicBez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Shape 58"/>
              <p:cNvSpPr/>
              <p:nvPr/>
            </p:nvSpPr>
            <p:spPr bwMode="auto">
              <a:xfrm>
                <a:off x="5135563" y="2279651"/>
                <a:ext cx="115888" cy="68263"/>
              </a:xfrm>
              <a:custGeom>
                <a:avLst/>
                <a:gdLst>
                  <a:gd name="T0" fmla="*/ 26 w 31"/>
                  <a:gd name="T1" fmla="*/ 18 h 18"/>
                  <a:gd name="T2" fmla="*/ 5 w 31"/>
                  <a:gd name="T3" fmla="*/ 16 h 18"/>
                  <a:gd name="T4" fmla="*/ 0 w 31"/>
                  <a:gd name="T5" fmla="*/ 9 h 18"/>
                  <a:gd name="T6" fmla="*/ 31 w 31"/>
                  <a:gd name="T7" fmla="*/ 13 h 18"/>
                  <a:gd name="T8" fmla="*/ 26 w 31"/>
                  <a:gd name="T9" fmla="*/ 18 h 18"/>
                </a:gdLst>
                <a:ahLst/>
                <a:cxnLst>
                  <a:cxn ang="0">
                    <a:pos x="T0" y="T1"/>
                  </a:cxn>
                  <a:cxn ang="0">
                    <a:pos x="T2" y="T3"/>
                  </a:cxn>
                  <a:cxn ang="0">
                    <a:pos x="T4" y="T5"/>
                  </a:cxn>
                  <a:cxn ang="0">
                    <a:pos x="T6" y="T7"/>
                  </a:cxn>
                  <a:cxn ang="0">
                    <a:pos x="T8" y="T9"/>
                  </a:cxn>
                </a:cxnLst>
                <a:rect l="0" t="0" r="r" b="b"/>
                <a:pathLst>
                  <a:path w="31" h="18">
                    <a:moveTo>
                      <a:pt x="26" y="18"/>
                    </a:moveTo>
                    <a:cubicBezTo>
                      <a:pt x="16" y="8"/>
                      <a:pt x="6" y="15"/>
                      <a:pt x="5" y="16"/>
                    </a:cubicBezTo>
                    <a:cubicBezTo>
                      <a:pt x="0" y="9"/>
                      <a:pt x="0" y="9"/>
                      <a:pt x="0" y="9"/>
                    </a:cubicBezTo>
                    <a:cubicBezTo>
                      <a:pt x="6" y="5"/>
                      <a:pt x="20" y="0"/>
                      <a:pt x="31" y="13"/>
                    </a:cubicBezTo>
                    <a:lnTo>
                      <a:pt x="26" y="1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Shape 59"/>
              <p:cNvSpPr/>
              <p:nvPr/>
            </p:nvSpPr>
            <p:spPr bwMode="auto">
              <a:xfrm>
                <a:off x="3890963" y="4035426"/>
                <a:ext cx="381000" cy="406400"/>
              </a:xfrm>
              <a:custGeom>
                <a:avLst/>
                <a:gdLst>
                  <a:gd name="T0" fmla="*/ 0 w 101"/>
                  <a:gd name="T1" fmla="*/ 65 h 108"/>
                  <a:gd name="T2" fmla="*/ 67 w 101"/>
                  <a:gd name="T3" fmla="*/ 86 h 108"/>
                  <a:gd name="T4" fmla="*/ 78 w 101"/>
                  <a:gd name="T5" fmla="*/ 80 h 108"/>
                  <a:gd name="T6" fmla="*/ 101 w 101"/>
                  <a:gd name="T7" fmla="*/ 0 h 108"/>
                  <a:gd name="T8" fmla="*/ 97 w 101"/>
                  <a:gd name="T9" fmla="*/ 95 h 108"/>
                  <a:gd name="T10" fmla="*/ 81 w 101"/>
                  <a:gd name="T11" fmla="*/ 106 h 108"/>
                  <a:gd name="T12" fmla="*/ 0 w 101"/>
                  <a:gd name="T13" fmla="*/ 82 h 108"/>
                  <a:gd name="T14" fmla="*/ 0 w 101"/>
                  <a:gd name="T15" fmla="*/ 65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8">
                    <a:moveTo>
                      <a:pt x="0" y="65"/>
                    </a:moveTo>
                    <a:cubicBezTo>
                      <a:pt x="67" y="86"/>
                      <a:pt x="67" y="86"/>
                      <a:pt x="67" y="86"/>
                    </a:cubicBezTo>
                    <a:cubicBezTo>
                      <a:pt x="71" y="87"/>
                      <a:pt x="76" y="85"/>
                      <a:pt x="78" y="80"/>
                    </a:cubicBezTo>
                    <a:cubicBezTo>
                      <a:pt x="101" y="0"/>
                      <a:pt x="101" y="0"/>
                      <a:pt x="101" y="0"/>
                    </a:cubicBezTo>
                    <a:cubicBezTo>
                      <a:pt x="97" y="95"/>
                      <a:pt x="97" y="95"/>
                      <a:pt x="97" y="95"/>
                    </a:cubicBezTo>
                    <a:cubicBezTo>
                      <a:pt x="96" y="103"/>
                      <a:pt x="89" y="108"/>
                      <a:pt x="81" y="106"/>
                    </a:cubicBezTo>
                    <a:cubicBezTo>
                      <a:pt x="0" y="82"/>
                      <a:pt x="0" y="82"/>
                      <a:pt x="0" y="82"/>
                    </a:cubicBezTo>
                    <a:lnTo>
                      <a:pt x="0" y="65"/>
                    </a:lnTo>
                    <a:close/>
                  </a:path>
                </a:pathLst>
              </a:custGeom>
              <a:solidFill>
                <a:srgbClr val="5574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Shape 60"/>
              <p:cNvSpPr/>
              <p:nvPr/>
            </p:nvSpPr>
            <p:spPr bwMode="auto">
              <a:xfrm>
                <a:off x="3265488" y="4151313"/>
                <a:ext cx="2227263" cy="1189038"/>
              </a:xfrm>
              <a:custGeom>
                <a:avLst/>
                <a:gdLst>
                  <a:gd name="T0" fmla="*/ 576 w 591"/>
                  <a:gd name="T1" fmla="*/ 270 h 315"/>
                  <a:gd name="T2" fmla="*/ 562 w 591"/>
                  <a:gd name="T3" fmla="*/ 243 h 315"/>
                  <a:gd name="T4" fmla="*/ 525 w 591"/>
                  <a:gd name="T5" fmla="*/ 189 h 315"/>
                  <a:gd name="T6" fmla="*/ 467 w 591"/>
                  <a:gd name="T7" fmla="*/ 149 h 315"/>
                  <a:gd name="T8" fmla="*/ 203 w 591"/>
                  <a:gd name="T9" fmla="*/ 86 h 315"/>
                  <a:gd name="T10" fmla="*/ 216 w 591"/>
                  <a:gd name="T11" fmla="*/ 56 h 315"/>
                  <a:gd name="T12" fmla="*/ 213 w 591"/>
                  <a:gd name="T13" fmla="*/ 50 h 315"/>
                  <a:gd name="T14" fmla="*/ 71 w 591"/>
                  <a:gd name="T15" fmla="*/ 0 h 315"/>
                  <a:gd name="T16" fmla="*/ 17 w 591"/>
                  <a:gd name="T17" fmla="*/ 127 h 315"/>
                  <a:gd name="T18" fmla="*/ 15 w 591"/>
                  <a:gd name="T19" fmla="*/ 131 h 315"/>
                  <a:gd name="T20" fmla="*/ 84 w 591"/>
                  <a:gd name="T21" fmla="*/ 230 h 315"/>
                  <a:gd name="T22" fmla="*/ 398 w 591"/>
                  <a:gd name="T23" fmla="*/ 250 h 315"/>
                  <a:gd name="T24" fmla="*/ 397 w 591"/>
                  <a:gd name="T25" fmla="*/ 251 h 315"/>
                  <a:gd name="T26" fmla="*/ 393 w 591"/>
                  <a:gd name="T27" fmla="*/ 260 h 315"/>
                  <a:gd name="T28" fmla="*/ 440 w 591"/>
                  <a:gd name="T29" fmla="*/ 313 h 315"/>
                  <a:gd name="T30" fmla="*/ 462 w 591"/>
                  <a:gd name="T31" fmla="*/ 259 h 315"/>
                  <a:gd name="T32" fmla="*/ 461 w 591"/>
                  <a:gd name="T33" fmla="*/ 298 h 315"/>
                  <a:gd name="T34" fmla="*/ 483 w 591"/>
                  <a:gd name="T35" fmla="*/ 302 h 315"/>
                  <a:gd name="T36" fmla="*/ 498 w 591"/>
                  <a:gd name="T37" fmla="*/ 253 h 315"/>
                  <a:gd name="T38" fmla="*/ 499 w 591"/>
                  <a:gd name="T39" fmla="*/ 266 h 315"/>
                  <a:gd name="T40" fmla="*/ 492 w 591"/>
                  <a:gd name="T41" fmla="*/ 296 h 315"/>
                  <a:gd name="T42" fmla="*/ 491 w 591"/>
                  <a:gd name="T43" fmla="*/ 298 h 315"/>
                  <a:gd name="T44" fmla="*/ 496 w 591"/>
                  <a:gd name="T45" fmla="*/ 299 h 315"/>
                  <a:gd name="T46" fmla="*/ 525 w 591"/>
                  <a:gd name="T47" fmla="*/ 285 h 315"/>
                  <a:gd name="T48" fmla="*/ 530 w 591"/>
                  <a:gd name="T49" fmla="*/ 250 h 315"/>
                  <a:gd name="T50" fmla="*/ 551 w 591"/>
                  <a:gd name="T51" fmla="*/ 288 h 315"/>
                  <a:gd name="T52" fmla="*/ 578 w 591"/>
                  <a:gd name="T53" fmla="*/ 308 h 315"/>
                  <a:gd name="T54" fmla="*/ 576 w 591"/>
                  <a:gd name="T55" fmla="*/ 270 h 315"/>
                  <a:gd name="T56" fmla="*/ 408 w 591"/>
                  <a:gd name="T57" fmla="*/ 252 h 315"/>
                  <a:gd name="T58" fmla="*/ 407 w 591"/>
                  <a:gd name="T59" fmla="*/ 251 h 315"/>
                  <a:gd name="T60" fmla="*/ 414 w 591"/>
                  <a:gd name="T61" fmla="*/ 251 h 315"/>
                  <a:gd name="T62" fmla="*/ 414 w 591"/>
                  <a:gd name="T63" fmla="*/ 251 h 315"/>
                  <a:gd name="T64" fmla="*/ 426 w 591"/>
                  <a:gd name="T65" fmla="*/ 265 h 315"/>
                  <a:gd name="T66" fmla="*/ 408 w 591"/>
                  <a:gd name="T67" fmla="*/ 25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1" h="315">
                    <a:moveTo>
                      <a:pt x="576" y="270"/>
                    </a:moveTo>
                    <a:cubicBezTo>
                      <a:pt x="562" y="243"/>
                      <a:pt x="562" y="243"/>
                      <a:pt x="562" y="243"/>
                    </a:cubicBezTo>
                    <a:cubicBezTo>
                      <a:pt x="525" y="189"/>
                      <a:pt x="525" y="189"/>
                      <a:pt x="525" y="189"/>
                    </a:cubicBezTo>
                    <a:cubicBezTo>
                      <a:pt x="511" y="169"/>
                      <a:pt x="490" y="155"/>
                      <a:pt x="467" y="149"/>
                    </a:cubicBezTo>
                    <a:cubicBezTo>
                      <a:pt x="203" y="86"/>
                      <a:pt x="203" y="86"/>
                      <a:pt x="203" y="86"/>
                    </a:cubicBezTo>
                    <a:cubicBezTo>
                      <a:pt x="216" y="56"/>
                      <a:pt x="216" y="56"/>
                      <a:pt x="216" y="56"/>
                    </a:cubicBezTo>
                    <a:cubicBezTo>
                      <a:pt x="216" y="56"/>
                      <a:pt x="215" y="54"/>
                      <a:pt x="213" y="50"/>
                    </a:cubicBezTo>
                    <a:cubicBezTo>
                      <a:pt x="71" y="0"/>
                      <a:pt x="71" y="0"/>
                      <a:pt x="71" y="0"/>
                    </a:cubicBezTo>
                    <a:cubicBezTo>
                      <a:pt x="40" y="71"/>
                      <a:pt x="17" y="127"/>
                      <a:pt x="17" y="127"/>
                    </a:cubicBezTo>
                    <a:cubicBezTo>
                      <a:pt x="16" y="128"/>
                      <a:pt x="16" y="129"/>
                      <a:pt x="15" y="131"/>
                    </a:cubicBezTo>
                    <a:cubicBezTo>
                      <a:pt x="0" y="178"/>
                      <a:pt x="35" y="227"/>
                      <a:pt x="84" y="230"/>
                    </a:cubicBezTo>
                    <a:cubicBezTo>
                      <a:pt x="398" y="250"/>
                      <a:pt x="398" y="250"/>
                      <a:pt x="398" y="250"/>
                    </a:cubicBezTo>
                    <a:cubicBezTo>
                      <a:pt x="398" y="251"/>
                      <a:pt x="397" y="251"/>
                      <a:pt x="397" y="251"/>
                    </a:cubicBezTo>
                    <a:cubicBezTo>
                      <a:pt x="394" y="252"/>
                      <a:pt x="392" y="256"/>
                      <a:pt x="393" y="260"/>
                    </a:cubicBezTo>
                    <a:cubicBezTo>
                      <a:pt x="398" y="275"/>
                      <a:pt x="413" y="312"/>
                      <a:pt x="440" y="313"/>
                    </a:cubicBezTo>
                    <a:cubicBezTo>
                      <a:pt x="473" y="315"/>
                      <a:pt x="462" y="259"/>
                      <a:pt x="462" y="259"/>
                    </a:cubicBezTo>
                    <a:cubicBezTo>
                      <a:pt x="473" y="276"/>
                      <a:pt x="461" y="298"/>
                      <a:pt x="461" y="298"/>
                    </a:cubicBezTo>
                    <a:cubicBezTo>
                      <a:pt x="461" y="298"/>
                      <a:pt x="463" y="308"/>
                      <a:pt x="483" y="302"/>
                    </a:cubicBezTo>
                    <a:cubicBezTo>
                      <a:pt x="503" y="296"/>
                      <a:pt x="498" y="253"/>
                      <a:pt x="498" y="253"/>
                    </a:cubicBezTo>
                    <a:cubicBezTo>
                      <a:pt x="499" y="266"/>
                      <a:pt x="499" y="266"/>
                      <a:pt x="499" y="266"/>
                    </a:cubicBezTo>
                    <a:cubicBezTo>
                      <a:pt x="501" y="276"/>
                      <a:pt x="498" y="287"/>
                      <a:pt x="492" y="296"/>
                    </a:cubicBezTo>
                    <a:cubicBezTo>
                      <a:pt x="491" y="298"/>
                      <a:pt x="491" y="298"/>
                      <a:pt x="491" y="298"/>
                    </a:cubicBezTo>
                    <a:cubicBezTo>
                      <a:pt x="496" y="299"/>
                      <a:pt x="496" y="299"/>
                      <a:pt x="496" y="299"/>
                    </a:cubicBezTo>
                    <a:cubicBezTo>
                      <a:pt x="507" y="300"/>
                      <a:pt x="519" y="295"/>
                      <a:pt x="525" y="285"/>
                    </a:cubicBezTo>
                    <a:cubicBezTo>
                      <a:pt x="533" y="270"/>
                      <a:pt x="530" y="250"/>
                      <a:pt x="530" y="250"/>
                    </a:cubicBezTo>
                    <a:cubicBezTo>
                      <a:pt x="551" y="288"/>
                      <a:pt x="551" y="288"/>
                      <a:pt x="551" y="288"/>
                    </a:cubicBezTo>
                    <a:cubicBezTo>
                      <a:pt x="555" y="295"/>
                      <a:pt x="564" y="314"/>
                      <a:pt x="578" y="308"/>
                    </a:cubicBezTo>
                    <a:cubicBezTo>
                      <a:pt x="591" y="299"/>
                      <a:pt x="581" y="278"/>
                      <a:pt x="576" y="270"/>
                    </a:cubicBezTo>
                    <a:close/>
                    <a:moveTo>
                      <a:pt x="408" y="252"/>
                    </a:moveTo>
                    <a:cubicBezTo>
                      <a:pt x="408" y="252"/>
                      <a:pt x="407" y="251"/>
                      <a:pt x="407" y="251"/>
                    </a:cubicBezTo>
                    <a:cubicBezTo>
                      <a:pt x="414" y="251"/>
                      <a:pt x="414" y="251"/>
                      <a:pt x="414" y="251"/>
                    </a:cubicBezTo>
                    <a:cubicBezTo>
                      <a:pt x="414" y="251"/>
                      <a:pt x="414" y="251"/>
                      <a:pt x="414" y="251"/>
                    </a:cubicBezTo>
                    <a:cubicBezTo>
                      <a:pt x="426" y="265"/>
                      <a:pt x="426" y="265"/>
                      <a:pt x="426" y="265"/>
                    </a:cubicBezTo>
                    <a:lnTo>
                      <a:pt x="408" y="252"/>
                    </a:lnTo>
                    <a:close/>
                  </a:path>
                </a:pathLst>
              </a:custGeom>
              <a:solidFill>
                <a:srgbClr val="F7C9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Shape 61"/>
              <p:cNvSpPr/>
              <p:nvPr/>
            </p:nvSpPr>
            <p:spPr bwMode="auto">
              <a:xfrm>
                <a:off x="3775075" y="4362451"/>
                <a:ext cx="304800" cy="114300"/>
              </a:xfrm>
              <a:custGeom>
                <a:avLst/>
                <a:gdLst>
                  <a:gd name="T0" fmla="*/ 192 w 192"/>
                  <a:gd name="T1" fmla="*/ 0 h 72"/>
                  <a:gd name="T2" fmla="*/ 0 w 192"/>
                  <a:gd name="T3" fmla="*/ 31 h 72"/>
                  <a:gd name="T4" fmla="*/ 161 w 192"/>
                  <a:gd name="T5" fmla="*/ 72 h 72"/>
                  <a:gd name="T6" fmla="*/ 192 w 192"/>
                  <a:gd name="T7" fmla="*/ 0 h 72"/>
                </a:gdLst>
                <a:ahLst/>
                <a:cxnLst>
                  <a:cxn ang="0">
                    <a:pos x="T0" y="T1"/>
                  </a:cxn>
                  <a:cxn ang="0">
                    <a:pos x="T2" y="T3"/>
                  </a:cxn>
                  <a:cxn ang="0">
                    <a:pos x="T4" y="T5"/>
                  </a:cxn>
                  <a:cxn ang="0">
                    <a:pos x="T6" y="T7"/>
                  </a:cxn>
                </a:cxnLst>
                <a:rect l="0" t="0" r="r" b="b"/>
                <a:pathLst>
                  <a:path w="192" h="72">
                    <a:moveTo>
                      <a:pt x="192" y="0"/>
                    </a:moveTo>
                    <a:lnTo>
                      <a:pt x="0" y="31"/>
                    </a:lnTo>
                    <a:lnTo>
                      <a:pt x="161" y="72"/>
                    </a:lnTo>
                    <a:lnTo>
                      <a:pt x="192" y="0"/>
                    </a:lnTo>
                    <a:close/>
                  </a:path>
                </a:pathLst>
              </a:custGeom>
              <a:solidFill>
                <a:srgbClr val="FF8E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Shape 62"/>
              <p:cNvSpPr/>
              <p:nvPr/>
            </p:nvSpPr>
            <p:spPr bwMode="auto">
              <a:xfrm>
                <a:off x="3775075" y="4362451"/>
                <a:ext cx="304800" cy="114300"/>
              </a:xfrm>
              <a:custGeom>
                <a:avLst/>
                <a:gdLst>
                  <a:gd name="T0" fmla="*/ 192 w 192"/>
                  <a:gd name="T1" fmla="*/ 0 h 72"/>
                  <a:gd name="T2" fmla="*/ 0 w 192"/>
                  <a:gd name="T3" fmla="*/ 31 h 72"/>
                  <a:gd name="T4" fmla="*/ 161 w 192"/>
                  <a:gd name="T5" fmla="*/ 72 h 72"/>
                </a:gdLst>
                <a:ahLst/>
                <a:cxnLst>
                  <a:cxn ang="0">
                    <a:pos x="T0" y="T1"/>
                  </a:cxn>
                  <a:cxn ang="0">
                    <a:pos x="T2" y="T3"/>
                  </a:cxn>
                  <a:cxn ang="0">
                    <a:pos x="T4" y="T5"/>
                  </a:cxn>
                </a:cxnLst>
                <a:rect l="0" t="0" r="r" b="b"/>
                <a:pathLst>
                  <a:path w="192" h="72">
                    <a:moveTo>
                      <a:pt x="192" y="0"/>
                    </a:moveTo>
                    <a:lnTo>
                      <a:pt x="0" y="31"/>
                    </a:lnTo>
                    <a:lnTo>
                      <a:pt x="161"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Shape 63"/>
              <p:cNvSpPr/>
              <p:nvPr/>
            </p:nvSpPr>
            <p:spPr bwMode="auto">
              <a:xfrm>
                <a:off x="4979988" y="5083176"/>
                <a:ext cx="46038" cy="207963"/>
              </a:xfrm>
              <a:custGeom>
                <a:avLst/>
                <a:gdLst>
                  <a:gd name="T0" fmla="*/ 3 w 12"/>
                  <a:gd name="T1" fmla="*/ 0 h 55"/>
                  <a:gd name="T2" fmla="*/ 9 w 12"/>
                  <a:gd name="T3" fmla="*/ 13 h 55"/>
                  <a:gd name="T4" fmla="*/ 12 w 12"/>
                  <a:gd name="T5" fmla="*/ 26 h 55"/>
                  <a:gd name="T6" fmla="*/ 11 w 12"/>
                  <a:gd name="T7" fmla="*/ 40 h 55"/>
                  <a:gd name="T8" fmla="*/ 10 w 12"/>
                  <a:gd name="T9" fmla="*/ 47 h 55"/>
                  <a:gd name="T10" fmla="*/ 7 w 12"/>
                  <a:gd name="T11" fmla="*/ 53 h 55"/>
                  <a:gd name="T12" fmla="*/ 5 w 12"/>
                  <a:gd name="T13" fmla="*/ 55 h 55"/>
                  <a:gd name="T14" fmla="*/ 4 w 12"/>
                  <a:gd name="T15" fmla="*/ 52 h 55"/>
                  <a:gd name="T16" fmla="*/ 4 w 12"/>
                  <a:gd name="T17" fmla="*/ 52 h 55"/>
                  <a:gd name="T18" fmla="*/ 4 w 12"/>
                  <a:gd name="T19" fmla="*/ 52 h 55"/>
                  <a:gd name="T20" fmla="*/ 6 w 12"/>
                  <a:gd name="T21" fmla="*/ 46 h 55"/>
                  <a:gd name="T22" fmla="*/ 8 w 12"/>
                  <a:gd name="T23" fmla="*/ 39 h 55"/>
                  <a:gd name="T24" fmla="*/ 9 w 12"/>
                  <a:gd name="T25" fmla="*/ 26 h 55"/>
                  <a:gd name="T26" fmla="*/ 6 w 12"/>
                  <a:gd name="T27" fmla="*/ 14 h 55"/>
                  <a:gd name="T28" fmla="*/ 0 w 12"/>
                  <a:gd name="T29" fmla="*/ 2 h 55"/>
                  <a:gd name="T30" fmla="*/ 0 w 12"/>
                  <a:gd name="T31" fmla="*/ 2 h 55"/>
                  <a:gd name="T32" fmla="*/ 0 w 12"/>
                  <a:gd name="T33" fmla="*/ 0 h 55"/>
                  <a:gd name="T34" fmla="*/ 3 w 12"/>
                  <a:gd name="T3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55">
                    <a:moveTo>
                      <a:pt x="3" y="0"/>
                    </a:moveTo>
                    <a:cubicBezTo>
                      <a:pt x="6" y="4"/>
                      <a:pt x="8" y="8"/>
                      <a:pt x="9" y="13"/>
                    </a:cubicBezTo>
                    <a:cubicBezTo>
                      <a:pt x="11" y="17"/>
                      <a:pt x="12" y="22"/>
                      <a:pt x="12" y="26"/>
                    </a:cubicBezTo>
                    <a:cubicBezTo>
                      <a:pt x="12" y="31"/>
                      <a:pt x="12" y="35"/>
                      <a:pt x="11" y="40"/>
                    </a:cubicBezTo>
                    <a:cubicBezTo>
                      <a:pt x="11" y="42"/>
                      <a:pt x="10" y="45"/>
                      <a:pt x="10" y="47"/>
                    </a:cubicBezTo>
                    <a:cubicBezTo>
                      <a:pt x="9" y="49"/>
                      <a:pt x="8" y="51"/>
                      <a:pt x="7" y="53"/>
                    </a:cubicBezTo>
                    <a:cubicBezTo>
                      <a:pt x="7" y="54"/>
                      <a:pt x="6" y="55"/>
                      <a:pt x="5" y="55"/>
                    </a:cubicBezTo>
                    <a:cubicBezTo>
                      <a:pt x="4" y="54"/>
                      <a:pt x="3" y="53"/>
                      <a:pt x="4" y="52"/>
                    </a:cubicBezTo>
                    <a:cubicBezTo>
                      <a:pt x="4" y="52"/>
                      <a:pt x="4" y="52"/>
                      <a:pt x="4" y="52"/>
                    </a:cubicBezTo>
                    <a:cubicBezTo>
                      <a:pt x="4" y="52"/>
                      <a:pt x="4" y="52"/>
                      <a:pt x="4" y="52"/>
                    </a:cubicBezTo>
                    <a:cubicBezTo>
                      <a:pt x="4" y="50"/>
                      <a:pt x="5" y="48"/>
                      <a:pt x="6" y="46"/>
                    </a:cubicBezTo>
                    <a:cubicBezTo>
                      <a:pt x="6" y="44"/>
                      <a:pt x="7" y="41"/>
                      <a:pt x="8" y="39"/>
                    </a:cubicBezTo>
                    <a:cubicBezTo>
                      <a:pt x="9" y="35"/>
                      <a:pt x="9" y="31"/>
                      <a:pt x="9" y="26"/>
                    </a:cubicBezTo>
                    <a:cubicBezTo>
                      <a:pt x="8" y="22"/>
                      <a:pt x="8" y="18"/>
                      <a:pt x="6" y="14"/>
                    </a:cubicBezTo>
                    <a:cubicBezTo>
                      <a:pt x="5" y="10"/>
                      <a:pt x="3" y="6"/>
                      <a:pt x="0" y="2"/>
                    </a:cubicBezTo>
                    <a:cubicBezTo>
                      <a:pt x="0" y="2"/>
                      <a:pt x="0" y="2"/>
                      <a:pt x="0" y="2"/>
                    </a:cubicBezTo>
                    <a:cubicBezTo>
                      <a:pt x="0" y="2"/>
                      <a:pt x="0" y="1"/>
                      <a:pt x="0" y="0"/>
                    </a:cubicBezTo>
                    <a:cubicBezTo>
                      <a:pt x="1" y="0"/>
                      <a:pt x="2" y="0"/>
                      <a:pt x="3" y="0"/>
                    </a:cubicBez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Shape 64"/>
              <p:cNvSpPr/>
              <p:nvPr/>
            </p:nvSpPr>
            <p:spPr bwMode="auto">
              <a:xfrm>
                <a:off x="5097463" y="5083176"/>
                <a:ext cx="57150" cy="204788"/>
              </a:xfrm>
              <a:custGeom>
                <a:avLst/>
                <a:gdLst>
                  <a:gd name="T0" fmla="*/ 11 w 15"/>
                  <a:gd name="T1" fmla="*/ 1 h 54"/>
                  <a:gd name="T2" fmla="*/ 15 w 15"/>
                  <a:gd name="T3" fmla="*/ 14 h 54"/>
                  <a:gd name="T4" fmla="*/ 15 w 15"/>
                  <a:gd name="T5" fmla="*/ 28 h 54"/>
                  <a:gd name="T6" fmla="*/ 11 w 15"/>
                  <a:gd name="T7" fmla="*/ 41 h 54"/>
                  <a:gd name="T8" fmla="*/ 8 w 15"/>
                  <a:gd name="T9" fmla="*/ 47 h 54"/>
                  <a:gd name="T10" fmla="*/ 4 w 15"/>
                  <a:gd name="T11" fmla="*/ 53 h 54"/>
                  <a:gd name="T12" fmla="*/ 1 w 15"/>
                  <a:gd name="T13" fmla="*/ 54 h 54"/>
                  <a:gd name="T14" fmla="*/ 1 w 15"/>
                  <a:gd name="T15" fmla="*/ 51 h 54"/>
                  <a:gd name="T16" fmla="*/ 1 w 15"/>
                  <a:gd name="T17" fmla="*/ 51 h 54"/>
                  <a:gd name="T18" fmla="*/ 1 w 15"/>
                  <a:gd name="T19" fmla="*/ 51 h 54"/>
                  <a:gd name="T20" fmla="*/ 4 w 15"/>
                  <a:gd name="T21" fmla="*/ 46 h 54"/>
                  <a:gd name="T22" fmla="*/ 7 w 15"/>
                  <a:gd name="T23" fmla="*/ 40 h 54"/>
                  <a:gd name="T24" fmla="*/ 12 w 15"/>
                  <a:gd name="T25" fmla="*/ 27 h 54"/>
                  <a:gd name="T26" fmla="*/ 12 w 15"/>
                  <a:gd name="T27" fmla="*/ 14 h 54"/>
                  <a:gd name="T28" fmla="*/ 9 w 15"/>
                  <a:gd name="T29" fmla="*/ 2 h 54"/>
                  <a:gd name="T30" fmla="*/ 9 w 15"/>
                  <a:gd name="T31" fmla="*/ 2 h 54"/>
                  <a:gd name="T32" fmla="*/ 9 w 15"/>
                  <a:gd name="T33" fmla="*/ 0 h 54"/>
                  <a:gd name="T34" fmla="*/ 11 w 15"/>
                  <a:gd name="T35"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54">
                    <a:moveTo>
                      <a:pt x="11" y="1"/>
                    </a:moveTo>
                    <a:cubicBezTo>
                      <a:pt x="13" y="5"/>
                      <a:pt x="14" y="10"/>
                      <a:pt x="15" y="14"/>
                    </a:cubicBezTo>
                    <a:cubicBezTo>
                      <a:pt x="15" y="19"/>
                      <a:pt x="15" y="23"/>
                      <a:pt x="15" y="28"/>
                    </a:cubicBezTo>
                    <a:cubicBezTo>
                      <a:pt x="14" y="32"/>
                      <a:pt x="13" y="37"/>
                      <a:pt x="11" y="41"/>
                    </a:cubicBezTo>
                    <a:cubicBezTo>
                      <a:pt x="10" y="43"/>
                      <a:pt x="9" y="45"/>
                      <a:pt x="8" y="47"/>
                    </a:cubicBezTo>
                    <a:cubicBezTo>
                      <a:pt x="6" y="49"/>
                      <a:pt x="5" y="51"/>
                      <a:pt x="4" y="53"/>
                    </a:cubicBezTo>
                    <a:cubicBezTo>
                      <a:pt x="3" y="54"/>
                      <a:pt x="2" y="54"/>
                      <a:pt x="1" y="54"/>
                    </a:cubicBezTo>
                    <a:cubicBezTo>
                      <a:pt x="0" y="53"/>
                      <a:pt x="0" y="52"/>
                      <a:pt x="1" y="51"/>
                    </a:cubicBezTo>
                    <a:cubicBezTo>
                      <a:pt x="1" y="51"/>
                      <a:pt x="1" y="51"/>
                      <a:pt x="1" y="51"/>
                    </a:cubicBezTo>
                    <a:cubicBezTo>
                      <a:pt x="1" y="51"/>
                      <a:pt x="1" y="51"/>
                      <a:pt x="1" y="51"/>
                    </a:cubicBezTo>
                    <a:cubicBezTo>
                      <a:pt x="2" y="49"/>
                      <a:pt x="3" y="47"/>
                      <a:pt x="4" y="46"/>
                    </a:cubicBezTo>
                    <a:cubicBezTo>
                      <a:pt x="5" y="44"/>
                      <a:pt x="7" y="42"/>
                      <a:pt x="7" y="40"/>
                    </a:cubicBezTo>
                    <a:cubicBezTo>
                      <a:pt x="9" y="36"/>
                      <a:pt x="11" y="32"/>
                      <a:pt x="12" y="27"/>
                    </a:cubicBezTo>
                    <a:cubicBezTo>
                      <a:pt x="12" y="23"/>
                      <a:pt x="13" y="19"/>
                      <a:pt x="12" y="14"/>
                    </a:cubicBezTo>
                    <a:cubicBezTo>
                      <a:pt x="12" y="10"/>
                      <a:pt x="11" y="6"/>
                      <a:pt x="9" y="2"/>
                    </a:cubicBezTo>
                    <a:cubicBezTo>
                      <a:pt x="9" y="2"/>
                      <a:pt x="9" y="2"/>
                      <a:pt x="9" y="2"/>
                    </a:cubicBezTo>
                    <a:cubicBezTo>
                      <a:pt x="9" y="1"/>
                      <a:pt x="9" y="1"/>
                      <a:pt x="9" y="0"/>
                    </a:cubicBezTo>
                    <a:cubicBezTo>
                      <a:pt x="10" y="0"/>
                      <a:pt x="11" y="0"/>
                      <a:pt x="11" y="1"/>
                    </a:cubicBez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Shape 65"/>
              <p:cNvSpPr/>
              <p:nvPr/>
            </p:nvSpPr>
            <p:spPr bwMode="auto">
              <a:xfrm>
                <a:off x="4652963" y="4910138"/>
                <a:ext cx="176213" cy="192088"/>
              </a:xfrm>
              <a:custGeom>
                <a:avLst/>
                <a:gdLst>
                  <a:gd name="T0" fmla="*/ 13 w 47"/>
                  <a:gd name="T1" fmla="*/ 0 h 51"/>
                  <a:gd name="T2" fmla="*/ 0 w 47"/>
                  <a:gd name="T3" fmla="*/ 47 h 51"/>
                  <a:gd name="T4" fmla="*/ 47 w 47"/>
                  <a:gd name="T5" fmla="*/ 51 h 51"/>
                  <a:gd name="T6" fmla="*/ 47 w 47"/>
                  <a:gd name="T7" fmla="*/ 51 h 51"/>
                  <a:gd name="T8" fmla="*/ 22 w 47"/>
                  <a:gd name="T9" fmla="*/ 20 h 51"/>
                  <a:gd name="T10" fmla="*/ 13 w 47"/>
                  <a:gd name="T11" fmla="*/ 0 h 51"/>
                </a:gdLst>
                <a:ahLst/>
                <a:cxnLst>
                  <a:cxn ang="0">
                    <a:pos x="T0" y="T1"/>
                  </a:cxn>
                  <a:cxn ang="0">
                    <a:pos x="T2" y="T3"/>
                  </a:cxn>
                  <a:cxn ang="0">
                    <a:pos x="T4" y="T5"/>
                  </a:cxn>
                  <a:cxn ang="0">
                    <a:pos x="T6" y="T7"/>
                  </a:cxn>
                  <a:cxn ang="0">
                    <a:pos x="T8" y="T9"/>
                  </a:cxn>
                  <a:cxn ang="0">
                    <a:pos x="T10" y="T11"/>
                  </a:cxn>
                </a:cxnLst>
                <a:rect l="0" t="0" r="r" b="b"/>
                <a:pathLst>
                  <a:path w="47" h="51">
                    <a:moveTo>
                      <a:pt x="13" y="0"/>
                    </a:moveTo>
                    <a:cubicBezTo>
                      <a:pt x="0" y="47"/>
                      <a:pt x="0" y="47"/>
                      <a:pt x="0" y="47"/>
                    </a:cubicBezTo>
                    <a:cubicBezTo>
                      <a:pt x="47" y="51"/>
                      <a:pt x="47" y="51"/>
                      <a:pt x="47" y="51"/>
                    </a:cubicBezTo>
                    <a:cubicBezTo>
                      <a:pt x="47" y="51"/>
                      <a:pt x="47" y="51"/>
                      <a:pt x="47" y="51"/>
                    </a:cubicBezTo>
                    <a:cubicBezTo>
                      <a:pt x="22" y="20"/>
                      <a:pt x="22" y="20"/>
                      <a:pt x="22" y="20"/>
                    </a:cubicBezTo>
                    <a:cubicBezTo>
                      <a:pt x="17" y="14"/>
                      <a:pt x="14" y="7"/>
                      <a:pt x="13" y="0"/>
                    </a:cubicBezTo>
                    <a:close/>
                  </a:path>
                </a:pathLst>
              </a:custGeom>
              <a:solidFill>
                <a:srgbClr val="FF89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Shape 66"/>
              <p:cNvSpPr/>
              <p:nvPr/>
            </p:nvSpPr>
            <p:spPr bwMode="auto">
              <a:xfrm>
                <a:off x="4600575" y="3789363"/>
                <a:ext cx="3533775" cy="1687513"/>
              </a:xfrm>
              <a:custGeom>
                <a:avLst/>
                <a:gdLst>
                  <a:gd name="T0" fmla="*/ 896 w 938"/>
                  <a:gd name="T1" fmla="*/ 0 h 447"/>
                  <a:gd name="T2" fmla="*/ 447 w 938"/>
                  <a:gd name="T3" fmla="*/ 0 h 447"/>
                  <a:gd name="T4" fmla="*/ 413 w 938"/>
                  <a:gd name="T5" fmla="*/ 26 h 447"/>
                  <a:gd name="T6" fmla="*/ 310 w 938"/>
                  <a:gd name="T7" fmla="*/ 401 h 447"/>
                  <a:gd name="T8" fmla="*/ 297 w 938"/>
                  <a:gd name="T9" fmla="*/ 401 h 447"/>
                  <a:gd name="T10" fmla="*/ 9 w 938"/>
                  <a:gd name="T11" fmla="*/ 401 h 447"/>
                  <a:gd name="T12" fmla="*/ 3 w 938"/>
                  <a:gd name="T13" fmla="*/ 412 h 447"/>
                  <a:gd name="T14" fmla="*/ 27 w 938"/>
                  <a:gd name="T15" fmla="*/ 447 h 447"/>
                  <a:gd name="T16" fmla="*/ 297 w 938"/>
                  <a:gd name="T17" fmla="*/ 447 h 447"/>
                  <a:gd name="T18" fmla="*/ 810 w 938"/>
                  <a:gd name="T19" fmla="*/ 447 h 447"/>
                  <a:gd name="T20" fmla="*/ 931 w 938"/>
                  <a:gd name="T21" fmla="*/ 46 h 447"/>
                  <a:gd name="T22" fmla="*/ 896 w 938"/>
                  <a:gd name="T23"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447">
                    <a:moveTo>
                      <a:pt x="896" y="0"/>
                    </a:moveTo>
                    <a:cubicBezTo>
                      <a:pt x="447" y="0"/>
                      <a:pt x="447" y="0"/>
                      <a:pt x="447" y="0"/>
                    </a:cubicBezTo>
                    <a:cubicBezTo>
                      <a:pt x="431" y="0"/>
                      <a:pt x="417" y="11"/>
                      <a:pt x="413" y="26"/>
                    </a:cubicBezTo>
                    <a:cubicBezTo>
                      <a:pt x="310" y="401"/>
                      <a:pt x="310" y="401"/>
                      <a:pt x="310" y="401"/>
                    </a:cubicBezTo>
                    <a:cubicBezTo>
                      <a:pt x="297" y="401"/>
                      <a:pt x="297" y="401"/>
                      <a:pt x="297" y="401"/>
                    </a:cubicBezTo>
                    <a:cubicBezTo>
                      <a:pt x="9" y="401"/>
                      <a:pt x="9" y="401"/>
                      <a:pt x="9" y="401"/>
                    </a:cubicBezTo>
                    <a:cubicBezTo>
                      <a:pt x="3" y="401"/>
                      <a:pt x="0" y="407"/>
                      <a:pt x="3" y="412"/>
                    </a:cubicBezTo>
                    <a:cubicBezTo>
                      <a:pt x="27" y="447"/>
                      <a:pt x="27" y="447"/>
                      <a:pt x="27" y="447"/>
                    </a:cubicBezTo>
                    <a:cubicBezTo>
                      <a:pt x="297" y="447"/>
                      <a:pt x="297" y="447"/>
                      <a:pt x="297" y="447"/>
                    </a:cubicBezTo>
                    <a:cubicBezTo>
                      <a:pt x="810" y="447"/>
                      <a:pt x="810" y="447"/>
                      <a:pt x="810" y="447"/>
                    </a:cubicBezTo>
                    <a:cubicBezTo>
                      <a:pt x="931" y="46"/>
                      <a:pt x="931" y="46"/>
                      <a:pt x="931" y="46"/>
                    </a:cubicBezTo>
                    <a:cubicBezTo>
                      <a:pt x="938" y="23"/>
                      <a:pt x="920" y="0"/>
                      <a:pt x="896" y="0"/>
                    </a:cubicBezTo>
                    <a:close/>
                  </a:path>
                </a:pathLst>
              </a:custGeom>
              <a:solidFill>
                <a:srgbClr val="B3BE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Shape 67"/>
              <p:cNvSpPr/>
              <p:nvPr/>
            </p:nvSpPr>
            <p:spPr bwMode="auto">
              <a:xfrm>
                <a:off x="5862638" y="3792538"/>
                <a:ext cx="2414588" cy="1687513"/>
              </a:xfrm>
              <a:custGeom>
                <a:avLst/>
                <a:gdLst>
                  <a:gd name="T0" fmla="*/ 513 w 641"/>
                  <a:gd name="T1" fmla="*/ 447 h 447"/>
                  <a:gd name="T2" fmla="*/ 0 w 641"/>
                  <a:gd name="T3" fmla="*/ 447 h 447"/>
                  <a:gd name="T4" fmla="*/ 117 w 641"/>
                  <a:gd name="T5" fmla="*/ 26 h 447"/>
                  <a:gd name="T6" fmla="*/ 151 w 641"/>
                  <a:gd name="T7" fmla="*/ 0 h 447"/>
                  <a:gd name="T8" fmla="*/ 600 w 641"/>
                  <a:gd name="T9" fmla="*/ 0 h 447"/>
                  <a:gd name="T10" fmla="*/ 634 w 641"/>
                  <a:gd name="T11" fmla="*/ 46 h 447"/>
                  <a:gd name="T12" fmla="*/ 513 w 641"/>
                  <a:gd name="T13" fmla="*/ 447 h 447"/>
                </a:gdLst>
                <a:ahLst/>
                <a:cxnLst>
                  <a:cxn ang="0">
                    <a:pos x="T0" y="T1"/>
                  </a:cxn>
                  <a:cxn ang="0">
                    <a:pos x="T2" y="T3"/>
                  </a:cxn>
                  <a:cxn ang="0">
                    <a:pos x="T4" y="T5"/>
                  </a:cxn>
                  <a:cxn ang="0">
                    <a:pos x="T6" y="T7"/>
                  </a:cxn>
                  <a:cxn ang="0">
                    <a:pos x="T8" y="T9"/>
                  </a:cxn>
                  <a:cxn ang="0">
                    <a:pos x="T10" y="T11"/>
                  </a:cxn>
                  <a:cxn ang="0">
                    <a:pos x="T12" y="T13"/>
                  </a:cxn>
                </a:cxnLst>
                <a:rect l="0" t="0" r="r" b="b"/>
                <a:pathLst>
                  <a:path w="641" h="447">
                    <a:moveTo>
                      <a:pt x="513" y="447"/>
                    </a:moveTo>
                    <a:cubicBezTo>
                      <a:pt x="0" y="447"/>
                      <a:pt x="0" y="447"/>
                      <a:pt x="0" y="447"/>
                    </a:cubicBezTo>
                    <a:cubicBezTo>
                      <a:pt x="117" y="26"/>
                      <a:pt x="117" y="26"/>
                      <a:pt x="117" y="26"/>
                    </a:cubicBezTo>
                    <a:cubicBezTo>
                      <a:pt x="121" y="11"/>
                      <a:pt x="135" y="0"/>
                      <a:pt x="151" y="0"/>
                    </a:cubicBezTo>
                    <a:cubicBezTo>
                      <a:pt x="600" y="0"/>
                      <a:pt x="600" y="0"/>
                      <a:pt x="600" y="0"/>
                    </a:cubicBezTo>
                    <a:cubicBezTo>
                      <a:pt x="624" y="0"/>
                      <a:pt x="641" y="23"/>
                      <a:pt x="634" y="46"/>
                    </a:cubicBezTo>
                    <a:lnTo>
                      <a:pt x="513" y="447"/>
                    </a:lnTo>
                    <a:close/>
                  </a:path>
                </a:pathLst>
              </a:custGeom>
              <a:solidFill>
                <a:srgbClr val="D4D8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Shape 68"/>
              <p:cNvSpPr/>
              <p:nvPr/>
            </p:nvSpPr>
            <p:spPr bwMode="auto">
              <a:xfrm>
                <a:off x="6888163" y="4521201"/>
                <a:ext cx="376238" cy="377825"/>
              </a:xfrm>
              <a:custGeom>
                <a:avLst/>
                <a:gdLst>
                  <a:gd name="T0" fmla="*/ 53 w 100"/>
                  <a:gd name="T1" fmla="*/ 9 h 100"/>
                  <a:gd name="T2" fmla="*/ 90 w 100"/>
                  <a:gd name="T3" fmla="*/ 46 h 100"/>
                  <a:gd name="T4" fmla="*/ 90 w 100"/>
                  <a:gd name="T5" fmla="*/ 53 h 100"/>
                  <a:gd name="T6" fmla="*/ 53 w 100"/>
                  <a:gd name="T7" fmla="*/ 91 h 100"/>
                  <a:gd name="T8" fmla="*/ 46 w 100"/>
                  <a:gd name="T9" fmla="*/ 91 h 100"/>
                  <a:gd name="T10" fmla="*/ 9 w 100"/>
                  <a:gd name="T11" fmla="*/ 53 h 100"/>
                  <a:gd name="T12" fmla="*/ 9 w 100"/>
                  <a:gd name="T13" fmla="*/ 46 h 100"/>
                  <a:gd name="T14" fmla="*/ 46 w 100"/>
                  <a:gd name="T15" fmla="*/ 9 h 100"/>
                  <a:gd name="T16" fmla="*/ 53 w 100"/>
                  <a:gd name="T17" fmla="*/ 9 h 100"/>
                  <a:gd name="T18" fmla="*/ 53 w 100"/>
                  <a:gd name="T19" fmla="*/ 0 h 100"/>
                  <a:gd name="T20" fmla="*/ 46 w 100"/>
                  <a:gd name="T21" fmla="*/ 0 h 100"/>
                  <a:gd name="T22" fmla="*/ 0 w 100"/>
                  <a:gd name="T23" fmla="*/ 46 h 100"/>
                  <a:gd name="T24" fmla="*/ 0 w 100"/>
                  <a:gd name="T25" fmla="*/ 53 h 100"/>
                  <a:gd name="T26" fmla="*/ 46 w 100"/>
                  <a:gd name="T27" fmla="*/ 100 h 100"/>
                  <a:gd name="T28" fmla="*/ 53 w 100"/>
                  <a:gd name="T29" fmla="*/ 100 h 100"/>
                  <a:gd name="T30" fmla="*/ 100 w 100"/>
                  <a:gd name="T31" fmla="*/ 53 h 100"/>
                  <a:gd name="T32" fmla="*/ 100 w 100"/>
                  <a:gd name="T33" fmla="*/ 46 h 100"/>
                  <a:gd name="T34" fmla="*/ 53 w 100"/>
                  <a:gd name="T3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00">
                    <a:moveTo>
                      <a:pt x="53" y="9"/>
                    </a:moveTo>
                    <a:cubicBezTo>
                      <a:pt x="74" y="9"/>
                      <a:pt x="90" y="26"/>
                      <a:pt x="90" y="46"/>
                    </a:cubicBezTo>
                    <a:cubicBezTo>
                      <a:pt x="90" y="53"/>
                      <a:pt x="90" y="53"/>
                      <a:pt x="90" y="53"/>
                    </a:cubicBezTo>
                    <a:cubicBezTo>
                      <a:pt x="90" y="74"/>
                      <a:pt x="74" y="91"/>
                      <a:pt x="53" y="91"/>
                    </a:cubicBezTo>
                    <a:cubicBezTo>
                      <a:pt x="46" y="91"/>
                      <a:pt x="46" y="91"/>
                      <a:pt x="46" y="91"/>
                    </a:cubicBezTo>
                    <a:cubicBezTo>
                      <a:pt x="26" y="91"/>
                      <a:pt x="9" y="74"/>
                      <a:pt x="9" y="53"/>
                    </a:cubicBezTo>
                    <a:cubicBezTo>
                      <a:pt x="9" y="46"/>
                      <a:pt x="9" y="46"/>
                      <a:pt x="9" y="46"/>
                    </a:cubicBezTo>
                    <a:cubicBezTo>
                      <a:pt x="9" y="26"/>
                      <a:pt x="26" y="9"/>
                      <a:pt x="46" y="9"/>
                    </a:cubicBezTo>
                    <a:cubicBezTo>
                      <a:pt x="53" y="9"/>
                      <a:pt x="53" y="9"/>
                      <a:pt x="53" y="9"/>
                    </a:cubicBezTo>
                    <a:moveTo>
                      <a:pt x="53" y="0"/>
                    </a:moveTo>
                    <a:cubicBezTo>
                      <a:pt x="46" y="0"/>
                      <a:pt x="46" y="0"/>
                      <a:pt x="46" y="0"/>
                    </a:cubicBezTo>
                    <a:cubicBezTo>
                      <a:pt x="21" y="0"/>
                      <a:pt x="0" y="21"/>
                      <a:pt x="0" y="46"/>
                    </a:cubicBezTo>
                    <a:cubicBezTo>
                      <a:pt x="0" y="53"/>
                      <a:pt x="0" y="53"/>
                      <a:pt x="0" y="53"/>
                    </a:cubicBezTo>
                    <a:cubicBezTo>
                      <a:pt x="0" y="79"/>
                      <a:pt x="21" y="100"/>
                      <a:pt x="46" y="100"/>
                    </a:cubicBezTo>
                    <a:cubicBezTo>
                      <a:pt x="53" y="100"/>
                      <a:pt x="53" y="100"/>
                      <a:pt x="53" y="100"/>
                    </a:cubicBezTo>
                    <a:cubicBezTo>
                      <a:pt x="79" y="100"/>
                      <a:pt x="100" y="79"/>
                      <a:pt x="100" y="53"/>
                    </a:cubicBezTo>
                    <a:cubicBezTo>
                      <a:pt x="100" y="46"/>
                      <a:pt x="100" y="46"/>
                      <a:pt x="100" y="46"/>
                    </a:cubicBezTo>
                    <a:cubicBezTo>
                      <a:pt x="100" y="21"/>
                      <a:pt x="79" y="0"/>
                      <a:pt x="5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Shape 69"/>
              <p:cNvSpPr/>
              <p:nvPr/>
            </p:nvSpPr>
            <p:spPr bwMode="auto">
              <a:xfrm>
                <a:off x="2595563" y="4422776"/>
                <a:ext cx="277813" cy="385763"/>
              </a:xfrm>
              <a:custGeom>
                <a:avLst/>
                <a:gdLst>
                  <a:gd name="T0" fmla="*/ 68 w 74"/>
                  <a:gd name="T1" fmla="*/ 102 h 102"/>
                  <a:gd name="T2" fmla="*/ 62 w 74"/>
                  <a:gd name="T3" fmla="*/ 96 h 102"/>
                  <a:gd name="T4" fmla="*/ 62 w 74"/>
                  <a:gd name="T5" fmla="*/ 85 h 102"/>
                  <a:gd name="T6" fmla="*/ 46 w 74"/>
                  <a:gd name="T7" fmla="*/ 76 h 102"/>
                  <a:gd name="T8" fmla="*/ 41 w 74"/>
                  <a:gd name="T9" fmla="*/ 76 h 102"/>
                  <a:gd name="T10" fmla="*/ 16 w 74"/>
                  <a:gd name="T11" fmla="*/ 57 h 102"/>
                  <a:gd name="T12" fmla="*/ 16 w 74"/>
                  <a:gd name="T13" fmla="*/ 51 h 102"/>
                  <a:gd name="T14" fmla="*/ 40 w 74"/>
                  <a:gd name="T15" fmla="*/ 32 h 102"/>
                  <a:gd name="T16" fmla="*/ 48 w 74"/>
                  <a:gd name="T17" fmla="*/ 32 h 102"/>
                  <a:gd name="T18" fmla="*/ 62 w 74"/>
                  <a:gd name="T19" fmla="*/ 24 h 102"/>
                  <a:gd name="T20" fmla="*/ 42 w 74"/>
                  <a:gd name="T21" fmla="*/ 12 h 102"/>
                  <a:gd name="T22" fmla="*/ 6 w 74"/>
                  <a:gd name="T23" fmla="*/ 12 h 102"/>
                  <a:gd name="T24" fmla="*/ 0 w 74"/>
                  <a:gd name="T25" fmla="*/ 6 h 102"/>
                  <a:gd name="T26" fmla="*/ 6 w 74"/>
                  <a:gd name="T27" fmla="*/ 0 h 102"/>
                  <a:gd name="T28" fmla="*/ 42 w 74"/>
                  <a:gd name="T29" fmla="*/ 0 h 102"/>
                  <a:gd name="T30" fmla="*/ 74 w 74"/>
                  <a:gd name="T31" fmla="*/ 24 h 102"/>
                  <a:gd name="T32" fmla="*/ 48 w 74"/>
                  <a:gd name="T33" fmla="*/ 44 h 102"/>
                  <a:gd name="T34" fmla="*/ 40 w 74"/>
                  <a:gd name="T35" fmla="*/ 44 h 102"/>
                  <a:gd name="T36" fmla="*/ 28 w 74"/>
                  <a:gd name="T37" fmla="*/ 51 h 102"/>
                  <a:gd name="T38" fmla="*/ 28 w 74"/>
                  <a:gd name="T39" fmla="*/ 57 h 102"/>
                  <a:gd name="T40" fmla="*/ 41 w 74"/>
                  <a:gd name="T41" fmla="*/ 64 h 102"/>
                  <a:gd name="T42" fmla="*/ 46 w 74"/>
                  <a:gd name="T43" fmla="*/ 64 h 102"/>
                  <a:gd name="T44" fmla="*/ 74 w 74"/>
                  <a:gd name="T45" fmla="*/ 85 h 102"/>
                  <a:gd name="T46" fmla="*/ 74 w 74"/>
                  <a:gd name="T47" fmla="*/ 96 h 102"/>
                  <a:gd name="T48" fmla="*/ 68 w 74"/>
                  <a:gd name="T4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102">
                    <a:moveTo>
                      <a:pt x="68" y="102"/>
                    </a:moveTo>
                    <a:cubicBezTo>
                      <a:pt x="65" y="102"/>
                      <a:pt x="62" y="99"/>
                      <a:pt x="62" y="96"/>
                    </a:cubicBezTo>
                    <a:cubicBezTo>
                      <a:pt x="62" y="85"/>
                      <a:pt x="62" y="85"/>
                      <a:pt x="62" y="85"/>
                    </a:cubicBezTo>
                    <a:cubicBezTo>
                      <a:pt x="62" y="81"/>
                      <a:pt x="55" y="76"/>
                      <a:pt x="46" y="76"/>
                    </a:cubicBezTo>
                    <a:cubicBezTo>
                      <a:pt x="41" y="76"/>
                      <a:pt x="41" y="76"/>
                      <a:pt x="41" y="76"/>
                    </a:cubicBezTo>
                    <a:cubicBezTo>
                      <a:pt x="27" y="76"/>
                      <a:pt x="16" y="67"/>
                      <a:pt x="16" y="57"/>
                    </a:cubicBezTo>
                    <a:cubicBezTo>
                      <a:pt x="16" y="51"/>
                      <a:pt x="16" y="51"/>
                      <a:pt x="16" y="51"/>
                    </a:cubicBezTo>
                    <a:cubicBezTo>
                      <a:pt x="16" y="40"/>
                      <a:pt x="27" y="32"/>
                      <a:pt x="40" y="32"/>
                    </a:cubicBezTo>
                    <a:cubicBezTo>
                      <a:pt x="48" y="32"/>
                      <a:pt x="48" y="32"/>
                      <a:pt x="48" y="32"/>
                    </a:cubicBezTo>
                    <a:cubicBezTo>
                      <a:pt x="56" y="32"/>
                      <a:pt x="62" y="28"/>
                      <a:pt x="62" y="24"/>
                    </a:cubicBezTo>
                    <a:cubicBezTo>
                      <a:pt x="62" y="17"/>
                      <a:pt x="53" y="12"/>
                      <a:pt x="42" y="12"/>
                    </a:cubicBezTo>
                    <a:cubicBezTo>
                      <a:pt x="6" y="12"/>
                      <a:pt x="6" y="12"/>
                      <a:pt x="6" y="12"/>
                    </a:cubicBezTo>
                    <a:cubicBezTo>
                      <a:pt x="2" y="12"/>
                      <a:pt x="0" y="9"/>
                      <a:pt x="0" y="6"/>
                    </a:cubicBezTo>
                    <a:cubicBezTo>
                      <a:pt x="0" y="2"/>
                      <a:pt x="2" y="0"/>
                      <a:pt x="6" y="0"/>
                    </a:cubicBezTo>
                    <a:cubicBezTo>
                      <a:pt x="42" y="0"/>
                      <a:pt x="42" y="0"/>
                      <a:pt x="42" y="0"/>
                    </a:cubicBezTo>
                    <a:cubicBezTo>
                      <a:pt x="60" y="0"/>
                      <a:pt x="74" y="10"/>
                      <a:pt x="74" y="24"/>
                    </a:cubicBezTo>
                    <a:cubicBezTo>
                      <a:pt x="74" y="35"/>
                      <a:pt x="63" y="44"/>
                      <a:pt x="48" y="44"/>
                    </a:cubicBezTo>
                    <a:cubicBezTo>
                      <a:pt x="40" y="44"/>
                      <a:pt x="40" y="44"/>
                      <a:pt x="40" y="44"/>
                    </a:cubicBezTo>
                    <a:cubicBezTo>
                      <a:pt x="33" y="44"/>
                      <a:pt x="28" y="48"/>
                      <a:pt x="28" y="51"/>
                    </a:cubicBezTo>
                    <a:cubicBezTo>
                      <a:pt x="28" y="57"/>
                      <a:pt x="28" y="57"/>
                      <a:pt x="28" y="57"/>
                    </a:cubicBezTo>
                    <a:cubicBezTo>
                      <a:pt x="28" y="60"/>
                      <a:pt x="33" y="64"/>
                      <a:pt x="41" y="64"/>
                    </a:cubicBezTo>
                    <a:cubicBezTo>
                      <a:pt x="46" y="64"/>
                      <a:pt x="46" y="64"/>
                      <a:pt x="46" y="64"/>
                    </a:cubicBezTo>
                    <a:cubicBezTo>
                      <a:pt x="62" y="64"/>
                      <a:pt x="74" y="73"/>
                      <a:pt x="74" y="85"/>
                    </a:cubicBezTo>
                    <a:cubicBezTo>
                      <a:pt x="74" y="96"/>
                      <a:pt x="74" y="96"/>
                      <a:pt x="74" y="96"/>
                    </a:cubicBezTo>
                    <a:cubicBezTo>
                      <a:pt x="74" y="99"/>
                      <a:pt x="71" y="102"/>
                      <a:pt x="68" y="1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Shape 70"/>
              <p:cNvSpPr/>
              <p:nvPr/>
            </p:nvSpPr>
            <p:spPr bwMode="auto">
              <a:xfrm>
                <a:off x="2911475" y="4562476"/>
                <a:ext cx="188913" cy="249238"/>
              </a:xfrm>
              <a:custGeom>
                <a:avLst/>
                <a:gdLst>
                  <a:gd name="T0" fmla="*/ 44 w 50"/>
                  <a:gd name="T1" fmla="*/ 66 h 66"/>
                  <a:gd name="T2" fmla="*/ 38 w 50"/>
                  <a:gd name="T3" fmla="*/ 60 h 66"/>
                  <a:gd name="T4" fmla="*/ 38 w 50"/>
                  <a:gd name="T5" fmla="*/ 54 h 66"/>
                  <a:gd name="T6" fmla="*/ 30 w 50"/>
                  <a:gd name="T7" fmla="*/ 51 h 66"/>
                  <a:gd name="T8" fmla="*/ 27 w 50"/>
                  <a:gd name="T9" fmla="*/ 51 h 66"/>
                  <a:gd name="T10" fmla="*/ 10 w 50"/>
                  <a:gd name="T11" fmla="*/ 37 h 66"/>
                  <a:gd name="T12" fmla="*/ 10 w 50"/>
                  <a:gd name="T13" fmla="*/ 33 h 66"/>
                  <a:gd name="T14" fmla="*/ 27 w 50"/>
                  <a:gd name="T15" fmla="*/ 19 h 66"/>
                  <a:gd name="T16" fmla="*/ 32 w 50"/>
                  <a:gd name="T17" fmla="*/ 19 h 66"/>
                  <a:gd name="T18" fmla="*/ 38 w 50"/>
                  <a:gd name="T19" fmla="*/ 17 h 66"/>
                  <a:gd name="T20" fmla="*/ 28 w 50"/>
                  <a:gd name="T21" fmla="*/ 12 h 66"/>
                  <a:gd name="T22" fmla="*/ 6 w 50"/>
                  <a:gd name="T23" fmla="*/ 12 h 66"/>
                  <a:gd name="T24" fmla="*/ 0 w 50"/>
                  <a:gd name="T25" fmla="*/ 6 h 66"/>
                  <a:gd name="T26" fmla="*/ 6 w 50"/>
                  <a:gd name="T27" fmla="*/ 0 h 66"/>
                  <a:gd name="T28" fmla="*/ 28 w 50"/>
                  <a:gd name="T29" fmla="*/ 0 h 66"/>
                  <a:gd name="T30" fmla="*/ 50 w 50"/>
                  <a:gd name="T31" fmla="*/ 17 h 66"/>
                  <a:gd name="T32" fmla="*/ 32 w 50"/>
                  <a:gd name="T33" fmla="*/ 31 h 66"/>
                  <a:gd name="T34" fmla="*/ 27 w 50"/>
                  <a:gd name="T35" fmla="*/ 31 h 66"/>
                  <a:gd name="T36" fmla="*/ 22 w 50"/>
                  <a:gd name="T37" fmla="*/ 33 h 66"/>
                  <a:gd name="T38" fmla="*/ 22 w 50"/>
                  <a:gd name="T39" fmla="*/ 37 h 66"/>
                  <a:gd name="T40" fmla="*/ 27 w 50"/>
                  <a:gd name="T41" fmla="*/ 39 h 66"/>
                  <a:gd name="T42" fmla="*/ 30 w 50"/>
                  <a:gd name="T43" fmla="*/ 39 h 66"/>
                  <a:gd name="T44" fmla="*/ 50 w 50"/>
                  <a:gd name="T45" fmla="*/ 54 h 66"/>
                  <a:gd name="T46" fmla="*/ 50 w 50"/>
                  <a:gd name="T47" fmla="*/ 60 h 66"/>
                  <a:gd name="T48" fmla="*/ 44 w 50"/>
                  <a:gd name="T4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66">
                    <a:moveTo>
                      <a:pt x="44" y="66"/>
                    </a:moveTo>
                    <a:cubicBezTo>
                      <a:pt x="40" y="66"/>
                      <a:pt x="38" y="63"/>
                      <a:pt x="38" y="60"/>
                    </a:cubicBezTo>
                    <a:cubicBezTo>
                      <a:pt x="38" y="54"/>
                      <a:pt x="38" y="54"/>
                      <a:pt x="38" y="54"/>
                    </a:cubicBezTo>
                    <a:cubicBezTo>
                      <a:pt x="38" y="53"/>
                      <a:pt x="35" y="51"/>
                      <a:pt x="30" y="51"/>
                    </a:cubicBezTo>
                    <a:cubicBezTo>
                      <a:pt x="27" y="51"/>
                      <a:pt x="27" y="51"/>
                      <a:pt x="27" y="51"/>
                    </a:cubicBezTo>
                    <a:cubicBezTo>
                      <a:pt x="17" y="51"/>
                      <a:pt x="10" y="44"/>
                      <a:pt x="10" y="37"/>
                    </a:cubicBezTo>
                    <a:cubicBezTo>
                      <a:pt x="10" y="33"/>
                      <a:pt x="10" y="33"/>
                      <a:pt x="10" y="33"/>
                    </a:cubicBezTo>
                    <a:cubicBezTo>
                      <a:pt x="10" y="25"/>
                      <a:pt x="17" y="19"/>
                      <a:pt x="27" y="19"/>
                    </a:cubicBezTo>
                    <a:cubicBezTo>
                      <a:pt x="32" y="19"/>
                      <a:pt x="32" y="19"/>
                      <a:pt x="32" y="19"/>
                    </a:cubicBezTo>
                    <a:cubicBezTo>
                      <a:pt x="35" y="19"/>
                      <a:pt x="38" y="17"/>
                      <a:pt x="38" y="17"/>
                    </a:cubicBezTo>
                    <a:cubicBezTo>
                      <a:pt x="38" y="15"/>
                      <a:pt x="34" y="12"/>
                      <a:pt x="28" y="12"/>
                    </a:cubicBezTo>
                    <a:cubicBezTo>
                      <a:pt x="6" y="12"/>
                      <a:pt x="6" y="12"/>
                      <a:pt x="6" y="12"/>
                    </a:cubicBezTo>
                    <a:cubicBezTo>
                      <a:pt x="3" y="12"/>
                      <a:pt x="0" y="9"/>
                      <a:pt x="0" y="6"/>
                    </a:cubicBezTo>
                    <a:cubicBezTo>
                      <a:pt x="0" y="3"/>
                      <a:pt x="3" y="0"/>
                      <a:pt x="6" y="0"/>
                    </a:cubicBezTo>
                    <a:cubicBezTo>
                      <a:pt x="28" y="0"/>
                      <a:pt x="28" y="0"/>
                      <a:pt x="28" y="0"/>
                    </a:cubicBezTo>
                    <a:cubicBezTo>
                      <a:pt x="40" y="0"/>
                      <a:pt x="50" y="7"/>
                      <a:pt x="50" y="17"/>
                    </a:cubicBezTo>
                    <a:cubicBezTo>
                      <a:pt x="50" y="25"/>
                      <a:pt x="42" y="31"/>
                      <a:pt x="32" y="31"/>
                    </a:cubicBezTo>
                    <a:cubicBezTo>
                      <a:pt x="27" y="31"/>
                      <a:pt x="27" y="31"/>
                      <a:pt x="27" y="31"/>
                    </a:cubicBezTo>
                    <a:cubicBezTo>
                      <a:pt x="24" y="31"/>
                      <a:pt x="22" y="33"/>
                      <a:pt x="22" y="33"/>
                    </a:cubicBezTo>
                    <a:cubicBezTo>
                      <a:pt x="22" y="37"/>
                      <a:pt x="22" y="37"/>
                      <a:pt x="22" y="37"/>
                    </a:cubicBezTo>
                    <a:cubicBezTo>
                      <a:pt x="22" y="37"/>
                      <a:pt x="24" y="39"/>
                      <a:pt x="27" y="39"/>
                    </a:cubicBezTo>
                    <a:cubicBezTo>
                      <a:pt x="30" y="39"/>
                      <a:pt x="30" y="39"/>
                      <a:pt x="30" y="39"/>
                    </a:cubicBezTo>
                    <a:cubicBezTo>
                      <a:pt x="41" y="39"/>
                      <a:pt x="50" y="45"/>
                      <a:pt x="50" y="54"/>
                    </a:cubicBezTo>
                    <a:cubicBezTo>
                      <a:pt x="50" y="60"/>
                      <a:pt x="50" y="60"/>
                      <a:pt x="50" y="60"/>
                    </a:cubicBezTo>
                    <a:cubicBezTo>
                      <a:pt x="50" y="63"/>
                      <a:pt x="47" y="66"/>
                      <a:pt x="44" y="6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Shape 71"/>
              <p:cNvSpPr/>
              <p:nvPr/>
            </p:nvSpPr>
            <p:spPr bwMode="auto">
              <a:xfrm>
                <a:off x="2282825" y="4857751"/>
                <a:ext cx="346075" cy="501650"/>
              </a:xfrm>
              <a:custGeom>
                <a:avLst/>
                <a:gdLst>
                  <a:gd name="T0" fmla="*/ 92 w 92"/>
                  <a:gd name="T1" fmla="*/ 133 h 133"/>
                  <a:gd name="T2" fmla="*/ 57 w 92"/>
                  <a:gd name="T3" fmla="*/ 133 h 133"/>
                  <a:gd name="T4" fmla="*/ 0 w 92"/>
                  <a:gd name="T5" fmla="*/ 77 h 133"/>
                  <a:gd name="T6" fmla="*/ 0 w 92"/>
                  <a:gd name="T7" fmla="*/ 40 h 133"/>
                  <a:gd name="T8" fmla="*/ 40 w 92"/>
                  <a:gd name="T9" fmla="*/ 0 h 133"/>
                  <a:gd name="T10" fmla="*/ 84 w 92"/>
                  <a:gd name="T11" fmla="*/ 0 h 133"/>
                  <a:gd name="T12" fmla="*/ 84 w 92"/>
                  <a:gd name="T13" fmla="*/ 28 h 133"/>
                  <a:gd name="T14" fmla="*/ 40 w 92"/>
                  <a:gd name="T15" fmla="*/ 28 h 133"/>
                  <a:gd name="T16" fmla="*/ 28 w 92"/>
                  <a:gd name="T17" fmla="*/ 40 h 133"/>
                  <a:gd name="T18" fmla="*/ 28 w 92"/>
                  <a:gd name="T19" fmla="*/ 77 h 133"/>
                  <a:gd name="T20" fmla="*/ 57 w 92"/>
                  <a:gd name="T21" fmla="*/ 105 h 133"/>
                  <a:gd name="T22" fmla="*/ 92 w 92"/>
                  <a:gd name="T23" fmla="*/ 105 h 133"/>
                  <a:gd name="T24" fmla="*/ 92 w 92"/>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33">
                    <a:moveTo>
                      <a:pt x="92" y="133"/>
                    </a:moveTo>
                    <a:cubicBezTo>
                      <a:pt x="57" y="133"/>
                      <a:pt x="57" y="133"/>
                      <a:pt x="57" y="133"/>
                    </a:cubicBezTo>
                    <a:cubicBezTo>
                      <a:pt x="26" y="133"/>
                      <a:pt x="0" y="108"/>
                      <a:pt x="0" y="77"/>
                    </a:cubicBezTo>
                    <a:cubicBezTo>
                      <a:pt x="0" y="40"/>
                      <a:pt x="0" y="40"/>
                      <a:pt x="0" y="40"/>
                    </a:cubicBezTo>
                    <a:cubicBezTo>
                      <a:pt x="0" y="18"/>
                      <a:pt x="18" y="0"/>
                      <a:pt x="40" y="0"/>
                    </a:cubicBezTo>
                    <a:cubicBezTo>
                      <a:pt x="84" y="0"/>
                      <a:pt x="84" y="0"/>
                      <a:pt x="84" y="0"/>
                    </a:cubicBezTo>
                    <a:cubicBezTo>
                      <a:pt x="84" y="28"/>
                      <a:pt x="84" y="28"/>
                      <a:pt x="84" y="28"/>
                    </a:cubicBezTo>
                    <a:cubicBezTo>
                      <a:pt x="40" y="28"/>
                      <a:pt x="40" y="28"/>
                      <a:pt x="40" y="28"/>
                    </a:cubicBezTo>
                    <a:cubicBezTo>
                      <a:pt x="33" y="28"/>
                      <a:pt x="28" y="34"/>
                      <a:pt x="28" y="40"/>
                    </a:cubicBezTo>
                    <a:cubicBezTo>
                      <a:pt x="28" y="77"/>
                      <a:pt x="28" y="77"/>
                      <a:pt x="28" y="77"/>
                    </a:cubicBezTo>
                    <a:cubicBezTo>
                      <a:pt x="28" y="92"/>
                      <a:pt x="41" y="105"/>
                      <a:pt x="57" y="105"/>
                    </a:cubicBezTo>
                    <a:cubicBezTo>
                      <a:pt x="92" y="105"/>
                      <a:pt x="92" y="105"/>
                      <a:pt x="92" y="105"/>
                    </a:cubicBezTo>
                    <a:lnTo>
                      <a:pt x="92" y="133"/>
                    </a:lnTo>
                    <a:close/>
                  </a:path>
                </a:pathLst>
              </a:custGeom>
              <a:solidFill>
                <a:srgbClr val="5574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Shape 72"/>
              <p:cNvSpPr/>
              <p:nvPr/>
            </p:nvSpPr>
            <p:spPr bwMode="auto">
              <a:xfrm>
                <a:off x="2530475" y="5246688"/>
                <a:ext cx="682625" cy="282575"/>
              </a:xfrm>
              <a:custGeom>
                <a:avLst/>
                <a:gdLst>
                  <a:gd name="T0" fmla="*/ 137 w 181"/>
                  <a:gd name="T1" fmla="*/ 43 h 75"/>
                  <a:gd name="T2" fmla="*/ 44 w 181"/>
                  <a:gd name="T3" fmla="*/ 43 h 75"/>
                  <a:gd name="T4" fmla="*/ 0 w 181"/>
                  <a:gd name="T5" fmla="*/ 0 h 75"/>
                  <a:gd name="T6" fmla="*/ 0 w 181"/>
                  <a:gd name="T7" fmla="*/ 31 h 75"/>
                  <a:gd name="T8" fmla="*/ 44 w 181"/>
                  <a:gd name="T9" fmla="*/ 75 h 75"/>
                  <a:gd name="T10" fmla="*/ 137 w 181"/>
                  <a:gd name="T11" fmla="*/ 75 h 75"/>
                  <a:gd name="T12" fmla="*/ 181 w 181"/>
                  <a:gd name="T13" fmla="*/ 31 h 75"/>
                  <a:gd name="T14" fmla="*/ 181 w 181"/>
                  <a:gd name="T15" fmla="*/ 0 h 75"/>
                  <a:gd name="T16" fmla="*/ 137 w 181"/>
                  <a:gd name="T17" fmla="*/ 4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75">
                    <a:moveTo>
                      <a:pt x="137" y="43"/>
                    </a:moveTo>
                    <a:cubicBezTo>
                      <a:pt x="44" y="43"/>
                      <a:pt x="44" y="43"/>
                      <a:pt x="44" y="43"/>
                    </a:cubicBezTo>
                    <a:cubicBezTo>
                      <a:pt x="20" y="43"/>
                      <a:pt x="0" y="24"/>
                      <a:pt x="0" y="0"/>
                    </a:cubicBezTo>
                    <a:cubicBezTo>
                      <a:pt x="0" y="31"/>
                      <a:pt x="0" y="31"/>
                      <a:pt x="0" y="31"/>
                    </a:cubicBezTo>
                    <a:cubicBezTo>
                      <a:pt x="0" y="55"/>
                      <a:pt x="20" y="75"/>
                      <a:pt x="44" y="75"/>
                    </a:cubicBezTo>
                    <a:cubicBezTo>
                      <a:pt x="137" y="75"/>
                      <a:pt x="137" y="75"/>
                      <a:pt x="137" y="75"/>
                    </a:cubicBezTo>
                    <a:cubicBezTo>
                      <a:pt x="161" y="75"/>
                      <a:pt x="181" y="55"/>
                      <a:pt x="181" y="31"/>
                    </a:cubicBezTo>
                    <a:cubicBezTo>
                      <a:pt x="181" y="0"/>
                      <a:pt x="181" y="0"/>
                      <a:pt x="181" y="0"/>
                    </a:cubicBezTo>
                    <a:cubicBezTo>
                      <a:pt x="181" y="24"/>
                      <a:pt x="161" y="43"/>
                      <a:pt x="137" y="43"/>
                    </a:cubicBezTo>
                    <a:close/>
                  </a:path>
                </a:pathLst>
              </a:custGeom>
              <a:solidFill>
                <a:srgbClr val="5574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Shape 73"/>
              <p:cNvSpPr/>
              <p:nvPr/>
            </p:nvSpPr>
            <p:spPr bwMode="auto">
              <a:xfrm>
                <a:off x="2530475" y="4729163"/>
                <a:ext cx="682625" cy="679450"/>
              </a:xfrm>
              <a:custGeom>
                <a:avLst/>
                <a:gdLst>
                  <a:gd name="T0" fmla="*/ 155 w 181"/>
                  <a:gd name="T1" fmla="*/ 0 h 180"/>
                  <a:gd name="T2" fmla="*/ 33 w 181"/>
                  <a:gd name="T3" fmla="*/ 0 h 180"/>
                  <a:gd name="T4" fmla="*/ 0 w 181"/>
                  <a:gd name="T5" fmla="*/ 33 h 180"/>
                  <a:gd name="T6" fmla="*/ 0 w 181"/>
                  <a:gd name="T7" fmla="*/ 137 h 180"/>
                  <a:gd name="T8" fmla="*/ 44 w 181"/>
                  <a:gd name="T9" fmla="*/ 180 h 180"/>
                  <a:gd name="T10" fmla="*/ 137 w 181"/>
                  <a:gd name="T11" fmla="*/ 180 h 180"/>
                  <a:gd name="T12" fmla="*/ 181 w 181"/>
                  <a:gd name="T13" fmla="*/ 137 h 180"/>
                  <a:gd name="T14" fmla="*/ 181 w 181"/>
                  <a:gd name="T15" fmla="*/ 26 h 180"/>
                  <a:gd name="T16" fmla="*/ 155 w 181"/>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80">
                    <a:moveTo>
                      <a:pt x="155" y="0"/>
                    </a:moveTo>
                    <a:cubicBezTo>
                      <a:pt x="33" y="0"/>
                      <a:pt x="33" y="0"/>
                      <a:pt x="33" y="0"/>
                    </a:cubicBezTo>
                    <a:cubicBezTo>
                      <a:pt x="15" y="0"/>
                      <a:pt x="0" y="15"/>
                      <a:pt x="0" y="33"/>
                    </a:cubicBezTo>
                    <a:cubicBezTo>
                      <a:pt x="0" y="137"/>
                      <a:pt x="0" y="137"/>
                      <a:pt x="0" y="137"/>
                    </a:cubicBezTo>
                    <a:cubicBezTo>
                      <a:pt x="0" y="161"/>
                      <a:pt x="20" y="180"/>
                      <a:pt x="44" y="180"/>
                    </a:cubicBezTo>
                    <a:cubicBezTo>
                      <a:pt x="137" y="180"/>
                      <a:pt x="137" y="180"/>
                      <a:pt x="137" y="180"/>
                    </a:cubicBezTo>
                    <a:cubicBezTo>
                      <a:pt x="161" y="180"/>
                      <a:pt x="181" y="161"/>
                      <a:pt x="181" y="137"/>
                    </a:cubicBezTo>
                    <a:cubicBezTo>
                      <a:pt x="181" y="26"/>
                      <a:pt x="181" y="26"/>
                      <a:pt x="181" y="26"/>
                    </a:cubicBezTo>
                    <a:cubicBezTo>
                      <a:pt x="181" y="11"/>
                      <a:pt x="169" y="0"/>
                      <a:pt x="155" y="0"/>
                    </a:cubicBezTo>
                    <a:close/>
                  </a:path>
                </a:pathLst>
              </a:custGeom>
              <a:solidFill>
                <a:srgbClr val="708C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Shape 74"/>
              <p:cNvSpPr/>
              <p:nvPr/>
            </p:nvSpPr>
            <p:spPr bwMode="auto">
              <a:xfrm>
                <a:off x="7920038" y="2460626"/>
                <a:ext cx="1820863" cy="1011238"/>
              </a:xfrm>
              <a:custGeom>
                <a:avLst/>
                <a:gdLst>
                  <a:gd name="T0" fmla="*/ 449 w 483"/>
                  <a:gd name="T1" fmla="*/ 0 h 268"/>
                  <a:gd name="T2" fmla="*/ 39 w 483"/>
                  <a:gd name="T3" fmla="*/ 0 h 268"/>
                  <a:gd name="T4" fmla="*/ 0 w 483"/>
                  <a:gd name="T5" fmla="*/ 40 h 268"/>
                  <a:gd name="T6" fmla="*/ 0 w 483"/>
                  <a:gd name="T7" fmla="*/ 196 h 268"/>
                  <a:gd name="T8" fmla="*/ 0 w 483"/>
                  <a:gd name="T9" fmla="*/ 258 h 268"/>
                  <a:gd name="T10" fmla="*/ 12 w 483"/>
                  <a:gd name="T11" fmla="*/ 263 h 268"/>
                  <a:gd name="T12" fmla="*/ 51 w 483"/>
                  <a:gd name="T13" fmla="*/ 222 h 268"/>
                  <a:gd name="T14" fmla="*/ 65 w 483"/>
                  <a:gd name="T15" fmla="*/ 217 h 268"/>
                  <a:gd name="T16" fmla="*/ 449 w 483"/>
                  <a:gd name="T17" fmla="*/ 216 h 268"/>
                  <a:gd name="T18" fmla="*/ 483 w 483"/>
                  <a:gd name="T19" fmla="*/ 182 h 268"/>
                  <a:gd name="T20" fmla="*/ 483 w 483"/>
                  <a:gd name="T21" fmla="*/ 34 h 268"/>
                  <a:gd name="T22" fmla="*/ 449 w 483"/>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3" h="268">
                    <a:moveTo>
                      <a:pt x="449" y="0"/>
                    </a:moveTo>
                    <a:cubicBezTo>
                      <a:pt x="39" y="0"/>
                      <a:pt x="39" y="0"/>
                      <a:pt x="39" y="0"/>
                    </a:cubicBezTo>
                    <a:cubicBezTo>
                      <a:pt x="17" y="0"/>
                      <a:pt x="0" y="18"/>
                      <a:pt x="0" y="40"/>
                    </a:cubicBezTo>
                    <a:cubicBezTo>
                      <a:pt x="0" y="196"/>
                      <a:pt x="0" y="196"/>
                      <a:pt x="0" y="196"/>
                    </a:cubicBezTo>
                    <a:cubicBezTo>
                      <a:pt x="0" y="258"/>
                      <a:pt x="0" y="258"/>
                      <a:pt x="0" y="258"/>
                    </a:cubicBezTo>
                    <a:cubicBezTo>
                      <a:pt x="0" y="265"/>
                      <a:pt x="8" y="268"/>
                      <a:pt x="12" y="263"/>
                    </a:cubicBezTo>
                    <a:cubicBezTo>
                      <a:pt x="51" y="222"/>
                      <a:pt x="51" y="222"/>
                      <a:pt x="51" y="222"/>
                    </a:cubicBezTo>
                    <a:cubicBezTo>
                      <a:pt x="55" y="219"/>
                      <a:pt x="60" y="217"/>
                      <a:pt x="65" y="217"/>
                    </a:cubicBezTo>
                    <a:cubicBezTo>
                      <a:pt x="449" y="216"/>
                      <a:pt x="449" y="216"/>
                      <a:pt x="449" y="216"/>
                    </a:cubicBezTo>
                    <a:cubicBezTo>
                      <a:pt x="468" y="216"/>
                      <a:pt x="483" y="201"/>
                      <a:pt x="483" y="182"/>
                    </a:cubicBezTo>
                    <a:cubicBezTo>
                      <a:pt x="483" y="34"/>
                      <a:pt x="483" y="34"/>
                      <a:pt x="483" y="34"/>
                    </a:cubicBezTo>
                    <a:cubicBezTo>
                      <a:pt x="483" y="15"/>
                      <a:pt x="468" y="0"/>
                      <a:pt x="449" y="0"/>
                    </a:cubicBezTo>
                    <a:close/>
                  </a:path>
                </a:pathLst>
              </a:custGeom>
              <a:solidFill>
                <a:srgbClr val="708C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Shape 75"/>
              <p:cNvSpPr/>
              <p:nvPr/>
            </p:nvSpPr>
            <p:spPr bwMode="auto">
              <a:xfrm>
                <a:off x="8296275" y="2736851"/>
                <a:ext cx="690563" cy="30163"/>
              </a:xfrm>
              <a:custGeom>
                <a:avLst/>
                <a:gdLst>
                  <a:gd name="T0" fmla="*/ 179 w 183"/>
                  <a:gd name="T1" fmla="*/ 8 h 8"/>
                  <a:gd name="T2" fmla="*/ 4 w 183"/>
                  <a:gd name="T3" fmla="*/ 8 h 8"/>
                  <a:gd name="T4" fmla="*/ 0 w 183"/>
                  <a:gd name="T5" fmla="*/ 4 h 8"/>
                  <a:gd name="T6" fmla="*/ 4 w 183"/>
                  <a:gd name="T7" fmla="*/ 0 h 8"/>
                  <a:gd name="T8" fmla="*/ 179 w 183"/>
                  <a:gd name="T9" fmla="*/ 0 h 8"/>
                  <a:gd name="T10" fmla="*/ 183 w 183"/>
                  <a:gd name="T11" fmla="*/ 4 h 8"/>
                  <a:gd name="T12" fmla="*/ 179 w 18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3" h="8">
                    <a:moveTo>
                      <a:pt x="179" y="8"/>
                    </a:moveTo>
                    <a:cubicBezTo>
                      <a:pt x="4" y="8"/>
                      <a:pt x="4" y="8"/>
                      <a:pt x="4" y="8"/>
                    </a:cubicBezTo>
                    <a:cubicBezTo>
                      <a:pt x="2" y="8"/>
                      <a:pt x="0" y="7"/>
                      <a:pt x="0" y="4"/>
                    </a:cubicBezTo>
                    <a:cubicBezTo>
                      <a:pt x="0" y="2"/>
                      <a:pt x="2" y="0"/>
                      <a:pt x="4" y="0"/>
                    </a:cubicBezTo>
                    <a:cubicBezTo>
                      <a:pt x="179" y="0"/>
                      <a:pt x="179" y="0"/>
                      <a:pt x="179" y="0"/>
                    </a:cubicBezTo>
                    <a:cubicBezTo>
                      <a:pt x="181" y="0"/>
                      <a:pt x="183" y="2"/>
                      <a:pt x="183" y="4"/>
                    </a:cubicBezTo>
                    <a:cubicBezTo>
                      <a:pt x="183" y="7"/>
                      <a:pt x="181" y="8"/>
                      <a:pt x="179"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Shape 76"/>
              <p:cNvSpPr/>
              <p:nvPr/>
            </p:nvSpPr>
            <p:spPr bwMode="auto">
              <a:xfrm>
                <a:off x="9023350" y="2736851"/>
                <a:ext cx="396875" cy="30163"/>
              </a:xfrm>
              <a:custGeom>
                <a:avLst/>
                <a:gdLst>
                  <a:gd name="T0" fmla="*/ 101 w 105"/>
                  <a:gd name="T1" fmla="*/ 8 h 8"/>
                  <a:gd name="T2" fmla="*/ 4 w 105"/>
                  <a:gd name="T3" fmla="*/ 8 h 8"/>
                  <a:gd name="T4" fmla="*/ 0 w 105"/>
                  <a:gd name="T5" fmla="*/ 4 h 8"/>
                  <a:gd name="T6" fmla="*/ 4 w 105"/>
                  <a:gd name="T7" fmla="*/ 0 h 8"/>
                  <a:gd name="T8" fmla="*/ 101 w 105"/>
                  <a:gd name="T9" fmla="*/ 0 h 8"/>
                  <a:gd name="T10" fmla="*/ 105 w 105"/>
                  <a:gd name="T11" fmla="*/ 4 h 8"/>
                  <a:gd name="T12" fmla="*/ 101 w 10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5" h="8">
                    <a:moveTo>
                      <a:pt x="101" y="8"/>
                    </a:moveTo>
                    <a:cubicBezTo>
                      <a:pt x="4" y="8"/>
                      <a:pt x="4" y="8"/>
                      <a:pt x="4" y="8"/>
                    </a:cubicBezTo>
                    <a:cubicBezTo>
                      <a:pt x="2" y="8"/>
                      <a:pt x="0" y="7"/>
                      <a:pt x="0" y="4"/>
                    </a:cubicBezTo>
                    <a:cubicBezTo>
                      <a:pt x="0" y="2"/>
                      <a:pt x="2" y="0"/>
                      <a:pt x="4" y="0"/>
                    </a:cubicBezTo>
                    <a:cubicBezTo>
                      <a:pt x="101" y="0"/>
                      <a:pt x="101" y="0"/>
                      <a:pt x="101" y="0"/>
                    </a:cubicBezTo>
                    <a:cubicBezTo>
                      <a:pt x="103" y="0"/>
                      <a:pt x="105" y="2"/>
                      <a:pt x="105" y="4"/>
                    </a:cubicBezTo>
                    <a:cubicBezTo>
                      <a:pt x="105" y="7"/>
                      <a:pt x="103" y="8"/>
                      <a:pt x="101"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Shape 77"/>
              <p:cNvSpPr/>
              <p:nvPr/>
            </p:nvSpPr>
            <p:spPr bwMode="auto">
              <a:xfrm>
                <a:off x="8296275" y="2871788"/>
                <a:ext cx="422275" cy="30163"/>
              </a:xfrm>
              <a:custGeom>
                <a:avLst/>
                <a:gdLst>
                  <a:gd name="T0" fmla="*/ 108 w 112"/>
                  <a:gd name="T1" fmla="*/ 8 h 8"/>
                  <a:gd name="T2" fmla="*/ 4 w 112"/>
                  <a:gd name="T3" fmla="*/ 8 h 8"/>
                  <a:gd name="T4" fmla="*/ 0 w 112"/>
                  <a:gd name="T5" fmla="*/ 4 h 8"/>
                  <a:gd name="T6" fmla="*/ 4 w 112"/>
                  <a:gd name="T7" fmla="*/ 0 h 8"/>
                  <a:gd name="T8" fmla="*/ 108 w 112"/>
                  <a:gd name="T9" fmla="*/ 0 h 8"/>
                  <a:gd name="T10" fmla="*/ 112 w 112"/>
                  <a:gd name="T11" fmla="*/ 4 h 8"/>
                  <a:gd name="T12" fmla="*/ 108 w 11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12" h="8">
                    <a:moveTo>
                      <a:pt x="108" y="8"/>
                    </a:moveTo>
                    <a:cubicBezTo>
                      <a:pt x="4" y="8"/>
                      <a:pt x="4" y="8"/>
                      <a:pt x="4" y="8"/>
                    </a:cubicBezTo>
                    <a:cubicBezTo>
                      <a:pt x="2" y="8"/>
                      <a:pt x="0" y="6"/>
                      <a:pt x="0" y="4"/>
                    </a:cubicBezTo>
                    <a:cubicBezTo>
                      <a:pt x="0" y="2"/>
                      <a:pt x="2" y="0"/>
                      <a:pt x="4" y="0"/>
                    </a:cubicBezTo>
                    <a:cubicBezTo>
                      <a:pt x="108" y="0"/>
                      <a:pt x="108" y="0"/>
                      <a:pt x="108" y="0"/>
                    </a:cubicBezTo>
                    <a:cubicBezTo>
                      <a:pt x="111" y="0"/>
                      <a:pt x="112" y="2"/>
                      <a:pt x="112" y="4"/>
                    </a:cubicBezTo>
                    <a:cubicBezTo>
                      <a:pt x="112" y="6"/>
                      <a:pt x="111" y="8"/>
                      <a:pt x="108"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Shape 78"/>
              <p:cNvSpPr/>
              <p:nvPr/>
            </p:nvSpPr>
            <p:spPr bwMode="auto">
              <a:xfrm>
                <a:off x="8783638" y="2871788"/>
                <a:ext cx="625475" cy="30163"/>
              </a:xfrm>
              <a:custGeom>
                <a:avLst/>
                <a:gdLst>
                  <a:gd name="T0" fmla="*/ 162 w 166"/>
                  <a:gd name="T1" fmla="*/ 8 h 8"/>
                  <a:gd name="T2" fmla="*/ 4 w 166"/>
                  <a:gd name="T3" fmla="*/ 8 h 8"/>
                  <a:gd name="T4" fmla="*/ 0 w 166"/>
                  <a:gd name="T5" fmla="*/ 4 h 8"/>
                  <a:gd name="T6" fmla="*/ 4 w 166"/>
                  <a:gd name="T7" fmla="*/ 0 h 8"/>
                  <a:gd name="T8" fmla="*/ 162 w 166"/>
                  <a:gd name="T9" fmla="*/ 0 h 8"/>
                  <a:gd name="T10" fmla="*/ 166 w 166"/>
                  <a:gd name="T11" fmla="*/ 4 h 8"/>
                  <a:gd name="T12" fmla="*/ 162 w 1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6" h="8">
                    <a:moveTo>
                      <a:pt x="162" y="8"/>
                    </a:moveTo>
                    <a:cubicBezTo>
                      <a:pt x="4" y="8"/>
                      <a:pt x="4" y="8"/>
                      <a:pt x="4" y="8"/>
                    </a:cubicBezTo>
                    <a:cubicBezTo>
                      <a:pt x="2" y="8"/>
                      <a:pt x="0" y="6"/>
                      <a:pt x="0" y="4"/>
                    </a:cubicBezTo>
                    <a:cubicBezTo>
                      <a:pt x="0" y="2"/>
                      <a:pt x="2" y="0"/>
                      <a:pt x="4" y="0"/>
                    </a:cubicBezTo>
                    <a:cubicBezTo>
                      <a:pt x="162" y="0"/>
                      <a:pt x="162" y="0"/>
                      <a:pt x="162" y="0"/>
                    </a:cubicBezTo>
                    <a:cubicBezTo>
                      <a:pt x="164" y="0"/>
                      <a:pt x="166" y="2"/>
                      <a:pt x="166" y="4"/>
                    </a:cubicBezTo>
                    <a:cubicBezTo>
                      <a:pt x="166" y="6"/>
                      <a:pt x="164" y="8"/>
                      <a:pt x="162"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Shape 79"/>
              <p:cNvSpPr/>
              <p:nvPr/>
            </p:nvSpPr>
            <p:spPr bwMode="auto">
              <a:xfrm>
                <a:off x="8296275" y="3005138"/>
                <a:ext cx="655638" cy="30163"/>
              </a:xfrm>
              <a:custGeom>
                <a:avLst/>
                <a:gdLst>
                  <a:gd name="T0" fmla="*/ 170 w 174"/>
                  <a:gd name="T1" fmla="*/ 8 h 8"/>
                  <a:gd name="T2" fmla="*/ 4 w 174"/>
                  <a:gd name="T3" fmla="*/ 8 h 8"/>
                  <a:gd name="T4" fmla="*/ 0 w 174"/>
                  <a:gd name="T5" fmla="*/ 4 h 8"/>
                  <a:gd name="T6" fmla="*/ 4 w 174"/>
                  <a:gd name="T7" fmla="*/ 0 h 8"/>
                  <a:gd name="T8" fmla="*/ 170 w 174"/>
                  <a:gd name="T9" fmla="*/ 0 h 8"/>
                  <a:gd name="T10" fmla="*/ 174 w 174"/>
                  <a:gd name="T11" fmla="*/ 4 h 8"/>
                  <a:gd name="T12" fmla="*/ 170 w 17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4" h="8">
                    <a:moveTo>
                      <a:pt x="170" y="8"/>
                    </a:moveTo>
                    <a:cubicBezTo>
                      <a:pt x="4" y="8"/>
                      <a:pt x="4" y="8"/>
                      <a:pt x="4" y="8"/>
                    </a:cubicBezTo>
                    <a:cubicBezTo>
                      <a:pt x="2" y="8"/>
                      <a:pt x="0" y="7"/>
                      <a:pt x="0" y="4"/>
                    </a:cubicBezTo>
                    <a:cubicBezTo>
                      <a:pt x="0" y="2"/>
                      <a:pt x="2" y="0"/>
                      <a:pt x="4" y="0"/>
                    </a:cubicBezTo>
                    <a:cubicBezTo>
                      <a:pt x="170" y="0"/>
                      <a:pt x="170" y="0"/>
                      <a:pt x="170" y="0"/>
                    </a:cubicBezTo>
                    <a:cubicBezTo>
                      <a:pt x="173" y="0"/>
                      <a:pt x="174" y="2"/>
                      <a:pt x="174" y="4"/>
                    </a:cubicBezTo>
                    <a:cubicBezTo>
                      <a:pt x="174" y="7"/>
                      <a:pt x="173" y="8"/>
                      <a:pt x="170"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Shape 80"/>
              <p:cNvSpPr/>
              <p:nvPr/>
            </p:nvSpPr>
            <p:spPr bwMode="auto">
              <a:xfrm>
                <a:off x="7621588" y="2041526"/>
                <a:ext cx="633413" cy="641350"/>
              </a:xfrm>
              <a:custGeom>
                <a:avLst/>
                <a:gdLst>
                  <a:gd name="T0" fmla="*/ 25 w 168"/>
                  <a:gd name="T1" fmla="*/ 137 h 170"/>
                  <a:gd name="T2" fmla="*/ 126 w 168"/>
                  <a:gd name="T3" fmla="*/ 137 h 170"/>
                  <a:gd name="T4" fmla="*/ 135 w 168"/>
                  <a:gd name="T5" fmla="*/ 141 h 170"/>
                  <a:gd name="T6" fmla="*/ 160 w 168"/>
                  <a:gd name="T7" fmla="*/ 167 h 170"/>
                  <a:gd name="T8" fmla="*/ 168 w 168"/>
                  <a:gd name="T9" fmla="*/ 164 h 170"/>
                  <a:gd name="T10" fmla="*/ 168 w 168"/>
                  <a:gd name="T11" fmla="*/ 124 h 170"/>
                  <a:gd name="T12" fmla="*/ 168 w 168"/>
                  <a:gd name="T13" fmla="*/ 25 h 170"/>
                  <a:gd name="T14" fmla="*/ 142 w 168"/>
                  <a:gd name="T15" fmla="*/ 0 h 170"/>
                  <a:gd name="T16" fmla="*/ 21 w 168"/>
                  <a:gd name="T17" fmla="*/ 0 h 170"/>
                  <a:gd name="T18" fmla="*/ 0 w 168"/>
                  <a:gd name="T19" fmla="*/ 20 h 170"/>
                  <a:gd name="T20" fmla="*/ 0 w 168"/>
                  <a:gd name="T21" fmla="*/ 113 h 170"/>
                  <a:gd name="T22" fmla="*/ 25 w 168"/>
                  <a:gd name="T23" fmla="*/ 13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70">
                    <a:moveTo>
                      <a:pt x="25" y="137"/>
                    </a:moveTo>
                    <a:cubicBezTo>
                      <a:pt x="126" y="137"/>
                      <a:pt x="126" y="137"/>
                      <a:pt x="126" y="137"/>
                    </a:cubicBezTo>
                    <a:cubicBezTo>
                      <a:pt x="129" y="137"/>
                      <a:pt x="132" y="139"/>
                      <a:pt x="135" y="141"/>
                    </a:cubicBezTo>
                    <a:cubicBezTo>
                      <a:pt x="160" y="167"/>
                      <a:pt x="160" y="167"/>
                      <a:pt x="160" y="167"/>
                    </a:cubicBezTo>
                    <a:cubicBezTo>
                      <a:pt x="163" y="170"/>
                      <a:pt x="168" y="168"/>
                      <a:pt x="168" y="164"/>
                    </a:cubicBezTo>
                    <a:cubicBezTo>
                      <a:pt x="168" y="124"/>
                      <a:pt x="168" y="124"/>
                      <a:pt x="168" y="124"/>
                    </a:cubicBezTo>
                    <a:cubicBezTo>
                      <a:pt x="168" y="25"/>
                      <a:pt x="168" y="25"/>
                      <a:pt x="168" y="25"/>
                    </a:cubicBezTo>
                    <a:cubicBezTo>
                      <a:pt x="168" y="11"/>
                      <a:pt x="156" y="0"/>
                      <a:pt x="142" y="0"/>
                    </a:cubicBezTo>
                    <a:cubicBezTo>
                      <a:pt x="21" y="0"/>
                      <a:pt x="21" y="0"/>
                      <a:pt x="21" y="0"/>
                    </a:cubicBezTo>
                    <a:cubicBezTo>
                      <a:pt x="10" y="0"/>
                      <a:pt x="0" y="9"/>
                      <a:pt x="0" y="20"/>
                    </a:cubicBezTo>
                    <a:cubicBezTo>
                      <a:pt x="0" y="113"/>
                      <a:pt x="0" y="113"/>
                      <a:pt x="0" y="113"/>
                    </a:cubicBezTo>
                    <a:cubicBezTo>
                      <a:pt x="0" y="126"/>
                      <a:pt x="11" y="137"/>
                      <a:pt x="25" y="137"/>
                    </a:cubicBezTo>
                    <a:close/>
                  </a:path>
                </a:pathLst>
              </a:custGeom>
              <a:solidFill>
                <a:srgbClr val="F9CA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Oval 81"/>
              <p:cNvSpPr/>
              <p:nvPr/>
            </p:nvSpPr>
            <p:spPr bwMode="auto">
              <a:xfrm>
                <a:off x="8051800" y="2279651"/>
                <a:ext cx="68263"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Oval 82"/>
              <p:cNvSpPr/>
              <p:nvPr/>
            </p:nvSpPr>
            <p:spPr bwMode="auto">
              <a:xfrm>
                <a:off x="7900988" y="2279651"/>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Oval 83"/>
              <p:cNvSpPr/>
              <p:nvPr/>
            </p:nvSpPr>
            <p:spPr bwMode="auto">
              <a:xfrm>
                <a:off x="7742238" y="2279651"/>
                <a:ext cx="68263"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Oval 84"/>
              <p:cNvSpPr/>
              <p:nvPr/>
            </p:nvSpPr>
            <p:spPr bwMode="auto">
              <a:xfrm>
                <a:off x="9494838" y="2336801"/>
                <a:ext cx="407988" cy="406400"/>
              </a:xfrm>
              <a:prstGeom prst="ellipse">
                <a:avLst/>
              </a:prstGeom>
              <a:solidFill>
                <a:srgbClr val="F9CA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Shape 85"/>
              <p:cNvSpPr/>
              <p:nvPr/>
            </p:nvSpPr>
            <p:spPr bwMode="auto">
              <a:xfrm>
                <a:off x="9664700" y="2435226"/>
                <a:ext cx="57150" cy="200025"/>
              </a:xfrm>
              <a:custGeom>
                <a:avLst/>
                <a:gdLst>
                  <a:gd name="T0" fmla="*/ 36 w 36"/>
                  <a:gd name="T1" fmla="*/ 126 h 126"/>
                  <a:gd name="T2" fmla="*/ 19 w 36"/>
                  <a:gd name="T3" fmla="*/ 126 h 126"/>
                  <a:gd name="T4" fmla="*/ 19 w 36"/>
                  <a:gd name="T5" fmla="*/ 19 h 126"/>
                  <a:gd name="T6" fmla="*/ 0 w 36"/>
                  <a:gd name="T7" fmla="*/ 30 h 126"/>
                  <a:gd name="T8" fmla="*/ 0 w 36"/>
                  <a:gd name="T9" fmla="*/ 11 h 126"/>
                  <a:gd name="T10" fmla="*/ 19 w 36"/>
                  <a:gd name="T11" fmla="*/ 0 h 126"/>
                  <a:gd name="T12" fmla="*/ 36 w 36"/>
                  <a:gd name="T13" fmla="*/ 0 h 126"/>
                  <a:gd name="T14" fmla="*/ 36 w 36"/>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26">
                    <a:moveTo>
                      <a:pt x="36" y="126"/>
                    </a:moveTo>
                    <a:lnTo>
                      <a:pt x="19" y="126"/>
                    </a:lnTo>
                    <a:lnTo>
                      <a:pt x="19" y="19"/>
                    </a:lnTo>
                    <a:lnTo>
                      <a:pt x="0" y="30"/>
                    </a:lnTo>
                    <a:lnTo>
                      <a:pt x="0" y="11"/>
                    </a:lnTo>
                    <a:lnTo>
                      <a:pt x="19" y="0"/>
                    </a:lnTo>
                    <a:lnTo>
                      <a:pt x="36" y="0"/>
                    </a:lnTo>
                    <a:lnTo>
                      <a:pt x="36" y="1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89" name="Title 88"/>
          <p:cNvSpPr>
            <a:spLocks noGrp="1"/>
          </p:cNvSpPr>
          <p:nvPr>
            <p:ph type="title"/>
          </p:nvPr>
        </p:nvSpPr>
        <p:spPr/>
        <p:txBody>
          <a:bodyPr wrap="square">
            <a:normAutofit/>
          </a:bodyPr>
          <a:lstStyle/>
          <a:p>
            <a:pPr lvl="0"/>
            <a:r>
              <a:rPr lang="en-US" dirty="0"/>
              <a:t>陶瓷3D打印在医疗领域的应用</a:t>
            </a:r>
            <a:endParaRPr lang="en-US"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医疗器械</a:t>
            </a:r>
            <a:endParaRPr lang="zh-CN" altLang="en-US"/>
          </a:p>
        </p:txBody>
      </p:sp>
      <p:sp>
        <p:nvSpPr>
          <p:cNvPr id="3" name="文本框 2"/>
          <p:cNvSpPr txBox="1"/>
          <p:nvPr/>
        </p:nvSpPr>
        <p:spPr>
          <a:xfrm>
            <a:off x="660400" y="1985010"/>
            <a:ext cx="7036435" cy="2584450"/>
          </a:xfrm>
          <a:prstGeom prst="rect">
            <a:avLst/>
          </a:prstGeom>
          <a:noFill/>
        </p:spPr>
        <p:txBody>
          <a:bodyPr wrap="square" rtlCol="0" anchor="t">
            <a:spAutoFit/>
          </a:bodyPr>
          <a:p>
            <a:pPr>
              <a:lnSpc>
                <a:spcPct val="150000"/>
              </a:lnSpc>
            </a:pPr>
            <a:r>
              <a:rPr lang="zh-CN" altLang="en-US"/>
              <a:t>一类是</a:t>
            </a:r>
            <a:r>
              <a:rPr lang="zh-CN" altLang="en-US">
                <a:solidFill>
                  <a:srgbClr val="FF0000"/>
                </a:solidFill>
              </a:rPr>
              <a:t>高性能陶瓷</a:t>
            </a:r>
            <a:r>
              <a:rPr lang="zh-CN" altLang="en-US"/>
              <a:t>，如氧化锆、氧化铝、氮化硅，这类陶瓷材料不会降解，由于其</a:t>
            </a:r>
            <a:r>
              <a:rPr lang="zh-CN" altLang="en-US" u="sng"/>
              <a:t>出色的机械性能，耐磨性，低导热性和导电性以及优良的生物相容性</a:t>
            </a:r>
            <a:r>
              <a:rPr lang="zh-CN" altLang="en-US"/>
              <a:t>等优点，被广泛用于生产永久性植入物及义齿等医疗器械。</a:t>
            </a:r>
            <a:endParaRPr lang="zh-CN" altLang="en-US"/>
          </a:p>
          <a:p>
            <a:pPr>
              <a:lnSpc>
                <a:spcPct val="150000"/>
              </a:lnSpc>
            </a:pPr>
            <a:endParaRPr lang="zh-CN" altLang="en-US"/>
          </a:p>
          <a:p>
            <a:pPr>
              <a:lnSpc>
                <a:spcPct val="150000"/>
              </a:lnSpc>
            </a:pPr>
            <a:endParaRPr lang="zh-CN" altLang="en-US"/>
          </a:p>
        </p:txBody>
      </p:sp>
      <p:sp>
        <p:nvSpPr>
          <p:cNvPr id="4" name="文本框 3"/>
          <p:cNvSpPr txBox="1"/>
          <p:nvPr/>
        </p:nvSpPr>
        <p:spPr>
          <a:xfrm>
            <a:off x="660400" y="1307465"/>
            <a:ext cx="6096000" cy="398780"/>
          </a:xfrm>
          <a:prstGeom prst="rect">
            <a:avLst/>
          </a:prstGeom>
          <a:noFill/>
        </p:spPr>
        <p:txBody>
          <a:bodyPr wrap="square" rtlCol="0" anchor="t">
            <a:spAutoFit/>
          </a:bodyPr>
          <a:p>
            <a:r>
              <a:rPr lang="zh-CN" altLang="en-US" sz="2000">
                <a:sym typeface="+mn-ea"/>
              </a:rPr>
              <a:t>在医疗中应用陶瓷根据材料属性的不同可以分为两类：</a:t>
            </a:r>
            <a:endParaRPr lang="zh-CN" altLang="en-US" sz="2000">
              <a:sym typeface="+mn-ea"/>
            </a:endParaRPr>
          </a:p>
        </p:txBody>
      </p:sp>
      <p:pic>
        <p:nvPicPr>
          <p:cNvPr id="5" name="图片 2"/>
          <p:cNvPicPr>
            <a:picLocks noChangeAspect="1"/>
          </p:cNvPicPr>
          <p:nvPr>
            <p:custDataLst>
              <p:tags r:id="rId1"/>
            </p:custDataLst>
          </p:nvPr>
        </p:nvPicPr>
        <p:blipFill>
          <a:blip r:embed="rId2"/>
          <a:stretch>
            <a:fillRect/>
          </a:stretch>
        </p:blipFill>
        <p:spPr>
          <a:xfrm>
            <a:off x="7624445" y="2910840"/>
            <a:ext cx="4402455" cy="3275330"/>
          </a:xfrm>
          <a:prstGeom prst="rect">
            <a:avLst/>
          </a:prstGeom>
          <a:noFill/>
          <a:ln>
            <a:noFill/>
          </a:ln>
        </p:spPr>
      </p:pic>
      <p:sp>
        <p:nvSpPr>
          <p:cNvPr id="7" name="文本框 6"/>
          <p:cNvSpPr txBox="1"/>
          <p:nvPr/>
        </p:nvSpPr>
        <p:spPr>
          <a:xfrm>
            <a:off x="660400" y="3796030"/>
            <a:ext cx="6823710" cy="1753235"/>
          </a:xfrm>
          <a:prstGeom prst="rect">
            <a:avLst/>
          </a:prstGeom>
          <a:noFill/>
        </p:spPr>
        <p:txBody>
          <a:bodyPr wrap="square" rtlCol="0" anchor="t">
            <a:spAutoFit/>
          </a:bodyPr>
          <a:p>
            <a:pPr>
              <a:lnSpc>
                <a:spcPct val="150000"/>
              </a:lnSpc>
            </a:pPr>
            <a:r>
              <a:rPr lang="zh-CN" altLang="en-US">
                <a:sym typeface="+mn-ea"/>
              </a:rPr>
              <a:t>另一类是</a:t>
            </a:r>
            <a:r>
              <a:rPr lang="zh-CN" altLang="en-US">
                <a:solidFill>
                  <a:srgbClr val="FF0000"/>
                </a:solidFill>
                <a:sym typeface="+mn-ea"/>
              </a:rPr>
              <a:t>可降解的陶瓷材料</a:t>
            </a:r>
            <a:r>
              <a:rPr lang="zh-CN" altLang="en-US">
                <a:sym typeface="+mn-ea"/>
              </a:rPr>
              <a:t>，如：羟基磷灰石、碳酸三钙等，由于这类</a:t>
            </a:r>
            <a:r>
              <a:rPr lang="zh-CN" altLang="en-US" u="sng">
                <a:sym typeface="+mn-ea"/>
              </a:rPr>
              <a:t>陶瓷材料与骨骼的无机成分相似</a:t>
            </a:r>
            <a:r>
              <a:rPr lang="zh-CN" altLang="en-US">
                <a:sym typeface="+mn-ea"/>
              </a:rPr>
              <a:t>，而被于制造可降解的植入物，典型的应用是</a:t>
            </a:r>
            <a:r>
              <a:rPr lang="zh-CN" altLang="en-US" u="sng">
                <a:sym typeface="+mn-ea"/>
              </a:rPr>
              <a:t>制造骨修复支架</a:t>
            </a:r>
            <a:r>
              <a:rPr lang="zh-CN" altLang="en-US">
                <a:sym typeface="+mn-ea"/>
              </a:rPr>
              <a:t>。通过在愈合过程中材料的降解，可以向细胞提供必要的离子，并为细胞向内生长创造空间。</a:t>
            </a: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par>
                          <p:cTn id="8" fill="hold">
                            <p:stCondLst>
                              <p:cond delay="2000"/>
                            </p:stCondLst>
                            <p:childTnLst>
                              <p:par>
                                <p:cTn id="9" presetID="20" presetClass="entr" presetSubtype="0" fill="hold" grpId="0" nodeType="afterEffect">
                                  <p:stCondLst>
                                    <p:cond delay="500"/>
                                  </p:stCondLst>
                                  <p:childTnLst>
                                    <p:set>
                                      <p:cBhvr>
                                        <p:cTn id="10" dur="1500" fill="hold">
                                          <p:stCondLst>
                                            <p:cond delay="0"/>
                                          </p:stCondLst>
                                        </p:cTn>
                                        <p:tgtEl>
                                          <p:spTgt spid="7"/>
                                        </p:tgtEl>
                                        <p:attrNameLst>
                                          <p:attrName>style.visibility</p:attrName>
                                        </p:attrNameLst>
                                      </p:cBhvr>
                                      <p:to>
                                        <p:strVal val="visible"/>
                                      </p:to>
                                    </p:set>
                                    <p:animEffect transition="in" filter="wedge">
                                      <p:cBhvr>
                                        <p:cTn id="11"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 name="Freeform: Shape 74"/>
          <p:cNvSpPr/>
          <p:nvPr>
            <p:custDataLst>
              <p:tags r:id="rId1"/>
            </p:custDataLst>
          </p:nvPr>
        </p:nvSpPr>
        <p:spPr bwMode="auto">
          <a:xfrm>
            <a:off x="8023860" y="332105"/>
            <a:ext cx="2870835" cy="1845945"/>
          </a:xfrm>
          <a:custGeom>
            <a:avLst/>
            <a:gdLst>
              <a:gd name="T0" fmla="*/ 449 w 483"/>
              <a:gd name="T1" fmla="*/ 0 h 268"/>
              <a:gd name="T2" fmla="*/ 39 w 483"/>
              <a:gd name="T3" fmla="*/ 0 h 268"/>
              <a:gd name="T4" fmla="*/ 0 w 483"/>
              <a:gd name="T5" fmla="*/ 40 h 268"/>
              <a:gd name="T6" fmla="*/ 0 w 483"/>
              <a:gd name="T7" fmla="*/ 196 h 268"/>
              <a:gd name="T8" fmla="*/ 0 w 483"/>
              <a:gd name="T9" fmla="*/ 258 h 268"/>
              <a:gd name="T10" fmla="*/ 12 w 483"/>
              <a:gd name="T11" fmla="*/ 263 h 268"/>
              <a:gd name="T12" fmla="*/ 51 w 483"/>
              <a:gd name="T13" fmla="*/ 222 h 268"/>
              <a:gd name="T14" fmla="*/ 65 w 483"/>
              <a:gd name="T15" fmla="*/ 217 h 268"/>
              <a:gd name="T16" fmla="*/ 449 w 483"/>
              <a:gd name="T17" fmla="*/ 216 h 268"/>
              <a:gd name="T18" fmla="*/ 483 w 483"/>
              <a:gd name="T19" fmla="*/ 182 h 268"/>
              <a:gd name="T20" fmla="*/ 483 w 483"/>
              <a:gd name="T21" fmla="*/ 34 h 268"/>
              <a:gd name="T22" fmla="*/ 449 w 483"/>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3" h="268">
                <a:moveTo>
                  <a:pt x="449" y="0"/>
                </a:moveTo>
                <a:cubicBezTo>
                  <a:pt x="39" y="0"/>
                  <a:pt x="39" y="0"/>
                  <a:pt x="39" y="0"/>
                </a:cubicBezTo>
                <a:cubicBezTo>
                  <a:pt x="17" y="0"/>
                  <a:pt x="0" y="18"/>
                  <a:pt x="0" y="40"/>
                </a:cubicBezTo>
                <a:cubicBezTo>
                  <a:pt x="0" y="196"/>
                  <a:pt x="0" y="196"/>
                  <a:pt x="0" y="196"/>
                </a:cubicBezTo>
                <a:cubicBezTo>
                  <a:pt x="0" y="258"/>
                  <a:pt x="0" y="258"/>
                  <a:pt x="0" y="258"/>
                </a:cubicBezTo>
                <a:cubicBezTo>
                  <a:pt x="0" y="265"/>
                  <a:pt x="8" y="268"/>
                  <a:pt x="12" y="263"/>
                </a:cubicBezTo>
                <a:cubicBezTo>
                  <a:pt x="51" y="222"/>
                  <a:pt x="51" y="222"/>
                  <a:pt x="51" y="222"/>
                </a:cubicBezTo>
                <a:cubicBezTo>
                  <a:pt x="55" y="219"/>
                  <a:pt x="60" y="217"/>
                  <a:pt x="65" y="217"/>
                </a:cubicBezTo>
                <a:cubicBezTo>
                  <a:pt x="449" y="216"/>
                  <a:pt x="449" y="216"/>
                  <a:pt x="449" y="216"/>
                </a:cubicBezTo>
                <a:cubicBezTo>
                  <a:pt x="468" y="216"/>
                  <a:pt x="483" y="201"/>
                  <a:pt x="483" y="182"/>
                </a:cubicBezTo>
                <a:cubicBezTo>
                  <a:pt x="483" y="34"/>
                  <a:pt x="483" y="34"/>
                  <a:pt x="483" y="34"/>
                </a:cubicBezTo>
                <a:cubicBezTo>
                  <a:pt x="483" y="15"/>
                  <a:pt x="468" y="0"/>
                  <a:pt x="449" y="0"/>
                </a:cubicBezTo>
                <a:close/>
              </a:path>
            </a:pathLst>
          </a:custGeom>
          <a:solidFill>
            <a:srgbClr val="708C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 name="标题 1"/>
          <p:cNvSpPr>
            <a:spLocks noGrp="1"/>
          </p:cNvSpPr>
          <p:nvPr>
            <p:ph type="title"/>
          </p:nvPr>
        </p:nvSpPr>
        <p:spPr>
          <a:xfrm>
            <a:off x="617220" y="0"/>
            <a:ext cx="10858500" cy="1028700"/>
          </a:xfrm>
        </p:spPr>
        <p:txBody>
          <a:bodyPr/>
          <a:p>
            <a:r>
              <a:rPr lang="zh-CN" altLang="en-US"/>
              <a:t>人工骨骼和关节</a:t>
            </a:r>
            <a:endParaRPr lang="zh-CN" altLang="en-US"/>
          </a:p>
        </p:txBody>
      </p:sp>
      <p:sp>
        <p:nvSpPr>
          <p:cNvPr id="3" name="文本框 2"/>
          <p:cNvSpPr txBox="1"/>
          <p:nvPr/>
        </p:nvSpPr>
        <p:spPr>
          <a:xfrm>
            <a:off x="771525" y="2178050"/>
            <a:ext cx="10392410" cy="1383665"/>
          </a:xfrm>
          <a:prstGeom prst="rect">
            <a:avLst/>
          </a:prstGeom>
          <a:noFill/>
        </p:spPr>
        <p:txBody>
          <a:bodyPr wrap="square" rtlCol="0" anchor="t">
            <a:spAutoFit/>
          </a:bodyPr>
          <a:p>
            <a:pPr>
              <a:lnSpc>
                <a:spcPct val="140000"/>
              </a:lnSpc>
            </a:pPr>
            <a:r>
              <a:rPr lang="zh-CN" altLang="en-US" sz="2000"/>
              <a:t>生物活性陶瓷主要包括磷酸三钙(tricalcium phosphate，TCP)、羟基磷灰石(hydroxyapatite，HA)及生物活性玻璃(bioactiveglass，BG)，此类陶瓷材料</a:t>
            </a:r>
            <a:r>
              <a:rPr lang="zh-CN" altLang="en-US" sz="2000">
                <a:solidFill>
                  <a:srgbClr val="FF0000"/>
                </a:solidFill>
              </a:rPr>
              <a:t>对人体无毒且无致癌作用，植入体内后可与宿主骨形成化学键合，促进骨再生，同时可降解并被人体组织吸收。</a:t>
            </a:r>
            <a:r>
              <a:rPr lang="zh-CN" altLang="en-US" sz="2000"/>
              <a:t> </a:t>
            </a:r>
            <a:endParaRPr lang="zh-CN" altLang="en-US" sz="2000"/>
          </a:p>
        </p:txBody>
      </p:sp>
      <p:sp>
        <p:nvSpPr>
          <p:cNvPr id="4" name="文本框 3"/>
          <p:cNvSpPr txBox="1"/>
          <p:nvPr/>
        </p:nvSpPr>
        <p:spPr>
          <a:xfrm>
            <a:off x="8346440" y="652145"/>
            <a:ext cx="2345690" cy="810260"/>
          </a:xfrm>
          <a:prstGeom prst="rect">
            <a:avLst/>
          </a:prstGeom>
          <a:noFill/>
        </p:spPr>
        <p:txBody>
          <a:bodyPr wrap="square" rtlCol="0">
            <a:spAutoFit/>
          </a:bodyPr>
          <a:p>
            <a:pPr>
              <a:lnSpc>
                <a:spcPct val="130000"/>
              </a:lnSpc>
            </a:pPr>
            <a:r>
              <a:rPr lang="zh-CN" altLang="en-US">
                <a:solidFill>
                  <a:schemeClr val="bg1"/>
                </a:solidFill>
              </a:rPr>
              <a:t>为什么陶瓷可以用于制作骨骼？</a:t>
            </a:r>
            <a:endParaRPr lang="zh-CN" altLang="en-US">
              <a:solidFill>
                <a:schemeClr val="bg1"/>
              </a:solidFill>
            </a:endParaRPr>
          </a:p>
        </p:txBody>
      </p:sp>
      <p:sp>
        <p:nvSpPr>
          <p:cNvPr id="100" name="文本框 99"/>
          <p:cNvSpPr txBox="1"/>
          <p:nvPr/>
        </p:nvSpPr>
        <p:spPr>
          <a:xfrm>
            <a:off x="771525" y="3956050"/>
            <a:ext cx="8905875" cy="2012950"/>
          </a:xfrm>
          <a:prstGeom prst="rect">
            <a:avLst/>
          </a:prstGeom>
          <a:noFill/>
          <a:ln w="9525">
            <a:noFill/>
          </a:ln>
        </p:spPr>
        <p:txBody>
          <a:bodyPr wrap="square">
            <a:noAutofit/>
          </a:bodyPr>
          <a:p>
            <a:pPr indent="0">
              <a:lnSpc>
                <a:spcPct val="130000"/>
              </a:lnSpc>
            </a:pPr>
            <a:r>
              <a:rPr lang="zh-CN" sz="2000">
                <a:ea typeface="等线" panose="02010600030101010101" charset="-122"/>
              </a:rPr>
              <a:t>优点:</a:t>
            </a:r>
            <a:endParaRPr lang="zh-CN" sz="2000">
              <a:ea typeface="等线" panose="02010600030101010101" charset="-122"/>
            </a:endParaRPr>
          </a:p>
          <a:p>
            <a:pPr indent="0">
              <a:lnSpc>
                <a:spcPct val="130000"/>
              </a:lnSpc>
            </a:pPr>
            <a:r>
              <a:rPr lang="zh-CN" sz="2000">
                <a:ea typeface="等线" panose="02010600030101010101" charset="-122"/>
              </a:rPr>
              <a:t>①可促进</a:t>
            </a:r>
            <a:r>
              <a:rPr lang="zh-CN" sz="2000" u="sng">
                <a:ea typeface="等线" panose="02010600030101010101" charset="-122"/>
              </a:rPr>
              <a:t>新骨形成和血管生长</a:t>
            </a:r>
            <a:r>
              <a:rPr lang="zh-CN" sz="2000">
                <a:ea typeface="等线" panose="02010600030101010101" charset="-122"/>
              </a:rPr>
              <a:t>。</a:t>
            </a:r>
            <a:endParaRPr lang="zh-CN" sz="2000">
              <a:ea typeface="等线" panose="02010600030101010101" charset="-122"/>
            </a:endParaRPr>
          </a:p>
          <a:p>
            <a:pPr indent="0">
              <a:lnSpc>
                <a:spcPct val="130000"/>
              </a:lnSpc>
            </a:pPr>
            <a:r>
              <a:rPr lang="zh-CN" sz="2000">
                <a:ea typeface="等线" panose="02010600030101010101" charset="-122"/>
              </a:rPr>
              <a:t>②较大的</a:t>
            </a:r>
            <a:r>
              <a:rPr lang="zh-CN" sz="2000" u="sng">
                <a:ea typeface="等线" panose="02010600030101010101" charset="-122"/>
              </a:rPr>
              <a:t>可变性和灵活性</a:t>
            </a:r>
            <a:r>
              <a:rPr lang="zh-CN" sz="2000">
                <a:ea typeface="等线" panose="02010600030101010101" charset="-122"/>
              </a:rPr>
              <a:t>。</a:t>
            </a:r>
            <a:endParaRPr lang="zh-CN" sz="2000">
              <a:ea typeface="等线" panose="02010600030101010101" charset="-122"/>
            </a:endParaRPr>
          </a:p>
          <a:p>
            <a:pPr indent="0">
              <a:lnSpc>
                <a:spcPct val="130000"/>
              </a:lnSpc>
            </a:pPr>
            <a:r>
              <a:rPr lang="zh-CN" sz="2000">
                <a:ea typeface="等线" panose="02010600030101010101" charset="-122"/>
                <a:cs typeface="Times New Roman" panose="02020603050405020304" charset="0"/>
              </a:rPr>
              <a:t>③其中TLB支架能够充分支持BMSCs-SCs共培养体系的</a:t>
            </a:r>
            <a:r>
              <a:rPr lang="zh-CN" sz="2000" u="sng">
                <a:solidFill>
                  <a:schemeClr val="tx1"/>
                </a:solidFill>
                <a:ea typeface="等线" panose="02010600030101010101" charset="-122"/>
                <a:cs typeface="Times New Roman" panose="02020603050405020304" charset="0"/>
              </a:rPr>
              <a:t>黏附、增殖、成骨及神经源性分化</a:t>
            </a:r>
            <a:r>
              <a:rPr lang="zh-CN" sz="2000">
                <a:ea typeface="等线" panose="02010600030101010101" charset="-122"/>
                <a:cs typeface="Times New Roman" panose="02020603050405020304" charset="0"/>
              </a:rPr>
              <a:t>，具有良好的骨再生和神经再生效果。</a:t>
            </a:r>
            <a:endParaRPr lang="zh-CN" altLang="en-US" sz="2000">
              <a:ea typeface="等线" panose="02010600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12" presetClass="entr" presetSubtype="4" fill="hold" grpId="0" nodeType="afterEffect">
                                  <p:stCondLst>
                                    <p:cond delay="50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p:tgtEl>
                                          <p:spTgt spid="100"/>
                                        </p:tgtEl>
                                        <p:attrNameLst>
                                          <p:attrName>ppt_y</p:attrName>
                                        </p:attrNameLst>
                                      </p:cBhvr>
                                      <p:tavLst>
                                        <p:tav tm="0">
                                          <p:val>
                                            <p:strVal val="#ppt_y+#ppt_h*1.125000"/>
                                          </p:val>
                                        </p:tav>
                                        <p:tav tm="100000">
                                          <p:val>
                                            <p:strVal val="#ppt_y"/>
                                          </p:val>
                                        </p:tav>
                                      </p:tavLst>
                                    </p:anim>
                                    <p:animEffect transition="in" filter="wipe(up)">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0" grpId="0"/>
      <p:bldP spid="10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885439"/>
            <a:ext cx="10858500" cy="834825"/>
          </a:xfrm>
          <a:prstGeom prst="rect">
            <a:avLst/>
          </a:prstGeom>
        </p:spPr>
        <p:txBody>
          <a:bodyPr wrap="square" anchor="b" anchorCtr="0">
            <a:noAutofit/>
          </a:bodyPr>
          <a:lstStyle/>
          <a:p>
            <a:pPr algn="ctr">
              <a:lnSpc>
                <a:spcPct val="100000"/>
              </a:lnSpc>
              <a:buSzPct val="25000"/>
            </a:pPr>
            <a:r>
              <a:rPr lang="zh-CN" altLang="en-US" sz="2400" b="1" dirty="0">
                <a:solidFill>
                  <a:schemeClr val="tx1"/>
                </a:solidFill>
              </a:rPr>
              <a:t>应用</a:t>
            </a:r>
            <a:r>
              <a:rPr lang="zh-CN" altLang="en-US" sz="2400" b="1" dirty="0">
                <a:solidFill>
                  <a:schemeClr val="tx1"/>
                </a:solidFill>
              </a:rPr>
              <a:t>案例</a:t>
            </a:r>
            <a:endParaRPr lang="zh-CN" altLang="en-US" sz="2400" b="1" dirty="0">
              <a:solidFill>
                <a:schemeClr val="tx1"/>
              </a:solidFill>
            </a:endParaRPr>
          </a:p>
        </p:txBody>
      </p:sp>
      <p:grpSp>
        <p:nvGrpSpPr>
          <p:cNvPr id="21" name="Group 20"/>
          <p:cNvGrpSpPr/>
          <p:nvPr/>
        </p:nvGrpSpPr>
        <p:grpSpPr>
          <a:xfrm>
            <a:off x="1193798" y="2296013"/>
            <a:ext cx="2070102" cy="1783876"/>
            <a:chOff x="1206498" y="2932918"/>
            <a:chExt cx="2070102" cy="1783876"/>
          </a:xfrm>
        </p:grpSpPr>
        <p:sp>
          <p:nvSpPr>
            <p:cNvPr id="4" name="Freeform: Shape 3"/>
            <p:cNvSpPr/>
            <p:nvPr/>
          </p:nvSpPr>
          <p:spPr bwMode="auto">
            <a:xfrm flipH="1">
              <a:off x="1206498" y="2932918"/>
              <a:ext cx="1816101" cy="1783876"/>
            </a:xfrm>
            <a:custGeom>
              <a:avLst/>
              <a:gdLst>
                <a:gd name="T0" fmla="*/ 1254 w 1400"/>
                <a:gd name="T1" fmla="*/ 0 h 1375"/>
                <a:gd name="T2" fmla="*/ 146 w 1400"/>
                <a:gd name="T3" fmla="*/ 120 h 1375"/>
                <a:gd name="T4" fmla="*/ 0 w 1400"/>
                <a:gd name="T5" fmla="*/ 265 h 1375"/>
                <a:gd name="T6" fmla="*/ 0 w 1400"/>
                <a:gd name="T7" fmla="*/ 1122 h 1375"/>
                <a:gd name="T8" fmla="*/ 146 w 1400"/>
                <a:gd name="T9" fmla="*/ 1267 h 1375"/>
                <a:gd name="T10" fmla="*/ 1254 w 1400"/>
                <a:gd name="T11" fmla="*/ 1375 h 1375"/>
                <a:gd name="T12" fmla="*/ 1400 w 1400"/>
                <a:gd name="T13" fmla="*/ 1230 h 1375"/>
                <a:gd name="T14" fmla="*/ 1400 w 1400"/>
                <a:gd name="T15" fmla="*/ 145 h 1375"/>
                <a:gd name="T16" fmla="*/ 1254 w 1400"/>
                <a:gd name="T17"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1375">
                  <a:moveTo>
                    <a:pt x="1254" y="0"/>
                  </a:moveTo>
                  <a:cubicBezTo>
                    <a:pt x="146" y="120"/>
                    <a:pt x="146" y="120"/>
                    <a:pt x="146" y="120"/>
                  </a:cubicBezTo>
                  <a:cubicBezTo>
                    <a:pt x="66" y="120"/>
                    <a:pt x="0" y="185"/>
                    <a:pt x="0" y="265"/>
                  </a:cubicBezTo>
                  <a:cubicBezTo>
                    <a:pt x="0" y="1122"/>
                    <a:pt x="0" y="1122"/>
                    <a:pt x="0" y="1122"/>
                  </a:cubicBezTo>
                  <a:cubicBezTo>
                    <a:pt x="0" y="1202"/>
                    <a:pt x="66" y="1267"/>
                    <a:pt x="146" y="1267"/>
                  </a:cubicBezTo>
                  <a:cubicBezTo>
                    <a:pt x="1254" y="1375"/>
                    <a:pt x="1254" y="1375"/>
                    <a:pt x="1254" y="1375"/>
                  </a:cubicBezTo>
                  <a:cubicBezTo>
                    <a:pt x="1334" y="1375"/>
                    <a:pt x="1400" y="1310"/>
                    <a:pt x="1400" y="1230"/>
                  </a:cubicBezTo>
                  <a:cubicBezTo>
                    <a:pt x="1400" y="145"/>
                    <a:pt x="1400" y="145"/>
                    <a:pt x="1400" y="145"/>
                  </a:cubicBezTo>
                  <a:cubicBezTo>
                    <a:pt x="1400" y="65"/>
                    <a:pt x="1334" y="0"/>
                    <a:pt x="1254" y="0"/>
                  </a:cubicBezTo>
                </a:path>
              </a:pathLst>
            </a:custGeom>
            <a:blipFill rotWithShape="1">
              <a:blip r:embed="rId1"/>
              <a:srcRect/>
              <a:stretch>
                <a:fillRect l="-54430" r="-54430"/>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b="1"/>
            </a:p>
          </p:txBody>
        </p:sp>
        <p:sp>
          <p:nvSpPr>
            <p:cNvPr id="2" name="Rectangle: Rounded Corners 1"/>
            <p:cNvSpPr/>
            <p:nvPr/>
          </p:nvSpPr>
          <p:spPr>
            <a:xfrm>
              <a:off x="2743200" y="2932918"/>
              <a:ext cx="533400" cy="533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200" b="1" dirty="0"/>
                <a:t>01</a:t>
              </a:r>
              <a:endParaRPr lang="zh-CN" altLang="en-US" sz="1200" b="1" dirty="0"/>
            </a:p>
          </p:txBody>
        </p:sp>
      </p:grpSp>
      <p:grpSp>
        <p:nvGrpSpPr>
          <p:cNvPr id="22" name="Group 21"/>
          <p:cNvGrpSpPr/>
          <p:nvPr/>
        </p:nvGrpSpPr>
        <p:grpSpPr>
          <a:xfrm>
            <a:off x="5041898" y="2296013"/>
            <a:ext cx="2082801" cy="1783876"/>
            <a:chOff x="5054598" y="2932918"/>
            <a:chExt cx="2082801" cy="1783876"/>
          </a:xfrm>
        </p:grpSpPr>
        <p:sp>
          <p:nvSpPr>
            <p:cNvPr id="7" name="Freeform: Shape 6"/>
            <p:cNvSpPr/>
            <p:nvPr/>
          </p:nvSpPr>
          <p:spPr bwMode="auto">
            <a:xfrm flipH="1">
              <a:off x="5054598" y="2932918"/>
              <a:ext cx="1816101" cy="1783876"/>
            </a:xfrm>
            <a:custGeom>
              <a:avLst/>
              <a:gdLst>
                <a:gd name="T0" fmla="*/ 1254 w 1400"/>
                <a:gd name="T1" fmla="*/ 0 h 1375"/>
                <a:gd name="T2" fmla="*/ 146 w 1400"/>
                <a:gd name="T3" fmla="*/ 120 h 1375"/>
                <a:gd name="T4" fmla="*/ 0 w 1400"/>
                <a:gd name="T5" fmla="*/ 265 h 1375"/>
                <a:gd name="T6" fmla="*/ 0 w 1400"/>
                <a:gd name="T7" fmla="*/ 1122 h 1375"/>
                <a:gd name="T8" fmla="*/ 146 w 1400"/>
                <a:gd name="T9" fmla="*/ 1267 h 1375"/>
                <a:gd name="T10" fmla="*/ 1254 w 1400"/>
                <a:gd name="T11" fmla="*/ 1375 h 1375"/>
                <a:gd name="T12" fmla="*/ 1400 w 1400"/>
                <a:gd name="T13" fmla="*/ 1230 h 1375"/>
                <a:gd name="T14" fmla="*/ 1400 w 1400"/>
                <a:gd name="T15" fmla="*/ 145 h 1375"/>
                <a:gd name="T16" fmla="*/ 1254 w 1400"/>
                <a:gd name="T17"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1375">
                  <a:moveTo>
                    <a:pt x="1254" y="0"/>
                  </a:moveTo>
                  <a:cubicBezTo>
                    <a:pt x="146" y="120"/>
                    <a:pt x="146" y="120"/>
                    <a:pt x="146" y="120"/>
                  </a:cubicBezTo>
                  <a:cubicBezTo>
                    <a:pt x="66" y="120"/>
                    <a:pt x="0" y="185"/>
                    <a:pt x="0" y="265"/>
                  </a:cubicBezTo>
                  <a:cubicBezTo>
                    <a:pt x="0" y="1122"/>
                    <a:pt x="0" y="1122"/>
                    <a:pt x="0" y="1122"/>
                  </a:cubicBezTo>
                  <a:cubicBezTo>
                    <a:pt x="0" y="1202"/>
                    <a:pt x="66" y="1267"/>
                    <a:pt x="146" y="1267"/>
                  </a:cubicBezTo>
                  <a:cubicBezTo>
                    <a:pt x="1254" y="1375"/>
                    <a:pt x="1254" y="1375"/>
                    <a:pt x="1254" y="1375"/>
                  </a:cubicBezTo>
                  <a:cubicBezTo>
                    <a:pt x="1334" y="1375"/>
                    <a:pt x="1400" y="1310"/>
                    <a:pt x="1400" y="1230"/>
                  </a:cubicBezTo>
                  <a:cubicBezTo>
                    <a:pt x="1400" y="145"/>
                    <a:pt x="1400" y="145"/>
                    <a:pt x="1400" y="145"/>
                  </a:cubicBezTo>
                  <a:cubicBezTo>
                    <a:pt x="1400" y="65"/>
                    <a:pt x="1334" y="0"/>
                    <a:pt x="1254" y="0"/>
                  </a:cubicBezTo>
                </a:path>
              </a:pathLst>
            </a:custGeom>
            <a:blipFill rotWithShape="1">
              <a:blip r:embed="rId2"/>
              <a:srcRect/>
              <a:stretch>
                <a:fillRect l="-23930" r="-23930"/>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b="1"/>
            </a:p>
          </p:txBody>
        </p:sp>
        <p:sp>
          <p:nvSpPr>
            <p:cNvPr id="11" name="Rectangle: Rounded Corners 10"/>
            <p:cNvSpPr/>
            <p:nvPr/>
          </p:nvSpPr>
          <p:spPr>
            <a:xfrm>
              <a:off x="6603999" y="2932918"/>
              <a:ext cx="533400" cy="533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200" b="1" dirty="0"/>
                <a:t>02</a:t>
              </a:r>
              <a:endParaRPr lang="zh-CN" altLang="en-US" sz="1200" b="1" dirty="0"/>
            </a:p>
          </p:txBody>
        </p:sp>
      </p:grpSp>
      <p:grpSp>
        <p:nvGrpSpPr>
          <p:cNvPr id="23" name="Group 22"/>
          <p:cNvGrpSpPr/>
          <p:nvPr/>
        </p:nvGrpSpPr>
        <p:grpSpPr>
          <a:xfrm>
            <a:off x="8889998" y="2296013"/>
            <a:ext cx="2001160" cy="1783876"/>
            <a:chOff x="8902698" y="2932918"/>
            <a:chExt cx="2001160" cy="1783876"/>
          </a:xfrm>
        </p:grpSpPr>
        <p:sp>
          <p:nvSpPr>
            <p:cNvPr id="8" name="Freeform: Shape 7"/>
            <p:cNvSpPr/>
            <p:nvPr/>
          </p:nvSpPr>
          <p:spPr bwMode="auto">
            <a:xfrm flipH="1">
              <a:off x="8902698" y="2932918"/>
              <a:ext cx="1816101" cy="1783876"/>
            </a:xfrm>
            <a:custGeom>
              <a:avLst/>
              <a:gdLst>
                <a:gd name="T0" fmla="*/ 1254 w 1400"/>
                <a:gd name="T1" fmla="*/ 0 h 1375"/>
                <a:gd name="T2" fmla="*/ 146 w 1400"/>
                <a:gd name="T3" fmla="*/ 120 h 1375"/>
                <a:gd name="T4" fmla="*/ 0 w 1400"/>
                <a:gd name="T5" fmla="*/ 265 h 1375"/>
                <a:gd name="T6" fmla="*/ 0 w 1400"/>
                <a:gd name="T7" fmla="*/ 1122 h 1375"/>
                <a:gd name="T8" fmla="*/ 146 w 1400"/>
                <a:gd name="T9" fmla="*/ 1267 h 1375"/>
                <a:gd name="T10" fmla="*/ 1254 w 1400"/>
                <a:gd name="T11" fmla="*/ 1375 h 1375"/>
                <a:gd name="T12" fmla="*/ 1400 w 1400"/>
                <a:gd name="T13" fmla="*/ 1230 h 1375"/>
                <a:gd name="T14" fmla="*/ 1400 w 1400"/>
                <a:gd name="T15" fmla="*/ 145 h 1375"/>
                <a:gd name="T16" fmla="*/ 1254 w 1400"/>
                <a:gd name="T17"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1375">
                  <a:moveTo>
                    <a:pt x="1254" y="0"/>
                  </a:moveTo>
                  <a:cubicBezTo>
                    <a:pt x="146" y="120"/>
                    <a:pt x="146" y="120"/>
                    <a:pt x="146" y="120"/>
                  </a:cubicBezTo>
                  <a:cubicBezTo>
                    <a:pt x="66" y="120"/>
                    <a:pt x="0" y="185"/>
                    <a:pt x="0" y="265"/>
                  </a:cubicBezTo>
                  <a:cubicBezTo>
                    <a:pt x="0" y="1122"/>
                    <a:pt x="0" y="1122"/>
                    <a:pt x="0" y="1122"/>
                  </a:cubicBezTo>
                  <a:cubicBezTo>
                    <a:pt x="0" y="1202"/>
                    <a:pt x="66" y="1267"/>
                    <a:pt x="146" y="1267"/>
                  </a:cubicBezTo>
                  <a:cubicBezTo>
                    <a:pt x="1254" y="1375"/>
                    <a:pt x="1254" y="1375"/>
                    <a:pt x="1254" y="1375"/>
                  </a:cubicBezTo>
                  <a:cubicBezTo>
                    <a:pt x="1334" y="1375"/>
                    <a:pt x="1400" y="1310"/>
                    <a:pt x="1400" y="1230"/>
                  </a:cubicBezTo>
                  <a:cubicBezTo>
                    <a:pt x="1400" y="145"/>
                    <a:pt x="1400" y="145"/>
                    <a:pt x="1400" y="145"/>
                  </a:cubicBezTo>
                  <a:cubicBezTo>
                    <a:pt x="1400" y="65"/>
                    <a:pt x="1334" y="0"/>
                    <a:pt x="1254" y="0"/>
                  </a:cubicBezTo>
                </a:path>
              </a:pathLst>
            </a:custGeom>
            <a:blipFill rotWithShape="1">
              <a:blip r:embed="rId3"/>
              <a:srcRect/>
              <a:stretch>
                <a:fillRect l="-24000" r="-24000"/>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b="1"/>
            </a:p>
          </p:txBody>
        </p:sp>
        <p:sp>
          <p:nvSpPr>
            <p:cNvPr id="12" name="Rectangle: Rounded Corners 11"/>
            <p:cNvSpPr/>
            <p:nvPr/>
          </p:nvSpPr>
          <p:spPr>
            <a:xfrm>
              <a:off x="10370458" y="2932918"/>
              <a:ext cx="533400" cy="533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200" b="1" dirty="0"/>
                <a:t>03</a:t>
              </a:r>
              <a:endParaRPr lang="zh-CN" altLang="en-US" sz="1200" b="1" dirty="0"/>
            </a:p>
          </p:txBody>
        </p:sp>
      </p:grpSp>
      <p:grpSp>
        <p:nvGrpSpPr>
          <p:cNvPr id="3" name="Group 2"/>
          <p:cNvGrpSpPr/>
          <p:nvPr/>
        </p:nvGrpSpPr>
        <p:grpSpPr>
          <a:xfrm>
            <a:off x="1193798" y="4580043"/>
            <a:ext cx="1957039" cy="866069"/>
            <a:chOff x="1206498" y="5216948"/>
            <a:chExt cx="1957039" cy="866069"/>
          </a:xfrm>
        </p:grpSpPr>
        <p:sp>
          <p:nvSpPr>
            <p:cNvPr id="13" name="Rectangle 12"/>
            <p:cNvSpPr/>
            <p:nvPr/>
          </p:nvSpPr>
          <p:spPr>
            <a:xfrm>
              <a:off x="1206498" y="5216948"/>
              <a:ext cx="1921764" cy="338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fontScale="9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l">
                <a:lnSpc>
                  <a:spcPct val="100000"/>
                </a:lnSpc>
              </a:pPr>
              <a:r>
                <a:rPr kumimoji="1" lang="zh-CN" altLang="en-US" sz="1600" b="1" dirty="0">
                  <a:solidFill>
                    <a:schemeClr val="tx1"/>
                  </a:solidFill>
                </a:rPr>
                <a:t>心脏起搏器泵</a:t>
              </a:r>
              <a:endParaRPr kumimoji="1" lang="zh-CN" altLang="en-US" sz="1600" b="1" dirty="0">
                <a:solidFill>
                  <a:schemeClr val="tx1"/>
                </a:solidFill>
              </a:endParaRPr>
            </a:p>
          </p:txBody>
        </p:sp>
        <p:sp>
          <p:nvSpPr>
            <p:cNvPr id="14" name="Rectangle 13"/>
            <p:cNvSpPr/>
            <p:nvPr/>
          </p:nvSpPr>
          <p:spPr>
            <a:xfrm>
              <a:off x="1206498" y="5549617"/>
              <a:ext cx="195703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提供更广泛的职业发展机会。</a:t>
              </a:r>
              <a:endParaRPr kumimoji="1" lang="zh-CN" altLang="en-US" sz="1200" dirty="0">
                <a:solidFill>
                  <a:schemeClr val="tx1"/>
                </a:solidFill>
              </a:endParaRPr>
            </a:p>
          </p:txBody>
        </p:sp>
      </p:grpSp>
      <p:grpSp>
        <p:nvGrpSpPr>
          <p:cNvPr id="19" name="Group 18"/>
          <p:cNvGrpSpPr/>
          <p:nvPr/>
        </p:nvGrpSpPr>
        <p:grpSpPr>
          <a:xfrm>
            <a:off x="5041898" y="4580043"/>
            <a:ext cx="2785745" cy="1308735"/>
            <a:chOff x="5054598" y="5216948"/>
            <a:chExt cx="2785745" cy="1308735"/>
          </a:xfrm>
        </p:grpSpPr>
        <p:sp>
          <p:nvSpPr>
            <p:cNvPr id="15" name="Rectangle 14"/>
            <p:cNvSpPr/>
            <p:nvPr/>
          </p:nvSpPr>
          <p:spPr>
            <a:xfrm>
              <a:off x="5054598" y="5216948"/>
              <a:ext cx="1921764" cy="338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fontScale="9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l">
                <a:lnSpc>
                  <a:spcPct val="100000"/>
                </a:lnSpc>
              </a:pPr>
              <a:r>
                <a:rPr kumimoji="1" lang="zh-CN" altLang="en-US" sz="1600" b="1" dirty="0">
                  <a:solidFill>
                    <a:schemeClr val="tx1"/>
                  </a:solidFill>
                </a:rPr>
                <a:t>骨缝合板</a:t>
              </a:r>
              <a:endParaRPr kumimoji="1" lang="zh-CN" altLang="en-US" sz="1600" b="1" dirty="0">
                <a:solidFill>
                  <a:schemeClr val="tx1"/>
                </a:solidFill>
              </a:endParaRPr>
            </a:p>
          </p:txBody>
        </p:sp>
        <p:sp>
          <p:nvSpPr>
            <p:cNvPr id="16" name="Rectangle 15"/>
            <p:cNvSpPr/>
            <p:nvPr/>
          </p:nvSpPr>
          <p:spPr>
            <a:xfrm>
              <a:off x="5054598" y="5549688"/>
              <a:ext cx="2785745" cy="975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林茨开普勒大学医院的项目是应用LCM工艺生产患者特异性骨缝合板。缝合板用于手术修复骨折部位，以便将骨折端固定在一起，同时固定骨折部位。</a:t>
              </a:r>
              <a:endParaRPr kumimoji="1" lang="zh-CN" altLang="en-US" sz="1200" dirty="0">
                <a:solidFill>
                  <a:schemeClr val="tx1"/>
                </a:solidFill>
              </a:endParaRPr>
            </a:p>
          </p:txBody>
        </p:sp>
      </p:grpSp>
      <p:grpSp>
        <p:nvGrpSpPr>
          <p:cNvPr id="20" name="Group 19"/>
          <p:cNvGrpSpPr/>
          <p:nvPr/>
        </p:nvGrpSpPr>
        <p:grpSpPr>
          <a:xfrm>
            <a:off x="8889998" y="4580043"/>
            <a:ext cx="2933065" cy="1529715"/>
            <a:chOff x="8902698" y="5216948"/>
            <a:chExt cx="2933065" cy="1529715"/>
          </a:xfrm>
        </p:grpSpPr>
        <p:sp>
          <p:nvSpPr>
            <p:cNvPr id="17" name="Rectangle 16"/>
            <p:cNvSpPr/>
            <p:nvPr/>
          </p:nvSpPr>
          <p:spPr>
            <a:xfrm>
              <a:off x="8902698" y="5216948"/>
              <a:ext cx="1921764" cy="338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fontScale="9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l">
                <a:lnSpc>
                  <a:spcPct val="100000"/>
                </a:lnSpc>
              </a:pPr>
              <a:r>
                <a:rPr kumimoji="1" lang="zh-CN" altLang="en-US" sz="1600" b="1" dirty="0">
                  <a:solidFill>
                    <a:schemeClr val="tx1"/>
                  </a:solidFill>
                </a:rPr>
                <a:t>可降解骨植入物</a:t>
              </a:r>
              <a:endParaRPr kumimoji="1" lang="zh-CN" altLang="en-US" sz="1600" b="1" dirty="0">
                <a:solidFill>
                  <a:schemeClr val="tx1"/>
                </a:solidFill>
              </a:endParaRPr>
            </a:p>
          </p:txBody>
        </p:sp>
        <p:sp>
          <p:nvSpPr>
            <p:cNvPr id="18" name="Rectangle 17"/>
            <p:cNvSpPr/>
            <p:nvPr/>
          </p:nvSpPr>
          <p:spPr>
            <a:xfrm>
              <a:off x="8902698" y="5549688"/>
              <a:ext cx="2933065" cy="1196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2018年2月，西京医院骨科开展了3D打印支架长段骨缺损修复的临床试验。</a:t>
              </a:r>
              <a:r>
                <a:rPr kumimoji="1" lang="zh-CN" altLang="en-US" sz="1200" dirty="0">
                  <a:solidFill>
                    <a:schemeClr val="tx1"/>
                  </a:solidFill>
                </a:rPr>
                <a:t>该陶瓷复合材料，能够在诱导患者自身新骨生成的同时逐渐降解，最终被患者的新生骨组织完全替代</a:t>
              </a:r>
              <a:endParaRPr kumimoji="1" lang="zh-CN" altLang="en-US" sz="1200" dirty="0">
                <a:solidFill>
                  <a:schemeClr val="tx1"/>
                </a:solidFill>
              </a:endParaRPr>
            </a:p>
          </p:txBody>
        </p:sp>
      </p:grpSp>
      <p:sp>
        <p:nvSpPr>
          <p:cNvPr id="25" name="Title 24"/>
          <p:cNvSpPr>
            <a:spLocks noGrp="1"/>
          </p:cNvSpPr>
          <p:nvPr>
            <p:ph type="title"/>
          </p:nvPr>
        </p:nvSpPr>
        <p:spPr>
          <a:xfrm>
            <a:off x="539750" y="0"/>
            <a:ext cx="10858500" cy="1028700"/>
          </a:xfrm>
        </p:spPr>
        <p:txBody>
          <a:bodyPr wrap="square">
            <a:normAutofit/>
          </a:bodyPr>
          <a:lstStyle/>
          <a:p>
            <a:pPr lvl="0"/>
            <a:r>
              <a:rPr lang="zh-CN" altLang="en-US" dirty="0"/>
              <a:t>人工骨骼和关节</a:t>
            </a:r>
            <a:endParaRPr lang="zh-CN" altLang="en-US" dirty="0"/>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牙科应用</a:t>
            </a:r>
            <a:endParaRPr lang="zh-CN" altLang="en-US"/>
          </a:p>
        </p:txBody>
      </p:sp>
      <p:pic>
        <p:nvPicPr>
          <p:cNvPr id="6" name="图片 6"/>
          <p:cNvPicPr>
            <a:picLocks noChangeAspect="1"/>
          </p:cNvPicPr>
          <p:nvPr>
            <p:custDataLst>
              <p:tags r:id="rId1"/>
            </p:custDataLst>
          </p:nvPr>
        </p:nvPicPr>
        <p:blipFill>
          <a:blip r:embed="rId2"/>
          <a:stretch>
            <a:fillRect/>
          </a:stretch>
        </p:blipFill>
        <p:spPr>
          <a:xfrm>
            <a:off x="8609330" y="2245995"/>
            <a:ext cx="3314700" cy="3268980"/>
          </a:xfrm>
          <a:prstGeom prst="rect">
            <a:avLst/>
          </a:prstGeom>
          <a:noFill/>
          <a:ln>
            <a:noFill/>
          </a:ln>
        </p:spPr>
      </p:pic>
      <p:sp>
        <p:nvSpPr>
          <p:cNvPr id="3" name="文本框 2"/>
          <p:cNvSpPr txBox="1"/>
          <p:nvPr/>
        </p:nvSpPr>
        <p:spPr>
          <a:xfrm>
            <a:off x="660400" y="1426210"/>
            <a:ext cx="7023100" cy="1087755"/>
          </a:xfrm>
          <a:prstGeom prst="rect">
            <a:avLst/>
          </a:prstGeom>
          <a:noFill/>
        </p:spPr>
        <p:txBody>
          <a:bodyPr wrap="square" rtlCol="0" anchor="t">
            <a:spAutoFit/>
          </a:bodyPr>
          <a:p>
            <a:pPr>
              <a:lnSpc>
                <a:spcPct val="120000"/>
              </a:lnSpc>
            </a:pPr>
            <a:r>
              <a:rPr lang="zh-CN" altLang="en-US"/>
              <a:t>口腔修复学：是</a:t>
            </a:r>
            <a:r>
              <a:rPr lang="zh-CN" altLang="en-US">
                <a:solidFill>
                  <a:srgbClr val="FF0000"/>
                </a:solidFill>
              </a:rPr>
              <a:t>治疗牙体、牙列缺损与缺失的重要治疗手段</a:t>
            </a:r>
            <a:r>
              <a:rPr lang="zh-CN" altLang="en-US"/>
              <a:t>，利用各种材料(如陶瓷、金属、高分子树脂材料等)制作修复体并佩戴，或将其固定、植入口腔中，从而达到恢复口腔结构和功能的目的。</a:t>
            </a:r>
            <a:endParaRPr lang="zh-CN" altLang="en-US"/>
          </a:p>
        </p:txBody>
      </p:sp>
      <p:sp>
        <p:nvSpPr>
          <p:cNvPr id="4" name="文本框 3"/>
          <p:cNvSpPr txBox="1"/>
          <p:nvPr/>
        </p:nvSpPr>
        <p:spPr>
          <a:xfrm>
            <a:off x="660400" y="3054350"/>
            <a:ext cx="7121525" cy="1087755"/>
          </a:xfrm>
          <a:prstGeom prst="rect">
            <a:avLst/>
          </a:prstGeom>
          <a:noFill/>
        </p:spPr>
        <p:txBody>
          <a:bodyPr wrap="square" rtlCol="0" anchor="t">
            <a:spAutoFit/>
          </a:bodyPr>
          <a:p>
            <a:pPr>
              <a:lnSpc>
                <a:spcPct val="120000"/>
              </a:lnSpc>
            </a:pPr>
            <a:r>
              <a:rPr lang="zh-CN" altLang="en-US"/>
              <a:t>氧化锆义齿：博力迈的定制化义齿产品已获得医疗器械注册证，这款定制式固定义齿包括全瓷冠、全瓷桥两种型号，使用具有医疗器械注册证书的</a:t>
            </a:r>
            <a:r>
              <a:rPr lang="zh-CN" altLang="en-US">
                <a:solidFill>
                  <a:srgbClr val="FF0000"/>
                </a:solidFill>
              </a:rPr>
              <a:t>氧化锆瓷块（或瓷粉）</a:t>
            </a:r>
            <a:r>
              <a:rPr lang="zh-CN" altLang="en-US"/>
              <a:t>制成。</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772160" y="4624070"/>
            <a:ext cx="3250565" cy="1372870"/>
          </a:xfrm>
          <a:prstGeom prst="rect">
            <a:avLst/>
          </a:prstGeom>
        </p:spPr>
      </p:pic>
      <p:sp>
        <p:nvSpPr>
          <p:cNvPr id="7" name="文本框 6"/>
          <p:cNvSpPr txBox="1"/>
          <p:nvPr/>
        </p:nvSpPr>
        <p:spPr>
          <a:xfrm>
            <a:off x="4228465" y="4756150"/>
            <a:ext cx="4043680" cy="521970"/>
          </a:xfrm>
          <a:prstGeom prst="rect">
            <a:avLst/>
          </a:prstGeom>
          <a:noFill/>
        </p:spPr>
        <p:txBody>
          <a:bodyPr wrap="square" rtlCol="0" anchor="t">
            <a:spAutoFit/>
          </a:bodyPr>
          <a:p>
            <a:r>
              <a:rPr lang="zh-CN" altLang="en-US" sz="1400"/>
              <a:t>氧化锆是一种存在 3 种晶型的多晶材料，在一定温度条件下可以发生转换。</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par>
                                <p:cTn id="8" presetID="20" presetClass="entr" presetSubtype="0" fill="hold" grpId="0" nodeType="withEffect">
                                  <p:stCondLst>
                                    <p:cond delay="500"/>
                                  </p:stCondLst>
                                  <p:childTnLst>
                                    <p:set>
                                      <p:cBhvr>
                                        <p:cTn id="9" dur="1500" fill="hold">
                                          <p:stCondLst>
                                            <p:cond delay="0"/>
                                          </p:stCondLst>
                                        </p:cTn>
                                        <p:tgtEl>
                                          <p:spTgt spid="4"/>
                                        </p:tgtEl>
                                        <p:attrNameLst>
                                          <p:attrName>style.visibility</p:attrName>
                                        </p:attrNameLst>
                                      </p:cBhvr>
                                      <p:to>
                                        <p:strVal val="visible"/>
                                      </p:to>
                                    </p:set>
                                    <p:animEffect transition="in" filter="wedge">
                                      <p:cBhvr>
                                        <p:cTn id="1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牙科应用</a:t>
            </a:r>
            <a:endParaRPr lang="zh-CN" altLang="en-US"/>
          </a:p>
        </p:txBody>
      </p:sp>
      <p:pic>
        <p:nvPicPr>
          <p:cNvPr id="8" name="图片 8"/>
          <p:cNvPicPr>
            <a:picLocks noChangeAspect="1"/>
          </p:cNvPicPr>
          <p:nvPr>
            <p:custDataLst>
              <p:tags r:id="rId1"/>
            </p:custDataLst>
          </p:nvPr>
        </p:nvPicPr>
        <p:blipFill>
          <a:blip r:embed="rId2"/>
          <a:stretch>
            <a:fillRect/>
          </a:stretch>
        </p:blipFill>
        <p:spPr>
          <a:xfrm>
            <a:off x="534035" y="1172845"/>
            <a:ext cx="4834890" cy="5459095"/>
          </a:xfrm>
          <a:prstGeom prst="rect">
            <a:avLst/>
          </a:prstGeom>
          <a:noFill/>
          <a:ln>
            <a:noFill/>
          </a:ln>
        </p:spPr>
      </p:pic>
      <p:sp>
        <p:nvSpPr>
          <p:cNvPr id="3" name="文本框 2"/>
          <p:cNvSpPr txBox="1"/>
          <p:nvPr/>
        </p:nvSpPr>
        <p:spPr>
          <a:xfrm>
            <a:off x="6306820" y="1463675"/>
            <a:ext cx="4982210" cy="4450080"/>
          </a:xfrm>
          <a:prstGeom prst="rect">
            <a:avLst/>
          </a:prstGeom>
          <a:noFill/>
        </p:spPr>
        <p:txBody>
          <a:bodyPr wrap="square" rtlCol="0" anchor="t">
            <a:noAutofit/>
          </a:bodyPr>
          <a:p>
            <a:pPr>
              <a:lnSpc>
                <a:spcPct val="140000"/>
              </a:lnSpc>
            </a:pPr>
            <a:endParaRPr lang="zh-CN" altLang="en-US"/>
          </a:p>
          <a:p>
            <a:pPr>
              <a:lnSpc>
                <a:spcPct val="160000"/>
              </a:lnSpc>
            </a:pPr>
            <a:r>
              <a:rPr lang="zh-CN" altLang="en-US"/>
              <a:t>（1）利用扫描的或计算机断层扫描的数据，在软件内创建一个</a:t>
            </a:r>
            <a:r>
              <a:rPr lang="zh-CN" altLang="en-US">
                <a:solidFill>
                  <a:srgbClr val="FF0000"/>
                </a:solidFill>
              </a:rPr>
              <a:t>数字化的3D模型</a:t>
            </a:r>
            <a:r>
              <a:rPr lang="zh-CN" altLang="en-US"/>
              <a:t>；</a:t>
            </a:r>
            <a:endParaRPr lang="zh-CN" altLang="en-US"/>
          </a:p>
          <a:p>
            <a:pPr>
              <a:lnSpc>
                <a:spcPct val="160000"/>
              </a:lnSpc>
            </a:pPr>
            <a:r>
              <a:rPr lang="zh-CN" altLang="en-US"/>
              <a:t>（2）对3D模型进行分析处理，</a:t>
            </a:r>
            <a:r>
              <a:rPr lang="zh-CN" altLang="en-US">
                <a:solidFill>
                  <a:srgbClr val="FF0000"/>
                </a:solidFill>
              </a:rPr>
              <a:t>“分层切割”</a:t>
            </a:r>
            <a:r>
              <a:rPr lang="zh-CN" altLang="en-US"/>
              <a:t>后形成许多“二维层”数据；</a:t>
            </a:r>
            <a:endParaRPr lang="zh-CN" altLang="en-US"/>
          </a:p>
          <a:p>
            <a:pPr>
              <a:lnSpc>
                <a:spcPct val="160000"/>
              </a:lnSpc>
            </a:pPr>
            <a:r>
              <a:rPr lang="zh-CN" altLang="en-US"/>
              <a:t>（3）采用</a:t>
            </a:r>
            <a:r>
              <a:rPr lang="zh-CN" altLang="en-US">
                <a:solidFill>
                  <a:srgbClr val="FF0000"/>
                </a:solidFill>
              </a:rPr>
              <a:t>逐层堆积材料</a:t>
            </a:r>
            <a:r>
              <a:rPr lang="zh-CN" altLang="en-US"/>
              <a:t>的方式构建物体的实体模型，逐层打印出最终的3D对象；</a:t>
            </a:r>
            <a:endParaRPr lang="zh-CN" altLang="en-US"/>
          </a:p>
          <a:p>
            <a:pPr>
              <a:lnSpc>
                <a:spcPct val="160000"/>
              </a:lnSpc>
            </a:pPr>
            <a:r>
              <a:rPr lang="zh-CN" altLang="en-US"/>
              <a:t>（4）打印完成后的处理，包括打印对象的处理以及支撑结构的彻底清除等。</a:t>
            </a:r>
            <a:endParaRPr lang="zh-CN" altLang="en-US"/>
          </a:p>
        </p:txBody>
      </p:sp>
      <p:sp>
        <p:nvSpPr>
          <p:cNvPr id="4" name="文本框 3"/>
          <p:cNvSpPr txBox="1"/>
          <p:nvPr/>
        </p:nvSpPr>
        <p:spPr>
          <a:xfrm>
            <a:off x="6269355" y="1209675"/>
            <a:ext cx="6096000" cy="521970"/>
          </a:xfrm>
          <a:prstGeom prst="rect">
            <a:avLst/>
          </a:prstGeom>
          <a:noFill/>
        </p:spPr>
        <p:txBody>
          <a:bodyPr wrap="square" rtlCol="0" anchor="t">
            <a:spAutoFit/>
          </a:bodyPr>
          <a:p>
            <a:r>
              <a:rPr lang="zh-CN" altLang="en-US" sz="2800"/>
              <a:t>通用流程：</a:t>
            </a:r>
            <a:endParaRPr lang="zh-CN" altLang="en-US"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60142" y="2092188"/>
            <a:ext cx="5064473" cy="1256906"/>
          </a:xfrm>
        </p:spPr>
        <p:txBody>
          <a:bodyPr wrap="square">
            <a:normAutofit/>
          </a:bodyPr>
          <a:lstStyle/>
          <a:p>
            <a:pPr lvl="0"/>
            <a:r>
              <a:rPr lang="en-US"/>
              <a:t>04.陶瓷3D打印</a:t>
            </a:r>
            <a:r>
              <a:rPr lang="zh-CN" altLang="en-US"/>
              <a:t>技术的</a:t>
            </a:r>
            <a:r>
              <a:rPr lang="zh-CN" altLang="en-US"/>
              <a:t>优势与挑战</a:t>
            </a:r>
            <a:endParaRPr lang="zh-CN" altLang="en-US"/>
          </a:p>
        </p:txBody>
      </p:sp>
      <p:sp>
        <p:nvSpPr>
          <p:cNvPr id="25" name="Text Placeholder 24"/>
          <p:cNvSpPr>
            <a:spLocks noGrp="1"/>
          </p:cNvSpPr>
          <p:nvPr>
            <p:ph type="body" sz="quarter" idx="1"/>
          </p:nvPr>
        </p:nvSpPr>
        <p:spPr>
          <a:xfrm>
            <a:off x="6459855" y="3800475"/>
            <a:ext cx="5449570" cy="2364740"/>
          </a:xfrm>
        </p:spPr>
        <p:txBody>
          <a:bodyPr wrap="square">
            <a:normAutofit/>
          </a:bodyPr>
          <a:lstStyle/>
          <a:p>
            <a:pPr>
              <a:lnSpc>
                <a:spcPct val="120000"/>
              </a:lnSpc>
            </a:pPr>
            <a:r>
              <a:rPr kumimoji="1" lang="zh-CN" altLang="en-US" dirty="0">
                <a:sym typeface="+mn-ea"/>
              </a:rPr>
              <a:t>详细阐述</a:t>
            </a:r>
            <a:r>
              <a:rPr kumimoji="1" lang="en-US" altLang="zh-CN" dirty="0">
                <a:sym typeface="+mn-ea"/>
              </a:rPr>
              <a:t>3D</a:t>
            </a:r>
            <a:r>
              <a:rPr kumimoji="1" lang="zh-CN" altLang="en-US" dirty="0">
                <a:sym typeface="+mn-ea"/>
              </a:rPr>
              <a:t>打印技术相对传统技术的优势并介绍相关</a:t>
            </a:r>
            <a:r>
              <a:rPr kumimoji="1" lang="zh-CN" altLang="en-US" dirty="0">
                <a:sym typeface="+mn-ea"/>
              </a:rPr>
              <a:t>实例</a:t>
            </a:r>
            <a:endParaRPr kumimoji="1" lang="zh-CN" altLang="en-US" dirty="0">
              <a:sym typeface="+mn-ea"/>
            </a:endParaRPr>
          </a:p>
          <a:p>
            <a:pPr>
              <a:lnSpc>
                <a:spcPct val="120000"/>
              </a:lnSpc>
            </a:pPr>
            <a:r>
              <a:rPr kumimoji="1" lang="zh-CN" altLang="en-US" dirty="0">
                <a:sym typeface="+mn-ea"/>
              </a:rPr>
              <a:t>讨论该技术当前面临的挑战和可能的解决</a:t>
            </a:r>
            <a:r>
              <a:rPr kumimoji="1" lang="zh-CN" altLang="en-US" dirty="0">
                <a:sym typeface="+mn-ea"/>
              </a:rPr>
              <a:t>途径</a:t>
            </a:r>
            <a:endParaRPr kumimoji="1" lang="zh-CN" altLang="en-US" dirty="0">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51018" y="1992157"/>
            <a:ext cx="10133721" cy="4177684"/>
            <a:chOff x="851018" y="1992157"/>
            <a:chExt cx="10133721" cy="4177684"/>
          </a:xfrm>
        </p:grpSpPr>
        <p:grpSp>
          <p:nvGrpSpPr>
            <p:cNvPr id="2" name="Group 1"/>
            <p:cNvGrpSpPr/>
            <p:nvPr/>
          </p:nvGrpSpPr>
          <p:grpSpPr>
            <a:xfrm>
              <a:off x="851018" y="3188503"/>
              <a:ext cx="4231446" cy="2744814"/>
              <a:chOff x="3319814" y="1804059"/>
              <a:chExt cx="5552371" cy="3601659"/>
            </a:xfrm>
          </p:grpSpPr>
          <p:grpSp>
            <p:nvGrpSpPr>
              <p:cNvPr id="3" name="Group 2"/>
              <p:cNvGrpSpPr/>
              <p:nvPr/>
            </p:nvGrpSpPr>
            <p:grpSpPr>
              <a:xfrm>
                <a:off x="3319814" y="1804059"/>
                <a:ext cx="5552371" cy="881825"/>
                <a:chOff x="6434137" y="1553047"/>
                <a:chExt cx="2521667" cy="400490"/>
              </a:xfrm>
            </p:grpSpPr>
            <p:grpSp>
              <p:nvGrpSpPr>
                <p:cNvPr id="336" name="Group 335"/>
                <p:cNvGrpSpPr/>
                <p:nvPr/>
              </p:nvGrpSpPr>
              <p:grpSpPr>
                <a:xfrm>
                  <a:off x="6434137" y="1584493"/>
                  <a:ext cx="637793" cy="259355"/>
                  <a:chOff x="6434137" y="1584493"/>
                  <a:chExt cx="637793" cy="259355"/>
                </a:xfrm>
                <a:noFill/>
              </p:grpSpPr>
              <p:sp>
                <p:nvSpPr>
                  <p:cNvPr id="346" name="Freeform: Shape 345"/>
                  <p:cNvSpPr/>
                  <p:nvPr/>
                </p:nvSpPr>
                <p:spPr>
                  <a:xfrm>
                    <a:off x="6434137" y="1785366"/>
                    <a:ext cx="637793" cy="58483"/>
                  </a:xfrm>
                  <a:custGeom>
                    <a:avLst/>
                    <a:gdLst>
                      <a:gd name="connsiteX0" fmla="*/ 0 w 637793"/>
                      <a:gd name="connsiteY0" fmla="*/ 0 h 58483"/>
                      <a:gd name="connsiteX1" fmla="*/ 637794 w 637793"/>
                      <a:gd name="connsiteY1" fmla="*/ 0 h 58483"/>
                      <a:gd name="connsiteX2" fmla="*/ 637794 w 637793"/>
                      <a:gd name="connsiteY2" fmla="*/ 58483 h 58483"/>
                      <a:gd name="connsiteX3" fmla="*/ 0 w 637793"/>
                      <a:gd name="connsiteY3" fmla="*/ 58483 h 58483"/>
                    </a:gdLst>
                    <a:ahLst/>
                    <a:cxnLst>
                      <a:cxn ang="0">
                        <a:pos x="connsiteX0" y="connsiteY0"/>
                      </a:cxn>
                      <a:cxn ang="0">
                        <a:pos x="connsiteX1" y="connsiteY1"/>
                      </a:cxn>
                      <a:cxn ang="0">
                        <a:pos x="connsiteX2" y="connsiteY2"/>
                      </a:cxn>
                      <a:cxn ang="0">
                        <a:pos x="connsiteX3" y="connsiteY3"/>
                      </a:cxn>
                    </a:cxnLst>
                    <a:rect l="l" t="t" r="r" b="b"/>
                    <a:pathLst>
                      <a:path w="637793" h="58483">
                        <a:moveTo>
                          <a:pt x="0" y="0"/>
                        </a:moveTo>
                        <a:lnTo>
                          <a:pt x="637794" y="0"/>
                        </a:lnTo>
                        <a:lnTo>
                          <a:pt x="637794" y="58483"/>
                        </a:lnTo>
                        <a:lnTo>
                          <a:pt x="0" y="58483"/>
                        </a:lnTo>
                        <a:close/>
                      </a:path>
                    </a:pathLst>
                  </a:custGeom>
                  <a:noFill/>
                  <a:ln w="6645" cap="flat">
                    <a:solidFill>
                      <a:srgbClr val="D1D7DB"/>
                    </a:solidFill>
                    <a:prstDash val="solid"/>
                    <a:miter/>
                  </a:ln>
                </p:spPr>
                <p:txBody>
                  <a:bodyPr rtlCol="0" anchor="ctr"/>
                  <a:lstStyle/>
                  <a:p>
                    <a:endParaRPr lang="zh-CN" altLang="en-US"/>
                  </a:p>
                </p:txBody>
              </p:sp>
              <p:sp>
                <p:nvSpPr>
                  <p:cNvPr id="347" name="Freeform: Shape 346"/>
                  <p:cNvSpPr/>
                  <p:nvPr/>
                </p:nvSpPr>
                <p:spPr>
                  <a:xfrm>
                    <a:off x="6555390" y="1685734"/>
                    <a:ext cx="105822" cy="99631"/>
                  </a:xfrm>
                  <a:custGeom>
                    <a:avLst/>
                    <a:gdLst>
                      <a:gd name="connsiteX0" fmla="*/ 0 w 105822"/>
                      <a:gd name="connsiteY0" fmla="*/ 0 h 99631"/>
                      <a:gd name="connsiteX1" fmla="*/ 105823 w 105822"/>
                      <a:gd name="connsiteY1" fmla="*/ 0 h 99631"/>
                      <a:gd name="connsiteX2" fmla="*/ 105823 w 105822"/>
                      <a:gd name="connsiteY2" fmla="*/ 99631 h 99631"/>
                      <a:gd name="connsiteX3" fmla="*/ 0 w 105822"/>
                      <a:gd name="connsiteY3" fmla="*/ 99631 h 99631"/>
                    </a:gdLst>
                    <a:ahLst/>
                    <a:cxnLst>
                      <a:cxn ang="0">
                        <a:pos x="connsiteX0" y="connsiteY0"/>
                      </a:cxn>
                      <a:cxn ang="0">
                        <a:pos x="connsiteX1" y="connsiteY1"/>
                      </a:cxn>
                      <a:cxn ang="0">
                        <a:pos x="connsiteX2" y="connsiteY2"/>
                      </a:cxn>
                      <a:cxn ang="0">
                        <a:pos x="connsiteX3" y="connsiteY3"/>
                      </a:cxn>
                    </a:cxnLst>
                    <a:rect l="l" t="t" r="r" b="b"/>
                    <a:pathLst>
                      <a:path w="105822" h="99631">
                        <a:moveTo>
                          <a:pt x="0" y="0"/>
                        </a:moveTo>
                        <a:lnTo>
                          <a:pt x="105823" y="0"/>
                        </a:lnTo>
                        <a:lnTo>
                          <a:pt x="105823" y="99631"/>
                        </a:lnTo>
                        <a:lnTo>
                          <a:pt x="0" y="99631"/>
                        </a:lnTo>
                        <a:close/>
                      </a:path>
                    </a:pathLst>
                  </a:custGeom>
                  <a:noFill/>
                  <a:ln w="6645" cap="flat">
                    <a:solidFill>
                      <a:srgbClr val="D1D7DB"/>
                    </a:solidFill>
                    <a:prstDash val="solid"/>
                    <a:miter/>
                  </a:ln>
                </p:spPr>
                <p:txBody>
                  <a:bodyPr rtlCol="0" anchor="ctr"/>
                  <a:lstStyle/>
                  <a:p>
                    <a:endParaRPr lang="zh-CN" altLang="en-US"/>
                  </a:p>
                </p:txBody>
              </p:sp>
              <p:sp>
                <p:nvSpPr>
                  <p:cNvPr id="348" name="Freeform: Shape 347"/>
                  <p:cNvSpPr/>
                  <p:nvPr/>
                </p:nvSpPr>
                <p:spPr>
                  <a:xfrm>
                    <a:off x="6710934" y="1595437"/>
                    <a:ext cx="60197" cy="189928"/>
                  </a:xfrm>
                  <a:custGeom>
                    <a:avLst/>
                    <a:gdLst>
                      <a:gd name="connsiteX0" fmla="*/ 0 w 60197"/>
                      <a:gd name="connsiteY0" fmla="*/ 0 h 189928"/>
                      <a:gd name="connsiteX1" fmla="*/ 60198 w 60197"/>
                      <a:gd name="connsiteY1" fmla="*/ 0 h 189928"/>
                      <a:gd name="connsiteX2" fmla="*/ 60198 w 60197"/>
                      <a:gd name="connsiteY2" fmla="*/ 189928 h 189928"/>
                      <a:gd name="connsiteX3" fmla="*/ 0 w 60197"/>
                      <a:gd name="connsiteY3" fmla="*/ 189928 h 189928"/>
                    </a:gdLst>
                    <a:ahLst/>
                    <a:cxnLst>
                      <a:cxn ang="0">
                        <a:pos x="connsiteX0" y="connsiteY0"/>
                      </a:cxn>
                      <a:cxn ang="0">
                        <a:pos x="connsiteX1" y="connsiteY1"/>
                      </a:cxn>
                      <a:cxn ang="0">
                        <a:pos x="connsiteX2" y="connsiteY2"/>
                      </a:cxn>
                      <a:cxn ang="0">
                        <a:pos x="connsiteX3" y="connsiteY3"/>
                      </a:cxn>
                    </a:cxnLst>
                    <a:rect l="l" t="t" r="r" b="b"/>
                    <a:pathLst>
                      <a:path w="60197" h="189928">
                        <a:moveTo>
                          <a:pt x="0" y="0"/>
                        </a:moveTo>
                        <a:lnTo>
                          <a:pt x="60198" y="0"/>
                        </a:lnTo>
                        <a:lnTo>
                          <a:pt x="60198" y="189928"/>
                        </a:lnTo>
                        <a:lnTo>
                          <a:pt x="0" y="189928"/>
                        </a:lnTo>
                        <a:close/>
                      </a:path>
                    </a:pathLst>
                  </a:custGeom>
                  <a:noFill/>
                  <a:ln w="6645" cap="flat">
                    <a:solidFill>
                      <a:srgbClr val="D1D7DB"/>
                    </a:solidFill>
                    <a:prstDash val="solid"/>
                    <a:miter/>
                  </a:ln>
                </p:spPr>
                <p:txBody>
                  <a:bodyPr rtlCol="0" anchor="ctr"/>
                  <a:lstStyle/>
                  <a:p>
                    <a:endParaRPr lang="zh-CN" altLang="en-US"/>
                  </a:p>
                </p:txBody>
              </p:sp>
              <p:sp>
                <p:nvSpPr>
                  <p:cNvPr id="349" name="Freeform: Shape 348"/>
                  <p:cNvSpPr/>
                  <p:nvPr/>
                </p:nvSpPr>
                <p:spPr>
                  <a:xfrm>
                    <a:off x="6771132" y="1595437"/>
                    <a:ext cx="60197" cy="189928"/>
                  </a:xfrm>
                  <a:custGeom>
                    <a:avLst/>
                    <a:gdLst>
                      <a:gd name="connsiteX0" fmla="*/ 0 w 60197"/>
                      <a:gd name="connsiteY0" fmla="*/ 0 h 189928"/>
                      <a:gd name="connsiteX1" fmla="*/ 60198 w 60197"/>
                      <a:gd name="connsiteY1" fmla="*/ 0 h 189928"/>
                      <a:gd name="connsiteX2" fmla="*/ 60198 w 60197"/>
                      <a:gd name="connsiteY2" fmla="*/ 189928 h 189928"/>
                      <a:gd name="connsiteX3" fmla="*/ 0 w 60197"/>
                      <a:gd name="connsiteY3" fmla="*/ 189928 h 189928"/>
                    </a:gdLst>
                    <a:ahLst/>
                    <a:cxnLst>
                      <a:cxn ang="0">
                        <a:pos x="connsiteX0" y="connsiteY0"/>
                      </a:cxn>
                      <a:cxn ang="0">
                        <a:pos x="connsiteX1" y="connsiteY1"/>
                      </a:cxn>
                      <a:cxn ang="0">
                        <a:pos x="connsiteX2" y="connsiteY2"/>
                      </a:cxn>
                      <a:cxn ang="0">
                        <a:pos x="connsiteX3" y="connsiteY3"/>
                      </a:cxn>
                    </a:cxnLst>
                    <a:rect l="l" t="t" r="r" b="b"/>
                    <a:pathLst>
                      <a:path w="60197" h="189928">
                        <a:moveTo>
                          <a:pt x="0" y="0"/>
                        </a:moveTo>
                        <a:lnTo>
                          <a:pt x="60198" y="0"/>
                        </a:lnTo>
                        <a:lnTo>
                          <a:pt x="60198" y="189928"/>
                        </a:lnTo>
                        <a:lnTo>
                          <a:pt x="0" y="189928"/>
                        </a:lnTo>
                        <a:close/>
                      </a:path>
                    </a:pathLst>
                  </a:custGeom>
                  <a:noFill/>
                  <a:ln w="6645" cap="flat">
                    <a:solidFill>
                      <a:srgbClr val="D1D7DB"/>
                    </a:solidFill>
                    <a:prstDash val="solid"/>
                    <a:miter/>
                  </a:ln>
                </p:spPr>
                <p:txBody>
                  <a:bodyPr rtlCol="0" anchor="ctr"/>
                  <a:lstStyle/>
                  <a:p>
                    <a:endParaRPr lang="zh-CN" altLang="en-US"/>
                  </a:p>
                </p:txBody>
              </p:sp>
              <p:sp>
                <p:nvSpPr>
                  <p:cNvPr id="350" name="Freeform: Shape 349"/>
                  <p:cNvSpPr/>
                  <p:nvPr/>
                </p:nvSpPr>
                <p:spPr>
                  <a:xfrm rot="-1507493">
                    <a:off x="6871330" y="1588288"/>
                    <a:ext cx="60199" cy="189931"/>
                  </a:xfrm>
                  <a:custGeom>
                    <a:avLst/>
                    <a:gdLst>
                      <a:gd name="connsiteX0" fmla="*/ 0 w 60199"/>
                      <a:gd name="connsiteY0" fmla="*/ 0 h 189931"/>
                      <a:gd name="connsiteX1" fmla="*/ 60199 w 60199"/>
                      <a:gd name="connsiteY1" fmla="*/ 0 h 189931"/>
                      <a:gd name="connsiteX2" fmla="*/ 60199 w 60199"/>
                      <a:gd name="connsiteY2" fmla="*/ 189932 h 189931"/>
                      <a:gd name="connsiteX3" fmla="*/ 0 w 60199"/>
                      <a:gd name="connsiteY3" fmla="*/ 189932 h 189931"/>
                    </a:gdLst>
                    <a:ahLst/>
                    <a:cxnLst>
                      <a:cxn ang="0">
                        <a:pos x="connsiteX0" y="connsiteY0"/>
                      </a:cxn>
                      <a:cxn ang="0">
                        <a:pos x="connsiteX1" y="connsiteY1"/>
                      </a:cxn>
                      <a:cxn ang="0">
                        <a:pos x="connsiteX2" y="connsiteY2"/>
                      </a:cxn>
                      <a:cxn ang="0">
                        <a:pos x="connsiteX3" y="connsiteY3"/>
                      </a:cxn>
                    </a:cxnLst>
                    <a:rect l="l" t="t" r="r" b="b"/>
                    <a:pathLst>
                      <a:path w="60199" h="189931">
                        <a:moveTo>
                          <a:pt x="0" y="0"/>
                        </a:moveTo>
                        <a:lnTo>
                          <a:pt x="60199" y="0"/>
                        </a:lnTo>
                        <a:lnTo>
                          <a:pt x="60199" y="189932"/>
                        </a:lnTo>
                        <a:lnTo>
                          <a:pt x="0" y="189932"/>
                        </a:lnTo>
                        <a:close/>
                      </a:path>
                    </a:pathLst>
                  </a:custGeom>
                  <a:noFill/>
                  <a:ln w="6645" cap="flat">
                    <a:solidFill>
                      <a:srgbClr val="D1D7DB"/>
                    </a:solidFill>
                    <a:prstDash val="solid"/>
                    <a:miter/>
                  </a:ln>
                </p:spPr>
                <p:txBody>
                  <a:bodyPr rtlCol="0" anchor="ctr"/>
                  <a:lstStyle/>
                  <a:p>
                    <a:endParaRPr lang="zh-CN" altLang="en-US"/>
                  </a:p>
                </p:txBody>
              </p:sp>
            </p:grpSp>
            <p:grpSp>
              <p:nvGrpSpPr>
                <p:cNvPr id="337" name="Group 336"/>
                <p:cNvGrpSpPr/>
                <p:nvPr/>
              </p:nvGrpSpPr>
              <p:grpSpPr>
                <a:xfrm>
                  <a:off x="8552493" y="1553047"/>
                  <a:ext cx="403311" cy="400490"/>
                  <a:chOff x="8552493" y="1553047"/>
                  <a:chExt cx="403311" cy="400490"/>
                </a:xfrm>
              </p:grpSpPr>
              <p:grpSp>
                <p:nvGrpSpPr>
                  <p:cNvPr id="338" name="Group 337"/>
                  <p:cNvGrpSpPr/>
                  <p:nvPr/>
                </p:nvGrpSpPr>
                <p:grpSpPr>
                  <a:xfrm>
                    <a:off x="8552493" y="1553047"/>
                    <a:ext cx="403311" cy="400490"/>
                    <a:chOff x="8552493" y="1553047"/>
                    <a:chExt cx="403311" cy="400490"/>
                  </a:xfrm>
                </p:grpSpPr>
                <p:sp>
                  <p:nvSpPr>
                    <p:cNvPr id="343" name="Freeform: Shape 342"/>
                    <p:cNvSpPr/>
                    <p:nvPr/>
                  </p:nvSpPr>
                  <p:spPr>
                    <a:xfrm>
                      <a:off x="8633269" y="1631442"/>
                      <a:ext cx="253841" cy="259079"/>
                    </a:xfrm>
                    <a:custGeom>
                      <a:avLst/>
                      <a:gdLst>
                        <a:gd name="connsiteX0" fmla="*/ 253841 w 253841"/>
                        <a:gd name="connsiteY0" fmla="*/ 55912 h 259079"/>
                        <a:gd name="connsiteX1" fmla="*/ 195358 w 253841"/>
                        <a:gd name="connsiteY1" fmla="*/ 0 h 259079"/>
                        <a:gd name="connsiteX2" fmla="*/ 0 w 253841"/>
                        <a:gd name="connsiteY2" fmla="*/ 199454 h 259079"/>
                        <a:gd name="connsiteX3" fmla="*/ 63055 w 253841"/>
                        <a:gd name="connsiteY3" fmla="*/ 259080 h 259079"/>
                      </a:gdLst>
                      <a:ahLst/>
                      <a:cxnLst>
                        <a:cxn ang="0">
                          <a:pos x="connsiteX0" y="connsiteY0"/>
                        </a:cxn>
                        <a:cxn ang="0">
                          <a:pos x="connsiteX1" y="connsiteY1"/>
                        </a:cxn>
                        <a:cxn ang="0">
                          <a:pos x="connsiteX2" y="connsiteY2"/>
                        </a:cxn>
                        <a:cxn ang="0">
                          <a:pos x="connsiteX3" y="connsiteY3"/>
                        </a:cxn>
                      </a:cxnLst>
                      <a:rect l="l" t="t" r="r" b="b"/>
                      <a:pathLst>
                        <a:path w="253841" h="259079">
                          <a:moveTo>
                            <a:pt x="253841" y="55912"/>
                          </a:moveTo>
                          <a:lnTo>
                            <a:pt x="195358" y="0"/>
                          </a:lnTo>
                          <a:lnTo>
                            <a:pt x="0" y="199454"/>
                          </a:lnTo>
                          <a:lnTo>
                            <a:pt x="63055" y="259080"/>
                          </a:lnTo>
                          <a:close/>
                        </a:path>
                      </a:pathLst>
                    </a:custGeom>
                    <a:solidFill>
                      <a:srgbClr val="D1D7DB"/>
                    </a:solidFill>
                    <a:ln w="9525" cap="flat">
                      <a:noFill/>
                      <a:prstDash val="solid"/>
                      <a:miter/>
                    </a:ln>
                  </p:spPr>
                  <p:txBody>
                    <a:bodyPr rtlCol="0" anchor="ctr"/>
                    <a:lstStyle/>
                    <a:p>
                      <a:endParaRPr lang="zh-CN" altLang="en-US"/>
                    </a:p>
                  </p:txBody>
                </p:sp>
                <p:sp>
                  <p:nvSpPr>
                    <p:cNvPr id="344" name="Freeform: Shape 343"/>
                    <p:cNvSpPr/>
                    <p:nvPr/>
                  </p:nvSpPr>
                  <p:spPr>
                    <a:xfrm rot="-4482612">
                      <a:off x="8644441" y="1642174"/>
                      <a:ext cx="279462" cy="279462"/>
                    </a:xfrm>
                    <a:custGeom>
                      <a:avLst/>
                      <a:gdLst>
                        <a:gd name="connsiteX0" fmla="*/ 279462 w 279462"/>
                        <a:gd name="connsiteY0" fmla="*/ 139731 h 279462"/>
                        <a:gd name="connsiteX1" fmla="*/ 139732 w 279462"/>
                        <a:gd name="connsiteY1" fmla="*/ 279462 h 279462"/>
                        <a:gd name="connsiteX2" fmla="*/ 1 w 279462"/>
                        <a:gd name="connsiteY2" fmla="*/ 139731 h 279462"/>
                        <a:gd name="connsiteX3" fmla="*/ 139732 w 279462"/>
                        <a:gd name="connsiteY3" fmla="*/ 0 h 279462"/>
                        <a:gd name="connsiteX4" fmla="*/ 279462 w 279462"/>
                        <a:gd name="connsiteY4" fmla="*/ 139731 h 279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62" h="279462">
                          <a:moveTo>
                            <a:pt x="279462" y="139731"/>
                          </a:moveTo>
                          <a:cubicBezTo>
                            <a:pt x="279462" y="216902"/>
                            <a:pt x="216903" y="279462"/>
                            <a:pt x="139732" y="279462"/>
                          </a:cubicBezTo>
                          <a:cubicBezTo>
                            <a:pt x="62560" y="279462"/>
                            <a:pt x="1" y="216902"/>
                            <a:pt x="1" y="139731"/>
                          </a:cubicBezTo>
                          <a:cubicBezTo>
                            <a:pt x="1" y="62560"/>
                            <a:pt x="62560" y="0"/>
                            <a:pt x="139732" y="0"/>
                          </a:cubicBezTo>
                          <a:cubicBezTo>
                            <a:pt x="216903" y="0"/>
                            <a:pt x="279462" y="62560"/>
                            <a:pt x="279462" y="139731"/>
                          </a:cubicBezTo>
                          <a:close/>
                        </a:path>
                      </a:pathLst>
                    </a:custGeom>
                    <a:solidFill>
                      <a:srgbClr val="D1D7DB"/>
                    </a:solidFill>
                    <a:ln w="9525" cap="flat">
                      <a:noFill/>
                      <a:prstDash val="solid"/>
                      <a:miter/>
                    </a:ln>
                  </p:spPr>
                  <p:txBody>
                    <a:bodyPr rtlCol="0" anchor="ctr"/>
                    <a:lstStyle/>
                    <a:p>
                      <a:endParaRPr lang="zh-CN" altLang="en-US"/>
                    </a:p>
                  </p:txBody>
                </p:sp>
                <p:sp>
                  <p:nvSpPr>
                    <p:cNvPr id="345" name="Freeform: Shape 344"/>
                    <p:cNvSpPr/>
                    <p:nvPr/>
                  </p:nvSpPr>
                  <p:spPr>
                    <a:xfrm rot="-1362798">
                      <a:off x="8595608" y="1596162"/>
                      <a:ext cx="279448" cy="279448"/>
                    </a:xfrm>
                    <a:custGeom>
                      <a:avLst/>
                      <a:gdLst>
                        <a:gd name="connsiteX0" fmla="*/ 279449 w 279448"/>
                        <a:gd name="connsiteY0" fmla="*/ 139724 h 279448"/>
                        <a:gd name="connsiteX1" fmla="*/ 139724 w 279448"/>
                        <a:gd name="connsiteY1" fmla="*/ 279449 h 279448"/>
                        <a:gd name="connsiteX2" fmla="*/ 0 w 279448"/>
                        <a:gd name="connsiteY2" fmla="*/ 139724 h 279448"/>
                        <a:gd name="connsiteX3" fmla="*/ 139724 w 279448"/>
                        <a:gd name="connsiteY3" fmla="*/ 0 h 279448"/>
                        <a:gd name="connsiteX4" fmla="*/ 279449 w 279448"/>
                        <a:gd name="connsiteY4" fmla="*/ 139724 h 27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48" h="279448">
                          <a:moveTo>
                            <a:pt x="279449" y="139724"/>
                          </a:moveTo>
                          <a:cubicBezTo>
                            <a:pt x="279449" y="216892"/>
                            <a:pt x="216892" y="279449"/>
                            <a:pt x="139724" y="279449"/>
                          </a:cubicBezTo>
                          <a:cubicBezTo>
                            <a:pt x="62557" y="279449"/>
                            <a:pt x="0" y="216892"/>
                            <a:pt x="0" y="139724"/>
                          </a:cubicBezTo>
                          <a:cubicBezTo>
                            <a:pt x="0" y="62557"/>
                            <a:pt x="62557" y="0"/>
                            <a:pt x="139724" y="0"/>
                          </a:cubicBezTo>
                          <a:cubicBezTo>
                            <a:pt x="216892" y="0"/>
                            <a:pt x="279449" y="62557"/>
                            <a:pt x="279449" y="139724"/>
                          </a:cubicBezTo>
                          <a:close/>
                        </a:path>
                      </a:pathLst>
                    </a:custGeom>
                    <a:solidFill>
                      <a:srgbClr val="FFFFFD"/>
                    </a:solidFill>
                    <a:ln w="9524" cap="flat">
                      <a:noFill/>
                      <a:prstDash val="solid"/>
                      <a:miter/>
                    </a:ln>
                  </p:spPr>
                  <p:txBody>
                    <a:bodyPr rtlCol="0" anchor="ctr"/>
                    <a:lstStyle/>
                    <a:p>
                      <a:endParaRPr lang="zh-CN" altLang="en-US"/>
                    </a:p>
                  </p:txBody>
                </p:sp>
              </p:grpSp>
              <p:grpSp>
                <p:nvGrpSpPr>
                  <p:cNvPr id="339" name="Group 338"/>
                  <p:cNvGrpSpPr/>
                  <p:nvPr/>
                </p:nvGrpSpPr>
                <p:grpSpPr>
                  <a:xfrm>
                    <a:off x="8685180" y="1679067"/>
                    <a:ext cx="140017" cy="76485"/>
                    <a:chOff x="8685180" y="1679067"/>
                    <a:chExt cx="140017" cy="76485"/>
                  </a:xfrm>
                  <a:solidFill>
                    <a:srgbClr val="D1D7DB"/>
                  </a:solidFill>
                </p:grpSpPr>
                <p:sp>
                  <p:nvSpPr>
                    <p:cNvPr id="340" name="Freeform: Shape 339"/>
                    <p:cNvSpPr/>
                    <p:nvPr/>
                  </p:nvSpPr>
                  <p:spPr>
                    <a:xfrm>
                      <a:off x="8736711" y="1679067"/>
                      <a:ext cx="88487" cy="56673"/>
                    </a:xfrm>
                    <a:custGeom>
                      <a:avLst/>
                      <a:gdLst>
                        <a:gd name="connsiteX0" fmla="*/ 88488 w 88487"/>
                        <a:gd name="connsiteY0" fmla="*/ 0 h 56673"/>
                        <a:gd name="connsiteX1" fmla="*/ 0 w 88487"/>
                        <a:gd name="connsiteY1" fmla="*/ 56674 h 56673"/>
                      </a:gdLst>
                      <a:ahLst/>
                      <a:cxnLst>
                        <a:cxn ang="0">
                          <a:pos x="connsiteX0" y="connsiteY0"/>
                        </a:cxn>
                        <a:cxn ang="0">
                          <a:pos x="connsiteX1" y="connsiteY1"/>
                        </a:cxn>
                      </a:cxnLst>
                      <a:rect l="l" t="t" r="r" b="b"/>
                      <a:pathLst>
                        <a:path w="88487" h="56673">
                          <a:moveTo>
                            <a:pt x="88488" y="0"/>
                          </a:moveTo>
                          <a:lnTo>
                            <a:pt x="0" y="56674"/>
                          </a:lnTo>
                        </a:path>
                      </a:pathLst>
                    </a:custGeom>
                    <a:ln w="7203" cap="flat">
                      <a:solidFill>
                        <a:srgbClr val="FE5D5D"/>
                      </a:solidFill>
                      <a:prstDash val="solid"/>
                      <a:miter/>
                    </a:ln>
                  </p:spPr>
                  <p:txBody>
                    <a:bodyPr rtlCol="0" anchor="ctr"/>
                    <a:lstStyle/>
                    <a:p>
                      <a:endParaRPr lang="zh-CN" altLang="en-US"/>
                    </a:p>
                  </p:txBody>
                </p:sp>
                <p:sp>
                  <p:nvSpPr>
                    <p:cNvPr id="341" name="Freeform: Shape 340"/>
                    <p:cNvSpPr/>
                    <p:nvPr/>
                  </p:nvSpPr>
                  <p:spPr>
                    <a:xfrm>
                      <a:off x="8714232" y="1715928"/>
                      <a:ext cx="39623" cy="39624"/>
                    </a:xfrm>
                    <a:custGeom>
                      <a:avLst/>
                      <a:gdLst>
                        <a:gd name="connsiteX0" fmla="*/ 39624 w 39623"/>
                        <a:gd name="connsiteY0" fmla="*/ 19812 h 39624"/>
                        <a:gd name="connsiteX1" fmla="*/ 19812 w 39623"/>
                        <a:gd name="connsiteY1" fmla="*/ 39624 h 39624"/>
                        <a:gd name="connsiteX2" fmla="*/ 0 w 39623"/>
                        <a:gd name="connsiteY2" fmla="*/ 19812 h 39624"/>
                        <a:gd name="connsiteX3" fmla="*/ 19812 w 39623"/>
                        <a:gd name="connsiteY3" fmla="*/ 0 h 39624"/>
                        <a:gd name="connsiteX4" fmla="*/ 39624 w 39623"/>
                        <a:gd name="connsiteY4" fmla="*/ 19812 h 39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3" h="39624">
                          <a:moveTo>
                            <a:pt x="39624" y="19812"/>
                          </a:moveTo>
                          <a:cubicBezTo>
                            <a:pt x="39624" y="30766"/>
                            <a:pt x="30766" y="39624"/>
                            <a:pt x="19812" y="39624"/>
                          </a:cubicBezTo>
                          <a:cubicBezTo>
                            <a:pt x="8858" y="39624"/>
                            <a:pt x="0" y="30766"/>
                            <a:pt x="0" y="19812"/>
                          </a:cubicBezTo>
                          <a:cubicBezTo>
                            <a:pt x="0" y="8858"/>
                            <a:pt x="8858" y="0"/>
                            <a:pt x="19812" y="0"/>
                          </a:cubicBezTo>
                          <a:cubicBezTo>
                            <a:pt x="30766" y="0"/>
                            <a:pt x="39624" y="8858"/>
                            <a:pt x="39624" y="19812"/>
                          </a:cubicBezTo>
                          <a:close/>
                        </a:path>
                      </a:pathLst>
                    </a:custGeom>
                    <a:solidFill>
                      <a:srgbClr val="D1D7DB"/>
                    </a:solidFill>
                    <a:ln w="9525" cap="flat">
                      <a:noFill/>
                      <a:prstDash val="solid"/>
                      <a:miter/>
                    </a:ln>
                  </p:spPr>
                  <p:txBody>
                    <a:bodyPr rtlCol="0" anchor="ctr"/>
                    <a:lstStyle/>
                    <a:p>
                      <a:endParaRPr lang="zh-CN" altLang="en-US"/>
                    </a:p>
                  </p:txBody>
                </p:sp>
                <p:sp>
                  <p:nvSpPr>
                    <p:cNvPr id="342" name="Freeform: Shape 341"/>
                    <p:cNvSpPr/>
                    <p:nvPr/>
                  </p:nvSpPr>
                  <p:spPr>
                    <a:xfrm>
                      <a:off x="8685180" y="1692878"/>
                      <a:ext cx="45053" cy="42862"/>
                    </a:xfrm>
                    <a:custGeom>
                      <a:avLst/>
                      <a:gdLst>
                        <a:gd name="connsiteX0" fmla="*/ 0 w 45053"/>
                        <a:gd name="connsiteY0" fmla="*/ 0 h 42862"/>
                        <a:gd name="connsiteX1" fmla="*/ 45053 w 45053"/>
                        <a:gd name="connsiteY1" fmla="*/ 42862 h 42862"/>
                      </a:gdLst>
                      <a:ahLst/>
                      <a:cxnLst>
                        <a:cxn ang="0">
                          <a:pos x="connsiteX0" y="connsiteY0"/>
                        </a:cxn>
                        <a:cxn ang="0">
                          <a:pos x="connsiteX1" y="connsiteY1"/>
                        </a:cxn>
                      </a:cxnLst>
                      <a:rect l="l" t="t" r="r" b="b"/>
                      <a:pathLst>
                        <a:path w="45053" h="42862">
                          <a:moveTo>
                            <a:pt x="0" y="0"/>
                          </a:moveTo>
                          <a:lnTo>
                            <a:pt x="45053" y="42862"/>
                          </a:lnTo>
                        </a:path>
                      </a:pathLst>
                    </a:custGeom>
                    <a:ln w="7203" cap="flat">
                      <a:solidFill>
                        <a:srgbClr val="D1D7DB"/>
                      </a:solidFill>
                      <a:prstDash val="solid"/>
                      <a:miter/>
                    </a:ln>
                  </p:spPr>
                  <p:txBody>
                    <a:bodyPr rtlCol="0" anchor="ctr"/>
                    <a:lstStyle/>
                    <a:p>
                      <a:endParaRPr lang="zh-CN" altLang="en-US"/>
                    </a:p>
                  </p:txBody>
                </p:sp>
              </p:grpSp>
            </p:grpSp>
          </p:grpSp>
          <p:grpSp>
            <p:nvGrpSpPr>
              <p:cNvPr id="6" name="Group 5"/>
              <p:cNvGrpSpPr/>
              <p:nvPr/>
            </p:nvGrpSpPr>
            <p:grpSpPr>
              <a:xfrm>
                <a:off x="3518217" y="2037703"/>
                <a:ext cx="5274650" cy="3368015"/>
                <a:chOff x="6524244" y="1659159"/>
                <a:chExt cx="2395537" cy="1529619"/>
              </a:xfrm>
            </p:grpSpPr>
            <p:grpSp>
              <p:nvGrpSpPr>
                <p:cNvPr id="7" name="Group 6"/>
                <p:cNvGrpSpPr/>
                <p:nvPr/>
              </p:nvGrpSpPr>
              <p:grpSpPr>
                <a:xfrm>
                  <a:off x="7128018" y="1659159"/>
                  <a:ext cx="1088421" cy="1529048"/>
                  <a:chOff x="7128018" y="1659159"/>
                  <a:chExt cx="1088421" cy="1529048"/>
                </a:xfrm>
              </p:grpSpPr>
              <p:grpSp>
                <p:nvGrpSpPr>
                  <p:cNvPr id="30" name="Group 29"/>
                  <p:cNvGrpSpPr/>
                  <p:nvPr/>
                </p:nvGrpSpPr>
                <p:grpSpPr>
                  <a:xfrm>
                    <a:off x="7128018" y="2019585"/>
                    <a:ext cx="589232" cy="1168622"/>
                    <a:chOff x="7128018" y="2019585"/>
                    <a:chExt cx="589232" cy="1168622"/>
                  </a:xfrm>
                  <a:solidFill>
                    <a:srgbClr val="FFFFFD"/>
                  </a:solidFill>
                </p:grpSpPr>
                <p:grpSp>
                  <p:nvGrpSpPr>
                    <p:cNvPr id="332" name="Group 331"/>
                    <p:cNvGrpSpPr/>
                    <p:nvPr/>
                  </p:nvGrpSpPr>
                  <p:grpSpPr>
                    <a:xfrm>
                      <a:off x="7339107" y="2694432"/>
                      <a:ext cx="326326" cy="493776"/>
                      <a:chOff x="7339107" y="2694432"/>
                      <a:chExt cx="326326" cy="493776"/>
                    </a:xfrm>
                  </p:grpSpPr>
                  <p:sp>
                    <p:nvSpPr>
                      <p:cNvPr id="334" name="Freeform: Shape 333"/>
                      <p:cNvSpPr/>
                      <p:nvPr/>
                    </p:nvSpPr>
                    <p:spPr>
                      <a:xfrm>
                        <a:off x="7353300" y="2694432"/>
                        <a:ext cx="312134" cy="492823"/>
                      </a:xfrm>
                      <a:custGeom>
                        <a:avLst/>
                        <a:gdLst>
                          <a:gd name="connsiteX0" fmla="*/ 0 w 312134"/>
                          <a:gd name="connsiteY0" fmla="*/ 0 h 492823"/>
                          <a:gd name="connsiteX1" fmla="*/ 312134 w 312134"/>
                          <a:gd name="connsiteY1" fmla="*/ 492823 h 492823"/>
                        </a:gdLst>
                        <a:ahLst/>
                        <a:cxnLst>
                          <a:cxn ang="0">
                            <a:pos x="connsiteX0" y="connsiteY0"/>
                          </a:cxn>
                          <a:cxn ang="0">
                            <a:pos x="connsiteX1" y="connsiteY1"/>
                          </a:cxn>
                        </a:cxnLst>
                        <a:rect l="l" t="t" r="r" b="b"/>
                        <a:pathLst>
                          <a:path w="312134" h="492823">
                            <a:moveTo>
                              <a:pt x="0" y="0"/>
                            </a:moveTo>
                            <a:lnTo>
                              <a:pt x="312134" y="492823"/>
                            </a:lnTo>
                          </a:path>
                        </a:pathLst>
                      </a:custGeom>
                      <a:ln w="9892" cap="flat">
                        <a:solidFill>
                          <a:srgbClr val="213033"/>
                        </a:solidFill>
                        <a:prstDash val="solid"/>
                        <a:miter/>
                      </a:ln>
                    </p:spPr>
                    <p:txBody>
                      <a:bodyPr rtlCol="0" anchor="ctr"/>
                      <a:lstStyle/>
                      <a:p>
                        <a:endParaRPr lang="zh-CN" altLang="en-US"/>
                      </a:p>
                    </p:txBody>
                  </p:sp>
                  <p:sp>
                    <p:nvSpPr>
                      <p:cNvPr id="335" name="Freeform: Shape 334"/>
                      <p:cNvSpPr/>
                      <p:nvPr/>
                    </p:nvSpPr>
                    <p:spPr>
                      <a:xfrm>
                        <a:off x="7339107" y="2694432"/>
                        <a:ext cx="286131" cy="493776"/>
                      </a:xfrm>
                      <a:custGeom>
                        <a:avLst/>
                        <a:gdLst>
                          <a:gd name="connsiteX0" fmla="*/ 286131 w 286131"/>
                          <a:gd name="connsiteY0" fmla="*/ 0 h 493776"/>
                          <a:gd name="connsiteX1" fmla="*/ 0 w 286131"/>
                          <a:gd name="connsiteY1" fmla="*/ 493776 h 493776"/>
                        </a:gdLst>
                        <a:ahLst/>
                        <a:cxnLst>
                          <a:cxn ang="0">
                            <a:pos x="connsiteX0" y="connsiteY0"/>
                          </a:cxn>
                          <a:cxn ang="0">
                            <a:pos x="connsiteX1" y="connsiteY1"/>
                          </a:cxn>
                        </a:cxnLst>
                        <a:rect l="l" t="t" r="r" b="b"/>
                        <a:pathLst>
                          <a:path w="286131" h="493776">
                            <a:moveTo>
                              <a:pt x="286131" y="0"/>
                            </a:moveTo>
                            <a:lnTo>
                              <a:pt x="0" y="493776"/>
                            </a:lnTo>
                          </a:path>
                        </a:pathLst>
                      </a:custGeom>
                      <a:ln w="9892" cap="flat">
                        <a:solidFill>
                          <a:srgbClr val="213033"/>
                        </a:solidFill>
                        <a:prstDash val="solid"/>
                        <a:miter/>
                      </a:ln>
                    </p:spPr>
                    <p:txBody>
                      <a:bodyPr rtlCol="0" anchor="ctr"/>
                      <a:lstStyle/>
                      <a:p>
                        <a:endParaRPr lang="zh-CN" altLang="en-US"/>
                      </a:p>
                    </p:txBody>
                  </p:sp>
                </p:grpSp>
                <p:sp>
                  <p:nvSpPr>
                    <p:cNvPr id="333" name="Freeform: Shape 332"/>
                    <p:cNvSpPr/>
                    <p:nvPr/>
                  </p:nvSpPr>
                  <p:spPr>
                    <a:xfrm>
                      <a:off x="7128018" y="2019585"/>
                      <a:ext cx="589232" cy="745832"/>
                    </a:xfrm>
                    <a:custGeom>
                      <a:avLst/>
                      <a:gdLst>
                        <a:gd name="connsiteX0" fmla="*/ 579231 w 589232"/>
                        <a:gd name="connsiteY0" fmla="*/ 714947 h 745832"/>
                        <a:gd name="connsiteX1" fmla="*/ 332248 w 589232"/>
                        <a:gd name="connsiteY1" fmla="*/ 740855 h 745832"/>
                        <a:gd name="connsiteX2" fmla="*/ 587 w 589232"/>
                        <a:gd name="connsiteY2" fmla="*/ 389858 h 745832"/>
                        <a:gd name="connsiteX3" fmla="*/ 113935 w 589232"/>
                        <a:gd name="connsiteY3" fmla="*/ 0 h 745832"/>
                        <a:gd name="connsiteX4" fmla="*/ 589232 w 589232"/>
                        <a:gd name="connsiteY4" fmla="*/ 498539 h 745832"/>
                        <a:gd name="connsiteX5" fmla="*/ 579231 w 589232"/>
                        <a:gd name="connsiteY5" fmla="*/ 714947 h 74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232" h="745832">
                          <a:moveTo>
                            <a:pt x="579231" y="714947"/>
                          </a:moveTo>
                          <a:cubicBezTo>
                            <a:pt x="579231" y="714947"/>
                            <a:pt x="529606" y="760667"/>
                            <a:pt x="332248" y="740855"/>
                          </a:cubicBezTo>
                          <a:cubicBezTo>
                            <a:pt x="134985" y="721043"/>
                            <a:pt x="10684" y="618744"/>
                            <a:pt x="587" y="389858"/>
                          </a:cubicBezTo>
                          <a:cubicBezTo>
                            <a:pt x="-9509" y="160973"/>
                            <a:pt x="113935" y="0"/>
                            <a:pt x="113935" y="0"/>
                          </a:cubicBezTo>
                          <a:lnTo>
                            <a:pt x="589232" y="498539"/>
                          </a:lnTo>
                          <a:lnTo>
                            <a:pt x="579231" y="714947"/>
                          </a:lnTo>
                          <a:close/>
                        </a:path>
                      </a:pathLst>
                    </a:custGeom>
                    <a:solidFill>
                      <a:srgbClr val="E7E6E6"/>
                    </a:solidFill>
                    <a:ln w="9525" cap="flat">
                      <a:noFill/>
                      <a:prstDash val="solid"/>
                      <a:miter/>
                    </a:ln>
                  </p:spPr>
                  <p:txBody>
                    <a:bodyPr rtlCol="0" anchor="ctr"/>
                    <a:lstStyle/>
                    <a:p>
                      <a:endParaRPr lang="zh-CN" altLang="en-US"/>
                    </a:p>
                  </p:txBody>
                </p:sp>
              </p:grpSp>
              <p:grpSp>
                <p:nvGrpSpPr>
                  <p:cNvPr id="31" name="Group 30"/>
                  <p:cNvGrpSpPr/>
                  <p:nvPr/>
                </p:nvGrpSpPr>
                <p:grpSpPr>
                  <a:xfrm>
                    <a:off x="7137349" y="1659159"/>
                    <a:ext cx="1079090" cy="1529047"/>
                    <a:chOff x="7137349" y="1659159"/>
                    <a:chExt cx="1079090" cy="1529047"/>
                  </a:xfrm>
                </p:grpSpPr>
                <p:sp>
                  <p:nvSpPr>
                    <p:cNvPr id="256" name="Freeform: Shape 255"/>
                    <p:cNvSpPr/>
                    <p:nvPr/>
                  </p:nvSpPr>
                  <p:spPr>
                    <a:xfrm>
                      <a:off x="7137349" y="1875385"/>
                      <a:ext cx="456559" cy="264882"/>
                    </a:xfrm>
                    <a:custGeom>
                      <a:avLst/>
                      <a:gdLst>
                        <a:gd name="connsiteX0" fmla="*/ 214427 w 456559"/>
                        <a:gd name="connsiteY0" fmla="*/ 9517 h 264882"/>
                        <a:gd name="connsiteX1" fmla="*/ 109366 w 456559"/>
                        <a:gd name="connsiteY1" fmla="*/ 50284 h 264882"/>
                        <a:gd name="connsiteX2" fmla="*/ 10592 w 456559"/>
                        <a:gd name="connsiteY2" fmla="*/ 113911 h 264882"/>
                        <a:gd name="connsiteX3" fmla="*/ 82887 w 456559"/>
                        <a:gd name="connsiteY3" fmla="*/ 264882 h 264882"/>
                        <a:gd name="connsiteX4" fmla="*/ 419405 w 456559"/>
                        <a:gd name="connsiteY4" fmla="*/ 250595 h 264882"/>
                        <a:gd name="connsiteX5" fmla="*/ 402355 w 456559"/>
                        <a:gd name="connsiteY5" fmla="*/ 82193 h 264882"/>
                        <a:gd name="connsiteX6" fmla="*/ 329489 w 456559"/>
                        <a:gd name="connsiteY6" fmla="*/ 22471 h 264882"/>
                        <a:gd name="connsiteX7" fmla="*/ 214427 w 456559"/>
                        <a:gd name="connsiteY7" fmla="*/ 9517 h 2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559" h="264882">
                          <a:moveTo>
                            <a:pt x="214427" y="9517"/>
                          </a:moveTo>
                          <a:cubicBezTo>
                            <a:pt x="214427" y="9517"/>
                            <a:pt x="126320" y="-29440"/>
                            <a:pt x="109366" y="50284"/>
                          </a:cubicBezTo>
                          <a:cubicBezTo>
                            <a:pt x="109366" y="50284"/>
                            <a:pt x="44025" y="39425"/>
                            <a:pt x="10592" y="113911"/>
                          </a:cubicBezTo>
                          <a:cubicBezTo>
                            <a:pt x="-35319" y="216305"/>
                            <a:pt x="82887" y="264882"/>
                            <a:pt x="82887" y="264882"/>
                          </a:cubicBezTo>
                          <a:lnTo>
                            <a:pt x="419405" y="250595"/>
                          </a:lnTo>
                          <a:cubicBezTo>
                            <a:pt x="419405" y="250595"/>
                            <a:pt x="513417" y="129056"/>
                            <a:pt x="402355" y="82193"/>
                          </a:cubicBezTo>
                          <a:cubicBezTo>
                            <a:pt x="402355" y="82193"/>
                            <a:pt x="404070" y="6850"/>
                            <a:pt x="329489" y="22471"/>
                          </a:cubicBezTo>
                          <a:lnTo>
                            <a:pt x="214427" y="9517"/>
                          </a:lnTo>
                          <a:close/>
                        </a:path>
                      </a:pathLst>
                    </a:custGeom>
                    <a:solidFill>
                      <a:srgbClr val="FE5D5D"/>
                    </a:solidFill>
                    <a:ln w="9525" cap="flat">
                      <a:noFill/>
                      <a:prstDash val="solid"/>
                      <a:miter/>
                    </a:ln>
                  </p:spPr>
                  <p:txBody>
                    <a:bodyPr rtlCol="0" anchor="ctr"/>
                    <a:lstStyle/>
                    <a:p>
                      <a:endParaRPr lang="zh-CN" altLang="en-US"/>
                    </a:p>
                  </p:txBody>
                </p:sp>
                <p:grpSp>
                  <p:nvGrpSpPr>
                    <p:cNvPr id="257" name="Group 256"/>
                    <p:cNvGrpSpPr/>
                    <p:nvPr/>
                  </p:nvGrpSpPr>
                  <p:grpSpPr>
                    <a:xfrm>
                      <a:off x="7301815" y="2456783"/>
                      <a:ext cx="914623" cy="731423"/>
                      <a:chOff x="7301815" y="2456783"/>
                      <a:chExt cx="914623" cy="731423"/>
                    </a:xfrm>
                  </p:grpSpPr>
                  <p:grpSp>
                    <p:nvGrpSpPr>
                      <p:cNvPr id="315" name="Group 314"/>
                      <p:cNvGrpSpPr/>
                      <p:nvPr/>
                    </p:nvGrpSpPr>
                    <p:grpSpPr>
                      <a:xfrm>
                        <a:off x="7707249" y="2475452"/>
                        <a:ext cx="509190" cy="712754"/>
                        <a:chOff x="7707249" y="2475452"/>
                        <a:chExt cx="509190" cy="712754"/>
                      </a:xfrm>
                    </p:grpSpPr>
                    <p:grpSp>
                      <p:nvGrpSpPr>
                        <p:cNvPr id="326" name="Group 325"/>
                        <p:cNvGrpSpPr/>
                        <p:nvPr/>
                      </p:nvGrpSpPr>
                      <p:grpSpPr>
                        <a:xfrm>
                          <a:off x="7952422" y="2963989"/>
                          <a:ext cx="264017" cy="224217"/>
                          <a:chOff x="7952422" y="2963989"/>
                          <a:chExt cx="264017" cy="224217"/>
                        </a:xfrm>
                      </p:grpSpPr>
                      <p:sp>
                        <p:nvSpPr>
                          <p:cNvPr id="328" name="Freeform: Shape 327"/>
                          <p:cNvSpPr/>
                          <p:nvPr/>
                        </p:nvSpPr>
                        <p:spPr>
                          <a:xfrm>
                            <a:off x="7952422" y="2963989"/>
                            <a:ext cx="124206" cy="151447"/>
                          </a:xfrm>
                          <a:custGeom>
                            <a:avLst/>
                            <a:gdLst>
                              <a:gd name="connsiteX0" fmla="*/ 124206 w 124206"/>
                              <a:gd name="connsiteY0" fmla="*/ 151448 h 151447"/>
                              <a:gd name="connsiteX1" fmla="*/ 40577 w 124206"/>
                              <a:gd name="connsiteY1" fmla="*/ 151162 h 151447"/>
                              <a:gd name="connsiteX2" fmla="*/ 0 w 124206"/>
                              <a:gd name="connsiteY2" fmla="*/ 18098 h 151447"/>
                              <a:gd name="connsiteX3" fmla="*/ 78010 w 124206"/>
                              <a:gd name="connsiteY3" fmla="*/ 0 h 151447"/>
                            </a:gdLst>
                            <a:ahLst/>
                            <a:cxnLst>
                              <a:cxn ang="0">
                                <a:pos x="connsiteX0" y="connsiteY0"/>
                              </a:cxn>
                              <a:cxn ang="0">
                                <a:pos x="connsiteX1" y="connsiteY1"/>
                              </a:cxn>
                              <a:cxn ang="0">
                                <a:pos x="connsiteX2" y="connsiteY2"/>
                              </a:cxn>
                              <a:cxn ang="0">
                                <a:pos x="connsiteX3" y="connsiteY3"/>
                              </a:cxn>
                            </a:cxnLst>
                            <a:rect l="l" t="t" r="r" b="b"/>
                            <a:pathLst>
                              <a:path w="124206" h="151447">
                                <a:moveTo>
                                  <a:pt x="124206" y="151448"/>
                                </a:moveTo>
                                <a:lnTo>
                                  <a:pt x="40577" y="151162"/>
                                </a:lnTo>
                                <a:lnTo>
                                  <a:pt x="0" y="18098"/>
                                </a:lnTo>
                                <a:lnTo>
                                  <a:pt x="78010" y="0"/>
                                </a:lnTo>
                                <a:close/>
                              </a:path>
                            </a:pathLst>
                          </a:custGeom>
                          <a:solidFill>
                            <a:srgbClr val="FFC9BD"/>
                          </a:solidFill>
                          <a:ln w="9525" cap="flat">
                            <a:noFill/>
                            <a:prstDash val="solid"/>
                            <a:miter/>
                          </a:ln>
                        </p:spPr>
                        <p:txBody>
                          <a:bodyPr rtlCol="0" anchor="ctr"/>
                          <a:lstStyle/>
                          <a:p>
                            <a:endParaRPr lang="zh-CN" altLang="en-US"/>
                          </a:p>
                        </p:txBody>
                      </p:sp>
                      <p:grpSp>
                        <p:nvGrpSpPr>
                          <p:cNvPr id="329" name="Group 328"/>
                          <p:cNvGrpSpPr/>
                          <p:nvPr/>
                        </p:nvGrpSpPr>
                        <p:grpSpPr>
                          <a:xfrm>
                            <a:off x="7967028" y="3090005"/>
                            <a:ext cx="249411" cy="98201"/>
                            <a:chOff x="7967028" y="3090005"/>
                            <a:chExt cx="249411" cy="98201"/>
                          </a:xfrm>
                        </p:grpSpPr>
                        <p:sp>
                          <p:nvSpPr>
                            <p:cNvPr id="330" name="Freeform: Shape 329"/>
                            <p:cNvSpPr/>
                            <p:nvPr/>
                          </p:nvSpPr>
                          <p:spPr>
                            <a:xfrm>
                              <a:off x="7967091" y="3090005"/>
                              <a:ext cx="249269" cy="76485"/>
                            </a:xfrm>
                            <a:custGeom>
                              <a:avLst/>
                              <a:gdLst>
                                <a:gd name="connsiteX0" fmla="*/ 22955 w 249269"/>
                                <a:gd name="connsiteY0" fmla="*/ 7810 h 76485"/>
                                <a:gd name="connsiteX1" fmla="*/ 108013 w 249269"/>
                                <a:gd name="connsiteY1" fmla="*/ 0 h 76485"/>
                                <a:gd name="connsiteX2" fmla="*/ 249269 w 249269"/>
                                <a:gd name="connsiteY2" fmla="*/ 76486 h 76485"/>
                                <a:gd name="connsiteX3" fmla="*/ 0 w 249269"/>
                                <a:gd name="connsiteY3" fmla="*/ 74867 h 76485"/>
                                <a:gd name="connsiteX4" fmla="*/ 11621 w 249269"/>
                                <a:gd name="connsiteY4" fmla="*/ 15335 h 76485"/>
                                <a:gd name="connsiteX5" fmla="*/ 22955 w 249269"/>
                                <a:gd name="connsiteY5" fmla="*/ 7810 h 7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269" h="76485">
                                  <a:moveTo>
                                    <a:pt x="22955" y="7810"/>
                                  </a:moveTo>
                                  <a:cubicBezTo>
                                    <a:pt x="42672" y="13049"/>
                                    <a:pt x="87154" y="30194"/>
                                    <a:pt x="108013" y="0"/>
                                  </a:cubicBezTo>
                                  <a:lnTo>
                                    <a:pt x="249269" y="76486"/>
                                  </a:lnTo>
                                  <a:lnTo>
                                    <a:pt x="0" y="74867"/>
                                  </a:lnTo>
                                  <a:lnTo>
                                    <a:pt x="11621" y="15335"/>
                                  </a:lnTo>
                                  <a:cubicBezTo>
                                    <a:pt x="12382" y="9906"/>
                                    <a:pt x="17716" y="6477"/>
                                    <a:pt x="22955" y="7810"/>
                                  </a:cubicBezTo>
                                  <a:close/>
                                </a:path>
                              </a:pathLst>
                            </a:custGeom>
                            <a:solidFill>
                              <a:srgbClr val="090B0C"/>
                            </a:solidFill>
                            <a:ln w="9525" cap="flat">
                              <a:noFill/>
                              <a:prstDash val="solid"/>
                              <a:miter/>
                            </a:ln>
                          </p:spPr>
                          <p:txBody>
                            <a:bodyPr rtlCol="0" anchor="ctr"/>
                            <a:lstStyle/>
                            <a:p>
                              <a:endParaRPr lang="zh-CN" altLang="en-US"/>
                            </a:p>
                          </p:txBody>
                        </p:sp>
                        <p:sp>
                          <p:nvSpPr>
                            <p:cNvPr id="331" name="Freeform: Shape 330"/>
                            <p:cNvSpPr/>
                            <p:nvPr/>
                          </p:nvSpPr>
                          <p:spPr>
                            <a:xfrm rot="22591">
                              <a:off x="7967096" y="3165765"/>
                              <a:ext cx="249274" cy="21622"/>
                            </a:xfrm>
                            <a:custGeom>
                              <a:avLst/>
                              <a:gdLst>
                                <a:gd name="connsiteX0" fmla="*/ 0 w 249274"/>
                                <a:gd name="connsiteY0" fmla="*/ 0 h 21622"/>
                                <a:gd name="connsiteX1" fmla="*/ 249274 w 249274"/>
                                <a:gd name="connsiteY1" fmla="*/ 0 h 21622"/>
                                <a:gd name="connsiteX2" fmla="*/ 249274 w 249274"/>
                                <a:gd name="connsiteY2" fmla="*/ 21622 h 21622"/>
                                <a:gd name="connsiteX3" fmla="*/ 0 w 249274"/>
                                <a:gd name="connsiteY3" fmla="*/ 21622 h 21622"/>
                              </a:gdLst>
                              <a:ahLst/>
                              <a:cxnLst>
                                <a:cxn ang="0">
                                  <a:pos x="connsiteX0" y="connsiteY0"/>
                                </a:cxn>
                                <a:cxn ang="0">
                                  <a:pos x="connsiteX1" y="connsiteY1"/>
                                </a:cxn>
                                <a:cxn ang="0">
                                  <a:pos x="connsiteX2" y="connsiteY2"/>
                                </a:cxn>
                                <a:cxn ang="0">
                                  <a:pos x="connsiteX3" y="connsiteY3"/>
                                </a:cxn>
                              </a:cxnLst>
                              <a:rect l="l" t="t" r="r" b="b"/>
                              <a:pathLst>
                                <a:path w="249274" h="21622">
                                  <a:moveTo>
                                    <a:pt x="0" y="0"/>
                                  </a:moveTo>
                                  <a:lnTo>
                                    <a:pt x="249274" y="0"/>
                                  </a:lnTo>
                                  <a:lnTo>
                                    <a:pt x="249274" y="21622"/>
                                  </a:lnTo>
                                  <a:lnTo>
                                    <a:pt x="0" y="21622"/>
                                  </a:lnTo>
                                  <a:close/>
                                </a:path>
                              </a:pathLst>
                            </a:custGeom>
                            <a:solidFill>
                              <a:srgbClr val="FFFFFF"/>
                            </a:solidFill>
                            <a:ln w="9525" cap="flat">
                              <a:noFill/>
                              <a:prstDash val="solid"/>
                              <a:miter/>
                            </a:ln>
                          </p:spPr>
                          <p:txBody>
                            <a:bodyPr rtlCol="0" anchor="ctr"/>
                            <a:lstStyle/>
                            <a:p>
                              <a:endParaRPr lang="zh-CN" altLang="en-US"/>
                            </a:p>
                          </p:txBody>
                        </p:sp>
                      </p:grpSp>
                    </p:grpSp>
                    <p:sp>
                      <p:nvSpPr>
                        <p:cNvPr id="327" name="Freeform: Shape 326"/>
                        <p:cNvSpPr/>
                        <p:nvPr/>
                      </p:nvSpPr>
                      <p:spPr>
                        <a:xfrm>
                          <a:off x="7707249" y="2475452"/>
                          <a:ext cx="387476" cy="574166"/>
                        </a:xfrm>
                        <a:custGeom>
                          <a:avLst/>
                          <a:gdLst>
                            <a:gd name="connsiteX0" fmla="*/ 0 w 387476"/>
                            <a:gd name="connsiteY0" fmla="*/ 0 h 574166"/>
                            <a:gd name="connsiteX1" fmla="*/ 158115 w 387476"/>
                            <a:gd name="connsiteY1" fmla="*/ 53531 h 574166"/>
                            <a:gd name="connsiteX2" fmla="*/ 245269 w 387476"/>
                            <a:gd name="connsiteY2" fmla="*/ 142113 h 574166"/>
                            <a:gd name="connsiteX3" fmla="*/ 387477 w 387476"/>
                            <a:gd name="connsiteY3" fmla="*/ 556451 h 574166"/>
                            <a:gd name="connsiteX4" fmla="*/ 237744 w 387476"/>
                            <a:gd name="connsiteY4" fmla="*/ 574167 h 574166"/>
                            <a:gd name="connsiteX5" fmla="*/ 73533 w 387476"/>
                            <a:gd name="connsiteY5" fmla="*/ 168973 h 574166"/>
                            <a:gd name="connsiteX6" fmla="*/ 0 w 387476"/>
                            <a:gd name="connsiteY6" fmla="*/ 0 h 57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476" h="574166">
                              <a:moveTo>
                                <a:pt x="0" y="0"/>
                              </a:moveTo>
                              <a:lnTo>
                                <a:pt x="158115" y="53531"/>
                              </a:lnTo>
                              <a:cubicBezTo>
                                <a:pt x="199549" y="67532"/>
                                <a:pt x="231934" y="100394"/>
                                <a:pt x="245269" y="142113"/>
                              </a:cubicBezTo>
                              <a:lnTo>
                                <a:pt x="387477" y="556451"/>
                              </a:lnTo>
                              <a:lnTo>
                                <a:pt x="237744" y="574167"/>
                              </a:lnTo>
                              <a:lnTo>
                                <a:pt x="73533" y="168973"/>
                              </a:lnTo>
                              <a:lnTo>
                                <a:pt x="0" y="0"/>
                              </a:lnTo>
                              <a:close/>
                            </a:path>
                          </a:pathLst>
                        </a:custGeom>
                        <a:solidFill>
                          <a:srgbClr val="2D3F96"/>
                        </a:solidFill>
                        <a:ln w="9525" cap="flat">
                          <a:noFill/>
                          <a:prstDash val="solid"/>
                          <a:miter/>
                        </a:ln>
                      </p:spPr>
                      <p:txBody>
                        <a:bodyPr rtlCol="0" anchor="ctr"/>
                        <a:lstStyle/>
                        <a:p>
                          <a:endParaRPr lang="zh-CN" altLang="en-US"/>
                        </a:p>
                      </p:txBody>
                    </p:sp>
                  </p:grpSp>
                  <p:grpSp>
                    <p:nvGrpSpPr>
                      <p:cNvPr id="316" name="Group 315"/>
                      <p:cNvGrpSpPr/>
                      <p:nvPr/>
                    </p:nvGrpSpPr>
                    <p:grpSpPr>
                      <a:xfrm>
                        <a:off x="7301815" y="2456783"/>
                        <a:ext cx="555819" cy="731423"/>
                        <a:chOff x="7301815" y="2456783"/>
                        <a:chExt cx="555819" cy="731423"/>
                      </a:xfrm>
                    </p:grpSpPr>
                    <p:grpSp>
                      <p:nvGrpSpPr>
                        <p:cNvPr id="318" name="Group 317"/>
                        <p:cNvGrpSpPr/>
                        <p:nvPr/>
                      </p:nvGrpSpPr>
                      <p:grpSpPr>
                        <a:xfrm>
                          <a:off x="7553539" y="2982277"/>
                          <a:ext cx="249411" cy="205929"/>
                          <a:chOff x="7553539" y="2982277"/>
                          <a:chExt cx="249411" cy="205929"/>
                        </a:xfrm>
                      </p:grpSpPr>
                      <p:sp>
                        <p:nvSpPr>
                          <p:cNvPr id="321" name="Freeform: Shape 320"/>
                          <p:cNvSpPr/>
                          <p:nvPr/>
                        </p:nvSpPr>
                        <p:spPr>
                          <a:xfrm>
                            <a:off x="7572279" y="2982277"/>
                            <a:ext cx="127063" cy="133064"/>
                          </a:xfrm>
                          <a:custGeom>
                            <a:avLst/>
                            <a:gdLst>
                              <a:gd name="connsiteX0" fmla="*/ 83629 w 127063"/>
                              <a:gd name="connsiteY0" fmla="*/ 133064 h 133064"/>
                              <a:gd name="connsiteX1" fmla="*/ 0 w 127063"/>
                              <a:gd name="connsiteY1" fmla="*/ 132683 h 133064"/>
                              <a:gd name="connsiteX2" fmla="*/ 43434 w 127063"/>
                              <a:gd name="connsiteY2" fmla="*/ 0 h 133064"/>
                              <a:gd name="connsiteX3" fmla="*/ 127063 w 127063"/>
                              <a:gd name="connsiteY3" fmla="*/ 381 h 133064"/>
                            </a:gdLst>
                            <a:ahLst/>
                            <a:cxnLst>
                              <a:cxn ang="0">
                                <a:pos x="connsiteX0" y="connsiteY0"/>
                              </a:cxn>
                              <a:cxn ang="0">
                                <a:pos x="connsiteX1" y="connsiteY1"/>
                              </a:cxn>
                              <a:cxn ang="0">
                                <a:pos x="connsiteX2" y="connsiteY2"/>
                              </a:cxn>
                              <a:cxn ang="0">
                                <a:pos x="connsiteX3" y="connsiteY3"/>
                              </a:cxn>
                            </a:cxnLst>
                            <a:rect l="l" t="t" r="r" b="b"/>
                            <a:pathLst>
                              <a:path w="127063" h="133064">
                                <a:moveTo>
                                  <a:pt x="83629" y="133064"/>
                                </a:moveTo>
                                <a:lnTo>
                                  <a:pt x="0" y="132683"/>
                                </a:lnTo>
                                <a:lnTo>
                                  <a:pt x="43434" y="0"/>
                                </a:lnTo>
                                <a:lnTo>
                                  <a:pt x="127063" y="381"/>
                                </a:lnTo>
                                <a:close/>
                              </a:path>
                            </a:pathLst>
                          </a:custGeom>
                          <a:solidFill>
                            <a:srgbClr val="FFC9BD"/>
                          </a:solidFill>
                          <a:ln w="9525" cap="flat">
                            <a:noFill/>
                            <a:prstDash val="solid"/>
                            <a:miter/>
                          </a:ln>
                        </p:spPr>
                        <p:txBody>
                          <a:bodyPr rtlCol="0" anchor="ctr"/>
                          <a:lstStyle/>
                          <a:p>
                            <a:endParaRPr lang="zh-CN" altLang="en-US"/>
                          </a:p>
                        </p:txBody>
                      </p:sp>
                      <p:grpSp>
                        <p:nvGrpSpPr>
                          <p:cNvPr id="323" name="Group 322"/>
                          <p:cNvGrpSpPr/>
                          <p:nvPr/>
                        </p:nvGrpSpPr>
                        <p:grpSpPr>
                          <a:xfrm>
                            <a:off x="7553539" y="3090005"/>
                            <a:ext cx="249411" cy="98201"/>
                            <a:chOff x="7553539" y="3090005"/>
                            <a:chExt cx="249411" cy="98201"/>
                          </a:xfrm>
                        </p:grpSpPr>
                        <p:sp>
                          <p:nvSpPr>
                            <p:cNvPr id="324" name="Freeform: Shape 323"/>
                            <p:cNvSpPr/>
                            <p:nvPr/>
                          </p:nvSpPr>
                          <p:spPr>
                            <a:xfrm>
                              <a:off x="7553610" y="3090005"/>
                              <a:ext cx="249269" cy="76485"/>
                            </a:xfrm>
                            <a:custGeom>
                              <a:avLst/>
                              <a:gdLst>
                                <a:gd name="connsiteX0" fmla="*/ 22955 w 249269"/>
                                <a:gd name="connsiteY0" fmla="*/ 7810 h 76485"/>
                                <a:gd name="connsiteX1" fmla="*/ 108013 w 249269"/>
                                <a:gd name="connsiteY1" fmla="*/ 0 h 76485"/>
                                <a:gd name="connsiteX2" fmla="*/ 249269 w 249269"/>
                                <a:gd name="connsiteY2" fmla="*/ 76486 h 76485"/>
                                <a:gd name="connsiteX3" fmla="*/ 0 w 249269"/>
                                <a:gd name="connsiteY3" fmla="*/ 74867 h 76485"/>
                                <a:gd name="connsiteX4" fmla="*/ 11621 w 249269"/>
                                <a:gd name="connsiteY4" fmla="*/ 15335 h 76485"/>
                                <a:gd name="connsiteX5" fmla="*/ 22955 w 249269"/>
                                <a:gd name="connsiteY5" fmla="*/ 7810 h 7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269" h="76485">
                                  <a:moveTo>
                                    <a:pt x="22955" y="7810"/>
                                  </a:moveTo>
                                  <a:cubicBezTo>
                                    <a:pt x="42672" y="13049"/>
                                    <a:pt x="87154" y="30194"/>
                                    <a:pt x="108013" y="0"/>
                                  </a:cubicBezTo>
                                  <a:lnTo>
                                    <a:pt x="249269" y="76486"/>
                                  </a:lnTo>
                                  <a:lnTo>
                                    <a:pt x="0" y="74867"/>
                                  </a:lnTo>
                                  <a:lnTo>
                                    <a:pt x="11621" y="15335"/>
                                  </a:lnTo>
                                  <a:cubicBezTo>
                                    <a:pt x="12478" y="9906"/>
                                    <a:pt x="17717" y="6477"/>
                                    <a:pt x="22955" y="7810"/>
                                  </a:cubicBezTo>
                                  <a:close/>
                                </a:path>
                              </a:pathLst>
                            </a:custGeom>
                            <a:solidFill>
                              <a:srgbClr val="090B0C"/>
                            </a:solidFill>
                            <a:ln w="9525" cap="flat">
                              <a:noFill/>
                              <a:prstDash val="solid"/>
                              <a:miter/>
                            </a:ln>
                          </p:spPr>
                          <p:txBody>
                            <a:bodyPr rtlCol="0" anchor="ctr"/>
                            <a:lstStyle/>
                            <a:p>
                              <a:endParaRPr lang="zh-CN" altLang="en-US"/>
                            </a:p>
                          </p:txBody>
                        </p:sp>
                        <p:sp>
                          <p:nvSpPr>
                            <p:cNvPr id="325" name="Freeform: Shape 324"/>
                            <p:cNvSpPr/>
                            <p:nvPr/>
                          </p:nvSpPr>
                          <p:spPr>
                            <a:xfrm rot="22591">
                              <a:off x="7553607" y="3165765"/>
                              <a:ext cx="249274" cy="21622"/>
                            </a:xfrm>
                            <a:custGeom>
                              <a:avLst/>
                              <a:gdLst>
                                <a:gd name="connsiteX0" fmla="*/ 0 w 249274"/>
                                <a:gd name="connsiteY0" fmla="*/ 0 h 21622"/>
                                <a:gd name="connsiteX1" fmla="*/ 249275 w 249274"/>
                                <a:gd name="connsiteY1" fmla="*/ 0 h 21622"/>
                                <a:gd name="connsiteX2" fmla="*/ 249275 w 249274"/>
                                <a:gd name="connsiteY2" fmla="*/ 21622 h 21622"/>
                                <a:gd name="connsiteX3" fmla="*/ 0 w 249274"/>
                                <a:gd name="connsiteY3" fmla="*/ 21622 h 21622"/>
                              </a:gdLst>
                              <a:ahLst/>
                              <a:cxnLst>
                                <a:cxn ang="0">
                                  <a:pos x="connsiteX0" y="connsiteY0"/>
                                </a:cxn>
                                <a:cxn ang="0">
                                  <a:pos x="connsiteX1" y="connsiteY1"/>
                                </a:cxn>
                                <a:cxn ang="0">
                                  <a:pos x="connsiteX2" y="connsiteY2"/>
                                </a:cxn>
                                <a:cxn ang="0">
                                  <a:pos x="connsiteX3" y="connsiteY3"/>
                                </a:cxn>
                              </a:cxnLst>
                              <a:rect l="l" t="t" r="r" b="b"/>
                              <a:pathLst>
                                <a:path w="249274" h="21622">
                                  <a:moveTo>
                                    <a:pt x="0" y="0"/>
                                  </a:moveTo>
                                  <a:lnTo>
                                    <a:pt x="249275" y="0"/>
                                  </a:lnTo>
                                  <a:lnTo>
                                    <a:pt x="249275" y="21622"/>
                                  </a:lnTo>
                                  <a:lnTo>
                                    <a:pt x="0" y="21622"/>
                                  </a:lnTo>
                                  <a:close/>
                                </a:path>
                              </a:pathLst>
                            </a:custGeom>
                            <a:solidFill>
                              <a:srgbClr val="FFFFFF"/>
                            </a:solidFill>
                            <a:ln w="9525" cap="flat">
                              <a:noFill/>
                              <a:prstDash val="solid"/>
                              <a:miter/>
                            </a:ln>
                          </p:spPr>
                          <p:txBody>
                            <a:bodyPr rtlCol="0" anchor="ctr"/>
                            <a:lstStyle/>
                            <a:p>
                              <a:endParaRPr lang="zh-CN" altLang="en-US"/>
                            </a:p>
                          </p:txBody>
                        </p:sp>
                      </p:grpSp>
                    </p:grpSp>
                    <p:sp>
                      <p:nvSpPr>
                        <p:cNvPr id="320" name="Freeform: Shape 319"/>
                        <p:cNvSpPr/>
                        <p:nvPr/>
                      </p:nvSpPr>
                      <p:spPr>
                        <a:xfrm>
                          <a:off x="7301815" y="2456783"/>
                          <a:ext cx="555819" cy="588168"/>
                        </a:xfrm>
                        <a:custGeom>
                          <a:avLst/>
                          <a:gdLst>
                            <a:gd name="connsiteX0" fmla="*/ 15575 w 555819"/>
                            <a:gd name="connsiteY0" fmla="*/ 0 h 588168"/>
                            <a:gd name="connsiteX1" fmla="*/ 71677 w 555819"/>
                            <a:gd name="connsiteY1" fmla="*/ 194881 h 588168"/>
                            <a:gd name="connsiteX2" fmla="*/ 379525 w 555819"/>
                            <a:gd name="connsiteY2" fmla="*/ 211074 h 588168"/>
                            <a:gd name="connsiteX3" fmla="*/ 265225 w 555819"/>
                            <a:gd name="connsiteY3" fmla="*/ 572834 h 588168"/>
                            <a:gd name="connsiteX4" fmla="*/ 404766 w 555819"/>
                            <a:gd name="connsiteY4" fmla="*/ 588169 h 588168"/>
                            <a:gd name="connsiteX5" fmla="*/ 549451 w 555819"/>
                            <a:gd name="connsiteY5" fmla="*/ 198596 h 588168"/>
                            <a:gd name="connsiteX6" fmla="*/ 504398 w 555819"/>
                            <a:gd name="connsiteY6" fmla="*/ 74867 h 588168"/>
                            <a:gd name="connsiteX7" fmla="*/ 372572 w 555819"/>
                            <a:gd name="connsiteY7" fmla="*/ 0 h 588168"/>
                            <a:gd name="connsiteX8" fmla="*/ 15575 w 555819"/>
                            <a:gd name="connsiteY8" fmla="*/ 0 h 58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819" h="588168">
                              <a:moveTo>
                                <a:pt x="15575" y="0"/>
                              </a:moveTo>
                              <a:cubicBezTo>
                                <a:pt x="15575" y="0"/>
                                <a:pt x="-44623" y="146875"/>
                                <a:pt x="71677" y="194881"/>
                              </a:cubicBezTo>
                              <a:cubicBezTo>
                                <a:pt x="71677" y="194881"/>
                                <a:pt x="160450" y="223076"/>
                                <a:pt x="379525" y="211074"/>
                              </a:cubicBezTo>
                              <a:lnTo>
                                <a:pt x="265225" y="572834"/>
                              </a:lnTo>
                              <a:lnTo>
                                <a:pt x="404766" y="588169"/>
                              </a:lnTo>
                              <a:lnTo>
                                <a:pt x="549451" y="198596"/>
                              </a:lnTo>
                              <a:cubicBezTo>
                                <a:pt x="566787" y="151829"/>
                                <a:pt x="547737" y="99441"/>
                                <a:pt x="504398" y="74867"/>
                              </a:cubicBezTo>
                              <a:lnTo>
                                <a:pt x="372572" y="0"/>
                              </a:lnTo>
                              <a:lnTo>
                                <a:pt x="15575" y="0"/>
                              </a:lnTo>
                              <a:close/>
                            </a:path>
                          </a:pathLst>
                        </a:custGeom>
                        <a:solidFill>
                          <a:srgbClr val="4151B3"/>
                        </a:solidFill>
                        <a:ln w="9525" cap="flat">
                          <a:noFill/>
                          <a:prstDash val="solid"/>
                          <a:miter/>
                        </a:ln>
                      </p:spPr>
                      <p:txBody>
                        <a:bodyPr rtlCol="0" anchor="ctr"/>
                        <a:lstStyle/>
                        <a:p>
                          <a:endParaRPr lang="zh-CN" altLang="en-US"/>
                        </a:p>
                      </p:txBody>
                    </p:sp>
                  </p:grpSp>
                </p:grpSp>
                <p:grpSp>
                  <p:nvGrpSpPr>
                    <p:cNvPr id="258" name="Group 257"/>
                    <p:cNvGrpSpPr/>
                    <p:nvPr/>
                  </p:nvGrpSpPr>
                  <p:grpSpPr>
                    <a:xfrm>
                      <a:off x="7216448" y="2010060"/>
                      <a:ext cx="811698" cy="416814"/>
                      <a:chOff x="7216448" y="2010060"/>
                      <a:chExt cx="811698" cy="416814"/>
                    </a:xfrm>
                  </p:grpSpPr>
                  <p:grpSp>
                    <p:nvGrpSpPr>
                      <p:cNvPr id="291" name="Group 290"/>
                      <p:cNvGrpSpPr/>
                      <p:nvPr/>
                    </p:nvGrpSpPr>
                    <p:grpSpPr>
                      <a:xfrm>
                        <a:off x="7499032" y="2040636"/>
                        <a:ext cx="529113" cy="386143"/>
                        <a:chOff x="7499032" y="2040636"/>
                        <a:chExt cx="529113" cy="386143"/>
                      </a:xfrm>
                    </p:grpSpPr>
                    <p:sp>
                      <p:nvSpPr>
                        <p:cNvPr id="308" name="Freeform: Shape 307"/>
                        <p:cNvSpPr/>
                        <p:nvPr/>
                      </p:nvSpPr>
                      <p:spPr>
                        <a:xfrm>
                          <a:off x="7499032" y="2040636"/>
                          <a:ext cx="130492" cy="339375"/>
                        </a:xfrm>
                        <a:custGeom>
                          <a:avLst/>
                          <a:gdLst>
                            <a:gd name="connsiteX0" fmla="*/ 12668 w 130492"/>
                            <a:gd name="connsiteY0" fmla="*/ 0 h 339375"/>
                            <a:gd name="connsiteX1" fmla="*/ 67723 w 130492"/>
                            <a:gd name="connsiteY1" fmla="*/ 57626 h 339375"/>
                            <a:gd name="connsiteX2" fmla="*/ 130493 w 130492"/>
                            <a:gd name="connsiteY2" fmla="*/ 252698 h 339375"/>
                            <a:gd name="connsiteX3" fmla="*/ 17336 w 130492"/>
                            <a:gd name="connsiteY3" fmla="*/ 339376 h 339375"/>
                            <a:gd name="connsiteX4" fmla="*/ 0 w 130492"/>
                            <a:gd name="connsiteY4" fmla="*/ 169640 h 339375"/>
                            <a:gd name="connsiteX5" fmla="*/ 12668 w 130492"/>
                            <a:gd name="connsiteY5" fmla="*/ 0 h 33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92" h="339375">
                              <a:moveTo>
                                <a:pt x="12668" y="0"/>
                              </a:moveTo>
                              <a:cubicBezTo>
                                <a:pt x="12668" y="0"/>
                                <a:pt x="51054" y="381"/>
                                <a:pt x="67723" y="57626"/>
                              </a:cubicBezTo>
                              <a:cubicBezTo>
                                <a:pt x="84392" y="114967"/>
                                <a:pt x="130493" y="252698"/>
                                <a:pt x="130493" y="252698"/>
                              </a:cubicBezTo>
                              <a:lnTo>
                                <a:pt x="17336" y="339376"/>
                              </a:lnTo>
                              <a:lnTo>
                                <a:pt x="0" y="169640"/>
                              </a:lnTo>
                              <a:lnTo>
                                <a:pt x="12668" y="0"/>
                              </a:lnTo>
                              <a:close/>
                            </a:path>
                          </a:pathLst>
                        </a:custGeom>
                        <a:solidFill>
                          <a:srgbClr val="C1CCFF"/>
                        </a:solidFill>
                        <a:ln w="9525" cap="flat">
                          <a:noFill/>
                          <a:prstDash val="solid"/>
                          <a:miter/>
                        </a:ln>
                      </p:spPr>
                      <p:txBody>
                        <a:bodyPr rtlCol="0" anchor="ctr"/>
                        <a:lstStyle/>
                        <a:p>
                          <a:endParaRPr lang="zh-CN" altLang="en-US"/>
                        </a:p>
                      </p:txBody>
                    </p:sp>
                    <p:grpSp>
                      <p:nvGrpSpPr>
                        <p:cNvPr id="310" name="Group 309"/>
                        <p:cNvGrpSpPr/>
                        <p:nvPr/>
                      </p:nvGrpSpPr>
                      <p:grpSpPr>
                        <a:xfrm>
                          <a:off x="7537323" y="2293429"/>
                          <a:ext cx="490823" cy="133350"/>
                          <a:chOff x="7537323" y="2293429"/>
                          <a:chExt cx="490823" cy="133350"/>
                        </a:xfrm>
                      </p:grpSpPr>
                      <p:sp>
                        <p:nvSpPr>
                          <p:cNvPr id="312" name="Freeform: Shape 311"/>
                          <p:cNvSpPr/>
                          <p:nvPr/>
                        </p:nvSpPr>
                        <p:spPr>
                          <a:xfrm>
                            <a:off x="7840408" y="2372868"/>
                            <a:ext cx="187737" cy="53911"/>
                          </a:xfrm>
                          <a:custGeom>
                            <a:avLst/>
                            <a:gdLst>
                              <a:gd name="connsiteX0" fmla="*/ 11049 w 187737"/>
                              <a:gd name="connsiteY0" fmla="*/ 0 h 53911"/>
                              <a:gd name="connsiteX1" fmla="*/ 108299 w 187737"/>
                              <a:gd name="connsiteY1" fmla="*/ 0 h 53911"/>
                              <a:gd name="connsiteX2" fmla="*/ 156781 w 187737"/>
                              <a:gd name="connsiteY2" fmla="*/ 17335 h 53911"/>
                              <a:gd name="connsiteX3" fmla="*/ 187738 w 187737"/>
                              <a:gd name="connsiteY3" fmla="*/ 42767 h 53911"/>
                              <a:gd name="connsiteX4" fmla="*/ 171545 w 187737"/>
                              <a:gd name="connsiteY4" fmla="*/ 53911 h 53911"/>
                              <a:gd name="connsiteX5" fmla="*/ 0 w 187737"/>
                              <a:gd name="connsiteY5" fmla="*/ 53911 h 53911"/>
                              <a:gd name="connsiteX6" fmla="*/ 11049 w 187737"/>
                              <a:gd name="connsiteY6" fmla="*/ 0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737" h="53911">
                                <a:moveTo>
                                  <a:pt x="11049" y="0"/>
                                </a:moveTo>
                                <a:lnTo>
                                  <a:pt x="108299" y="0"/>
                                </a:lnTo>
                                <a:cubicBezTo>
                                  <a:pt x="126016" y="0"/>
                                  <a:pt x="143161" y="6096"/>
                                  <a:pt x="156781" y="17335"/>
                                </a:cubicBezTo>
                                <a:lnTo>
                                  <a:pt x="187738" y="42767"/>
                                </a:lnTo>
                                <a:lnTo>
                                  <a:pt x="171545" y="53911"/>
                                </a:lnTo>
                                <a:lnTo>
                                  <a:pt x="0" y="53911"/>
                                </a:lnTo>
                                <a:lnTo>
                                  <a:pt x="11049" y="0"/>
                                </a:lnTo>
                                <a:close/>
                              </a:path>
                            </a:pathLst>
                          </a:custGeom>
                          <a:solidFill>
                            <a:srgbClr val="FFC9BD"/>
                          </a:solidFill>
                          <a:ln w="9525" cap="flat">
                            <a:noFill/>
                            <a:prstDash val="solid"/>
                            <a:miter/>
                          </a:ln>
                        </p:spPr>
                        <p:txBody>
                          <a:bodyPr rtlCol="0" anchor="ctr"/>
                          <a:lstStyle/>
                          <a:p>
                            <a:endParaRPr lang="zh-CN" altLang="en-US"/>
                          </a:p>
                        </p:txBody>
                      </p:sp>
                      <p:sp>
                        <p:nvSpPr>
                          <p:cNvPr id="314" name="Freeform: Shape 313"/>
                          <p:cNvSpPr/>
                          <p:nvPr/>
                        </p:nvSpPr>
                        <p:spPr>
                          <a:xfrm>
                            <a:off x="7537323" y="2293429"/>
                            <a:ext cx="328421" cy="119729"/>
                          </a:xfrm>
                          <a:custGeom>
                            <a:avLst/>
                            <a:gdLst>
                              <a:gd name="connsiteX0" fmla="*/ 92107 w 328421"/>
                              <a:gd name="connsiteY0" fmla="*/ 0 h 119729"/>
                              <a:gd name="connsiteX1" fmla="*/ 328422 w 328421"/>
                              <a:gd name="connsiteY1" fmla="*/ 52388 h 119729"/>
                              <a:gd name="connsiteX2" fmla="*/ 321278 w 328421"/>
                              <a:gd name="connsiteY2" fmla="*/ 119729 h 119729"/>
                              <a:gd name="connsiteX3" fmla="*/ 7048 w 328421"/>
                              <a:gd name="connsiteY3" fmla="*/ 119729 h 119729"/>
                              <a:gd name="connsiteX4" fmla="*/ 0 w 328421"/>
                              <a:gd name="connsiteY4" fmla="*/ 11430 h 11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21" h="119729">
                                <a:moveTo>
                                  <a:pt x="92107" y="0"/>
                                </a:moveTo>
                                <a:lnTo>
                                  <a:pt x="328422" y="52388"/>
                                </a:lnTo>
                                <a:lnTo>
                                  <a:pt x="321278" y="119729"/>
                                </a:lnTo>
                                <a:lnTo>
                                  <a:pt x="7048" y="119729"/>
                                </a:lnTo>
                                <a:lnTo>
                                  <a:pt x="0" y="11430"/>
                                </a:lnTo>
                                <a:close/>
                              </a:path>
                            </a:pathLst>
                          </a:custGeom>
                          <a:solidFill>
                            <a:srgbClr val="C1CCFF"/>
                          </a:solidFill>
                          <a:ln w="9525" cap="flat">
                            <a:noFill/>
                            <a:prstDash val="solid"/>
                            <a:miter/>
                          </a:ln>
                        </p:spPr>
                        <p:txBody>
                          <a:bodyPr rtlCol="0" anchor="ctr"/>
                          <a:lstStyle/>
                          <a:p>
                            <a:endParaRPr lang="zh-CN" altLang="en-US"/>
                          </a:p>
                        </p:txBody>
                      </p:sp>
                    </p:grpSp>
                  </p:grpSp>
                  <p:grpSp>
                    <p:nvGrpSpPr>
                      <p:cNvPr id="292" name="Group 291"/>
                      <p:cNvGrpSpPr/>
                      <p:nvPr/>
                    </p:nvGrpSpPr>
                    <p:grpSpPr>
                      <a:xfrm>
                        <a:off x="7261669" y="2010060"/>
                        <a:ext cx="298703" cy="416814"/>
                        <a:chOff x="7261669" y="2010060"/>
                        <a:chExt cx="298703" cy="416814"/>
                      </a:xfrm>
                    </p:grpSpPr>
                    <p:sp>
                      <p:nvSpPr>
                        <p:cNvPr id="305" name="Freeform: Shape 304"/>
                        <p:cNvSpPr/>
                        <p:nvPr/>
                      </p:nvSpPr>
                      <p:spPr>
                        <a:xfrm>
                          <a:off x="7261669" y="2010060"/>
                          <a:ext cx="298703" cy="416814"/>
                        </a:xfrm>
                        <a:custGeom>
                          <a:avLst/>
                          <a:gdLst>
                            <a:gd name="connsiteX0" fmla="*/ 109347 w 298703"/>
                            <a:gd name="connsiteY0" fmla="*/ 0 h 416814"/>
                            <a:gd name="connsiteX1" fmla="*/ 0 w 298703"/>
                            <a:gd name="connsiteY1" fmla="*/ 38862 h 416814"/>
                            <a:gd name="connsiteX2" fmla="*/ 48958 w 298703"/>
                            <a:gd name="connsiteY2" fmla="*/ 416814 h 416814"/>
                            <a:gd name="connsiteX3" fmla="*/ 271081 w 298703"/>
                            <a:gd name="connsiteY3" fmla="*/ 416814 h 416814"/>
                            <a:gd name="connsiteX4" fmla="*/ 281464 w 298703"/>
                            <a:gd name="connsiteY4" fmla="*/ 240506 h 416814"/>
                            <a:gd name="connsiteX5" fmla="*/ 298228 w 298703"/>
                            <a:gd name="connsiteY5" fmla="*/ 179070 h 416814"/>
                            <a:gd name="connsiteX6" fmla="*/ 267557 w 298703"/>
                            <a:gd name="connsiteY6" fmla="*/ 60103 h 416814"/>
                            <a:gd name="connsiteX7" fmla="*/ 249841 w 298703"/>
                            <a:gd name="connsiteY7" fmla="*/ 30766 h 416814"/>
                            <a:gd name="connsiteX8" fmla="*/ 165259 w 298703"/>
                            <a:gd name="connsiteY8" fmla="*/ 5239 h 416814"/>
                            <a:gd name="connsiteX9" fmla="*/ 109347 w 298703"/>
                            <a:gd name="connsiteY9" fmla="*/ 0 h 4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703" h="416814">
                              <a:moveTo>
                                <a:pt x="109347" y="0"/>
                              </a:moveTo>
                              <a:lnTo>
                                <a:pt x="0" y="38862"/>
                              </a:lnTo>
                              <a:lnTo>
                                <a:pt x="48958" y="416814"/>
                              </a:lnTo>
                              <a:lnTo>
                                <a:pt x="271081" y="416814"/>
                              </a:lnTo>
                              <a:lnTo>
                                <a:pt x="281464" y="240506"/>
                              </a:lnTo>
                              <a:cubicBezTo>
                                <a:pt x="281464" y="240506"/>
                                <a:pt x="295370" y="223742"/>
                                <a:pt x="298228" y="179070"/>
                              </a:cubicBezTo>
                              <a:cubicBezTo>
                                <a:pt x="301085" y="133541"/>
                                <a:pt x="291084" y="99155"/>
                                <a:pt x="267557" y="60103"/>
                              </a:cubicBezTo>
                              <a:lnTo>
                                <a:pt x="249841" y="30766"/>
                              </a:lnTo>
                              <a:lnTo>
                                <a:pt x="165259" y="5239"/>
                              </a:lnTo>
                              <a:lnTo>
                                <a:pt x="109347" y="0"/>
                              </a:lnTo>
                              <a:close/>
                            </a:path>
                          </a:pathLst>
                        </a:custGeom>
                        <a:solidFill>
                          <a:srgbClr val="C1CCFF"/>
                        </a:solidFill>
                        <a:ln w="9525" cap="flat">
                          <a:noFill/>
                          <a:prstDash val="solid"/>
                          <a:miter/>
                        </a:ln>
                      </p:spPr>
                      <p:txBody>
                        <a:bodyPr rtlCol="0" anchor="ctr"/>
                        <a:lstStyle/>
                        <a:p>
                          <a:endParaRPr lang="zh-CN" altLang="en-US"/>
                        </a:p>
                      </p:txBody>
                    </p:sp>
                    <p:sp>
                      <p:nvSpPr>
                        <p:cNvPr id="306" name="Freeform: Shape 305"/>
                        <p:cNvSpPr/>
                        <p:nvPr/>
                      </p:nvSpPr>
                      <p:spPr>
                        <a:xfrm>
                          <a:off x="7532846" y="2119979"/>
                          <a:ext cx="24246" cy="220122"/>
                        </a:xfrm>
                        <a:custGeom>
                          <a:avLst/>
                          <a:gdLst>
                            <a:gd name="connsiteX0" fmla="*/ 0 w 24246"/>
                            <a:gd name="connsiteY0" fmla="*/ 0 h 220122"/>
                            <a:gd name="connsiteX1" fmla="*/ 10287 w 24246"/>
                            <a:gd name="connsiteY1" fmla="*/ 149542 h 220122"/>
                            <a:gd name="connsiteX2" fmla="*/ 6667 w 24246"/>
                            <a:gd name="connsiteY2" fmla="*/ 220123 h 220122"/>
                          </a:gdLst>
                          <a:ahLst/>
                          <a:cxnLst>
                            <a:cxn ang="0">
                              <a:pos x="connsiteX0" y="connsiteY0"/>
                            </a:cxn>
                            <a:cxn ang="0">
                              <a:pos x="connsiteX1" y="connsiteY1"/>
                            </a:cxn>
                            <a:cxn ang="0">
                              <a:pos x="connsiteX2" y="connsiteY2"/>
                            </a:cxn>
                          </a:cxnLst>
                          <a:rect l="l" t="t" r="r" b="b"/>
                          <a:pathLst>
                            <a:path w="24246" h="220122">
                              <a:moveTo>
                                <a:pt x="0" y="0"/>
                              </a:moveTo>
                              <a:cubicBezTo>
                                <a:pt x="0" y="0"/>
                                <a:pt x="46863" y="68199"/>
                                <a:pt x="10287" y="149542"/>
                              </a:cubicBezTo>
                              <a:lnTo>
                                <a:pt x="6667" y="220123"/>
                              </a:lnTo>
                            </a:path>
                          </a:pathLst>
                        </a:custGeom>
                        <a:noFill/>
                        <a:ln w="7144" cap="flat">
                          <a:solidFill>
                            <a:srgbClr val="98ABED"/>
                          </a:solidFill>
                          <a:prstDash val="solid"/>
                          <a:miter/>
                        </a:ln>
                      </p:spPr>
                      <p:txBody>
                        <a:bodyPr rtlCol="0" anchor="ctr"/>
                        <a:lstStyle/>
                        <a:p>
                          <a:endParaRPr lang="zh-CN" altLang="en-US"/>
                        </a:p>
                      </p:txBody>
                    </p:sp>
                  </p:grpSp>
                  <p:grpSp>
                    <p:nvGrpSpPr>
                      <p:cNvPr id="293" name="Group 292"/>
                      <p:cNvGrpSpPr/>
                      <p:nvPr/>
                    </p:nvGrpSpPr>
                    <p:grpSpPr>
                      <a:xfrm>
                        <a:off x="7216448" y="2048827"/>
                        <a:ext cx="531186" cy="377952"/>
                        <a:chOff x="7216448" y="2048827"/>
                        <a:chExt cx="531186" cy="377952"/>
                      </a:xfrm>
                    </p:grpSpPr>
                    <p:sp>
                      <p:nvSpPr>
                        <p:cNvPr id="295" name="Freeform: Shape 294"/>
                        <p:cNvSpPr/>
                        <p:nvPr/>
                      </p:nvSpPr>
                      <p:spPr>
                        <a:xfrm>
                          <a:off x="7216448" y="2048827"/>
                          <a:ext cx="159997" cy="377952"/>
                        </a:xfrm>
                        <a:custGeom>
                          <a:avLst/>
                          <a:gdLst>
                            <a:gd name="connsiteX0" fmla="*/ 45221 w 159997"/>
                            <a:gd name="connsiteY0" fmla="*/ 0 h 377952"/>
                            <a:gd name="connsiteX1" fmla="*/ 359 w 159997"/>
                            <a:gd name="connsiteY1" fmla="*/ 91345 h 377952"/>
                            <a:gd name="connsiteX2" fmla="*/ 17980 w 159997"/>
                            <a:gd name="connsiteY2" fmla="*/ 323469 h 377952"/>
                            <a:gd name="connsiteX3" fmla="*/ 77321 w 159997"/>
                            <a:gd name="connsiteY3" fmla="*/ 377952 h 377952"/>
                            <a:gd name="connsiteX4" fmla="*/ 159997 w 159997"/>
                            <a:gd name="connsiteY4" fmla="*/ 377952 h 377952"/>
                            <a:gd name="connsiteX5" fmla="*/ 121802 w 159997"/>
                            <a:gd name="connsiteY5" fmla="*/ 71056 h 377952"/>
                            <a:gd name="connsiteX6" fmla="*/ 45221 w 159997"/>
                            <a:gd name="connsiteY6"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997" h="377952">
                              <a:moveTo>
                                <a:pt x="45221" y="0"/>
                              </a:moveTo>
                              <a:cubicBezTo>
                                <a:pt x="45221" y="0"/>
                                <a:pt x="-4690" y="4001"/>
                                <a:pt x="359" y="91345"/>
                              </a:cubicBezTo>
                              <a:cubicBezTo>
                                <a:pt x="3788" y="149733"/>
                                <a:pt x="12551" y="257937"/>
                                <a:pt x="17980" y="323469"/>
                              </a:cubicBezTo>
                              <a:cubicBezTo>
                                <a:pt x="20552" y="354330"/>
                                <a:pt x="46364" y="377952"/>
                                <a:pt x="77321" y="377952"/>
                              </a:cubicBezTo>
                              <a:lnTo>
                                <a:pt x="159997" y="377952"/>
                              </a:lnTo>
                              <a:lnTo>
                                <a:pt x="121802" y="71056"/>
                              </a:lnTo>
                              <a:lnTo>
                                <a:pt x="45221" y="0"/>
                              </a:lnTo>
                              <a:close/>
                            </a:path>
                          </a:pathLst>
                        </a:custGeom>
                        <a:solidFill>
                          <a:srgbClr val="C1CCFF"/>
                        </a:solidFill>
                        <a:ln w="9525" cap="flat">
                          <a:noFill/>
                          <a:prstDash val="solid"/>
                          <a:miter/>
                        </a:ln>
                      </p:spPr>
                      <p:txBody>
                        <a:bodyPr rtlCol="0" anchor="ctr"/>
                        <a:lstStyle/>
                        <a:p>
                          <a:endParaRPr lang="zh-CN" altLang="en-US"/>
                        </a:p>
                      </p:txBody>
                    </p:sp>
                    <p:grpSp>
                      <p:nvGrpSpPr>
                        <p:cNvPr id="296" name="Group 295"/>
                        <p:cNvGrpSpPr/>
                        <p:nvPr/>
                      </p:nvGrpSpPr>
                      <p:grpSpPr>
                        <a:xfrm>
                          <a:off x="7326153" y="2304859"/>
                          <a:ext cx="421481" cy="121919"/>
                          <a:chOff x="7326153" y="2304859"/>
                          <a:chExt cx="421481" cy="121919"/>
                        </a:xfrm>
                      </p:grpSpPr>
                      <p:sp>
                        <p:nvSpPr>
                          <p:cNvPr id="302" name="Freeform: Shape 301"/>
                          <p:cNvSpPr/>
                          <p:nvPr/>
                        </p:nvSpPr>
                        <p:spPr>
                          <a:xfrm>
                            <a:off x="7559992" y="2372868"/>
                            <a:ext cx="187642" cy="53911"/>
                          </a:xfrm>
                          <a:custGeom>
                            <a:avLst/>
                            <a:gdLst>
                              <a:gd name="connsiteX0" fmla="*/ 10954 w 187642"/>
                              <a:gd name="connsiteY0" fmla="*/ 0 h 53911"/>
                              <a:gd name="connsiteX1" fmla="*/ 108204 w 187642"/>
                              <a:gd name="connsiteY1" fmla="*/ 0 h 53911"/>
                              <a:gd name="connsiteX2" fmla="*/ 156686 w 187642"/>
                              <a:gd name="connsiteY2" fmla="*/ 17335 h 53911"/>
                              <a:gd name="connsiteX3" fmla="*/ 187642 w 187642"/>
                              <a:gd name="connsiteY3" fmla="*/ 42767 h 53911"/>
                              <a:gd name="connsiteX4" fmla="*/ 171450 w 187642"/>
                              <a:gd name="connsiteY4" fmla="*/ 53911 h 53911"/>
                              <a:gd name="connsiteX5" fmla="*/ 0 w 187642"/>
                              <a:gd name="connsiteY5" fmla="*/ 53911 h 53911"/>
                              <a:gd name="connsiteX6" fmla="*/ 10954 w 187642"/>
                              <a:gd name="connsiteY6" fmla="*/ 0 h 5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642" h="53911">
                                <a:moveTo>
                                  <a:pt x="10954" y="0"/>
                                </a:moveTo>
                                <a:lnTo>
                                  <a:pt x="108204" y="0"/>
                                </a:lnTo>
                                <a:cubicBezTo>
                                  <a:pt x="125921" y="0"/>
                                  <a:pt x="143065" y="6096"/>
                                  <a:pt x="156686" y="17335"/>
                                </a:cubicBezTo>
                                <a:lnTo>
                                  <a:pt x="187642" y="42767"/>
                                </a:lnTo>
                                <a:lnTo>
                                  <a:pt x="171450" y="53911"/>
                                </a:lnTo>
                                <a:lnTo>
                                  <a:pt x="0" y="53911"/>
                                </a:lnTo>
                                <a:lnTo>
                                  <a:pt x="10954" y="0"/>
                                </a:lnTo>
                                <a:close/>
                              </a:path>
                            </a:pathLst>
                          </a:custGeom>
                          <a:solidFill>
                            <a:srgbClr val="FFC9BD"/>
                          </a:solidFill>
                          <a:ln w="9525" cap="flat">
                            <a:noFill/>
                            <a:prstDash val="solid"/>
                            <a:miter/>
                          </a:ln>
                        </p:spPr>
                        <p:txBody>
                          <a:bodyPr rtlCol="0" anchor="ctr"/>
                          <a:lstStyle/>
                          <a:p>
                            <a:endParaRPr lang="zh-CN" altLang="en-US"/>
                          </a:p>
                        </p:txBody>
                      </p:sp>
                      <p:sp>
                        <p:nvSpPr>
                          <p:cNvPr id="303" name="Freeform: Shape 302"/>
                          <p:cNvSpPr/>
                          <p:nvPr/>
                        </p:nvSpPr>
                        <p:spPr>
                          <a:xfrm>
                            <a:off x="7326153" y="2304859"/>
                            <a:ext cx="257937" cy="121919"/>
                          </a:xfrm>
                          <a:custGeom>
                            <a:avLst/>
                            <a:gdLst>
                              <a:gd name="connsiteX0" fmla="*/ 0 w 257937"/>
                              <a:gd name="connsiteY0" fmla="*/ 0 h 121919"/>
                              <a:gd name="connsiteX1" fmla="*/ 257937 w 257937"/>
                              <a:gd name="connsiteY1" fmla="*/ 43053 h 121919"/>
                              <a:gd name="connsiteX2" fmla="*/ 249079 w 257937"/>
                              <a:gd name="connsiteY2" fmla="*/ 121920 h 121919"/>
                              <a:gd name="connsiteX3" fmla="*/ 191 w 257937"/>
                              <a:gd name="connsiteY3" fmla="*/ 121920 h 121919"/>
                            </a:gdLst>
                            <a:ahLst/>
                            <a:cxnLst>
                              <a:cxn ang="0">
                                <a:pos x="connsiteX0" y="connsiteY0"/>
                              </a:cxn>
                              <a:cxn ang="0">
                                <a:pos x="connsiteX1" y="connsiteY1"/>
                              </a:cxn>
                              <a:cxn ang="0">
                                <a:pos x="connsiteX2" y="connsiteY2"/>
                              </a:cxn>
                              <a:cxn ang="0">
                                <a:pos x="connsiteX3" y="connsiteY3"/>
                              </a:cxn>
                            </a:cxnLst>
                            <a:rect l="l" t="t" r="r" b="b"/>
                            <a:pathLst>
                              <a:path w="257937" h="121919">
                                <a:moveTo>
                                  <a:pt x="0" y="0"/>
                                </a:moveTo>
                                <a:lnTo>
                                  <a:pt x="257937" y="43053"/>
                                </a:lnTo>
                                <a:lnTo>
                                  <a:pt x="249079" y="121920"/>
                                </a:lnTo>
                                <a:lnTo>
                                  <a:pt x="191" y="121920"/>
                                </a:lnTo>
                                <a:close/>
                              </a:path>
                            </a:pathLst>
                          </a:custGeom>
                          <a:solidFill>
                            <a:srgbClr val="C1CCFF"/>
                          </a:solidFill>
                          <a:ln w="9525" cap="flat">
                            <a:noFill/>
                            <a:prstDash val="solid"/>
                            <a:miter/>
                          </a:ln>
                        </p:spPr>
                        <p:txBody>
                          <a:bodyPr rtlCol="0" anchor="ctr"/>
                          <a:lstStyle/>
                          <a:p>
                            <a:endParaRPr lang="zh-CN" altLang="en-US"/>
                          </a:p>
                        </p:txBody>
                      </p:sp>
                    </p:grpSp>
                    <p:sp>
                      <p:nvSpPr>
                        <p:cNvPr id="299" name="Freeform: Shape 298"/>
                        <p:cNvSpPr/>
                        <p:nvPr/>
                      </p:nvSpPr>
                      <p:spPr>
                        <a:xfrm>
                          <a:off x="7340155" y="2140172"/>
                          <a:ext cx="243935" cy="235077"/>
                        </a:xfrm>
                        <a:custGeom>
                          <a:avLst/>
                          <a:gdLst>
                            <a:gd name="connsiteX0" fmla="*/ 0 w 243935"/>
                            <a:gd name="connsiteY0" fmla="*/ 0 h 235077"/>
                            <a:gd name="connsiteX1" fmla="*/ 13145 w 243935"/>
                            <a:gd name="connsiteY1" fmla="*/ 169164 h 235077"/>
                            <a:gd name="connsiteX2" fmla="*/ 243935 w 243935"/>
                            <a:gd name="connsiteY2" fmla="*/ 207740 h 235077"/>
                            <a:gd name="connsiteX3" fmla="*/ 240887 w 243935"/>
                            <a:gd name="connsiteY3" fmla="*/ 235077 h 235077"/>
                          </a:gdLst>
                          <a:ahLst/>
                          <a:cxnLst>
                            <a:cxn ang="0">
                              <a:pos x="connsiteX0" y="connsiteY0"/>
                            </a:cxn>
                            <a:cxn ang="0">
                              <a:pos x="connsiteX1" y="connsiteY1"/>
                            </a:cxn>
                            <a:cxn ang="0">
                              <a:pos x="connsiteX2" y="connsiteY2"/>
                            </a:cxn>
                            <a:cxn ang="0">
                              <a:pos x="connsiteX3" y="connsiteY3"/>
                            </a:cxn>
                          </a:cxnLst>
                          <a:rect l="l" t="t" r="r" b="b"/>
                          <a:pathLst>
                            <a:path w="243935" h="235077">
                              <a:moveTo>
                                <a:pt x="0" y="0"/>
                              </a:moveTo>
                              <a:lnTo>
                                <a:pt x="13145" y="169164"/>
                              </a:lnTo>
                              <a:lnTo>
                                <a:pt x="243935" y="207740"/>
                              </a:lnTo>
                              <a:lnTo>
                                <a:pt x="240887" y="235077"/>
                              </a:lnTo>
                            </a:path>
                          </a:pathLst>
                        </a:custGeom>
                        <a:noFill/>
                        <a:ln w="7144" cap="flat">
                          <a:solidFill>
                            <a:srgbClr val="98ABED"/>
                          </a:solidFill>
                          <a:prstDash val="solid"/>
                          <a:miter/>
                        </a:ln>
                      </p:spPr>
                      <p:txBody>
                        <a:bodyPr rtlCol="0" anchor="ctr"/>
                        <a:lstStyle/>
                        <a:p>
                          <a:endParaRPr lang="zh-CN" altLang="en-US"/>
                        </a:p>
                      </p:txBody>
                    </p:sp>
                    <p:sp>
                      <p:nvSpPr>
                        <p:cNvPr id="301" name="Freeform: Shape 300"/>
                        <p:cNvSpPr/>
                        <p:nvPr/>
                      </p:nvSpPr>
                      <p:spPr>
                        <a:xfrm>
                          <a:off x="7308913" y="2304859"/>
                          <a:ext cx="53149" cy="6000"/>
                        </a:xfrm>
                        <a:custGeom>
                          <a:avLst/>
                          <a:gdLst>
                            <a:gd name="connsiteX0" fmla="*/ 53150 w 53149"/>
                            <a:gd name="connsiteY0" fmla="*/ 6001 h 6000"/>
                            <a:gd name="connsiteX1" fmla="*/ 0 w 53149"/>
                            <a:gd name="connsiteY1" fmla="*/ 0 h 6000"/>
                          </a:gdLst>
                          <a:ahLst/>
                          <a:cxnLst>
                            <a:cxn ang="0">
                              <a:pos x="connsiteX0" y="connsiteY0"/>
                            </a:cxn>
                            <a:cxn ang="0">
                              <a:pos x="connsiteX1" y="connsiteY1"/>
                            </a:cxn>
                          </a:cxnLst>
                          <a:rect l="l" t="t" r="r" b="b"/>
                          <a:pathLst>
                            <a:path w="53149" h="6000">
                              <a:moveTo>
                                <a:pt x="53150" y="6001"/>
                              </a:moveTo>
                              <a:lnTo>
                                <a:pt x="0" y="0"/>
                              </a:lnTo>
                            </a:path>
                          </a:pathLst>
                        </a:custGeom>
                        <a:ln w="7144" cap="flat">
                          <a:solidFill>
                            <a:srgbClr val="98ABED"/>
                          </a:solidFill>
                          <a:prstDash val="solid"/>
                          <a:miter/>
                        </a:ln>
                      </p:spPr>
                      <p:txBody>
                        <a:bodyPr rtlCol="0" anchor="ctr"/>
                        <a:lstStyle/>
                        <a:p>
                          <a:endParaRPr lang="zh-CN" altLang="en-US"/>
                        </a:p>
                      </p:txBody>
                    </p:sp>
                  </p:grpSp>
                </p:grpSp>
                <p:grpSp>
                  <p:nvGrpSpPr>
                    <p:cNvPr id="260" name="Group 259"/>
                    <p:cNvGrpSpPr/>
                    <p:nvPr/>
                  </p:nvGrpSpPr>
                  <p:grpSpPr>
                    <a:xfrm>
                      <a:off x="7292293" y="1659159"/>
                      <a:ext cx="251734" cy="429570"/>
                      <a:chOff x="7292293" y="1659159"/>
                      <a:chExt cx="251734" cy="429570"/>
                    </a:xfrm>
                  </p:grpSpPr>
                  <p:grpSp>
                    <p:nvGrpSpPr>
                      <p:cNvPr id="261" name="Group 260"/>
                      <p:cNvGrpSpPr/>
                      <p:nvPr/>
                    </p:nvGrpSpPr>
                    <p:grpSpPr>
                      <a:xfrm>
                        <a:off x="7292293" y="1659159"/>
                        <a:ext cx="251734" cy="412801"/>
                        <a:chOff x="7292293" y="1659159"/>
                        <a:chExt cx="251734" cy="412801"/>
                      </a:xfrm>
                    </p:grpSpPr>
                    <p:sp>
                      <p:nvSpPr>
                        <p:cNvPr id="265" name="Freeform: Shape 264"/>
                        <p:cNvSpPr/>
                        <p:nvPr/>
                      </p:nvSpPr>
                      <p:spPr>
                        <a:xfrm>
                          <a:off x="7465077" y="1837802"/>
                          <a:ext cx="67720" cy="67720"/>
                        </a:xfrm>
                        <a:custGeom>
                          <a:avLst/>
                          <a:gdLst>
                            <a:gd name="connsiteX0" fmla="*/ 237 w 67720"/>
                            <a:gd name="connsiteY0" fmla="*/ 29860 h 67720"/>
                            <a:gd name="connsiteX1" fmla="*/ 29860 w 67720"/>
                            <a:gd name="connsiteY1" fmla="*/ 67483 h 67720"/>
                            <a:gd name="connsiteX2" fmla="*/ 67484 w 67720"/>
                            <a:gd name="connsiteY2" fmla="*/ 37861 h 67720"/>
                            <a:gd name="connsiteX3" fmla="*/ 37861 w 67720"/>
                            <a:gd name="connsiteY3" fmla="*/ 237 h 67720"/>
                            <a:gd name="connsiteX4" fmla="*/ 237 w 67720"/>
                            <a:gd name="connsiteY4" fmla="*/ 29860 h 67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20" h="67720">
                              <a:moveTo>
                                <a:pt x="237" y="29860"/>
                              </a:moveTo>
                              <a:cubicBezTo>
                                <a:pt x="-1954" y="48433"/>
                                <a:pt x="11286" y="65293"/>
                                <a:pt x="29860" y="67483"/>
                              </a:cubicBezTo>
                              <a:cubicBezTo>
                                <a:pt x="48434" y="69674"/>
                                <a:pt x="65293" y="56434"/>
                                <a:pt x="67484" y="37861"/>
                              </a:cubicBezTo>
                              <a:cubicBezTo>
                                <a:pt x="69674" y="19287"/>
                                <a:pt x="56434" y="2428"/>
                                <a:pt x="37861" y="237"/>
                              </a:cubicBezTo>
                              <a:cubicBezTo>
                                <a:pt x="19287" y="-1954"/>
                                <a:pt x="2428" y="11286"/>
                                <a:pt x="237" y="29860"/>
                              </a:cubicBezTo>
                              <a:close/>
                            </a:path>
                          </a:pathLst>
                        </a:custGeom>
                        <a:solidFill>
                          <a:srgbClr val="EFB2A8"/>
                        </a:solidFill>
                        <a:ln w="9525" cap="flat">
                          <a:noFill/>
                          <a:prstDash val="solid"/>
                          <a:miter/>
                        </a:ln>
                      </p:spPr>
                      <p:txBody>
                        <a:bodyPr rtlCol="0" anchor="ctr"/>
                        <a:lstStyle/>
                        <a:p>
                          <a:endParaRPr lang="zh-CN" altLang="en-US"/>
                        </a:p>
                      </p:txBody>
                    </p:sp>
                    <p:sp>
                      <p:nvSpPr>
                        <p:cNvPr id="266" name="Freeform: Shape 265"/>
                        <p:cNvSpPr/>
                        <p:nvPr/>
                      </p:nvSpPr>
                      <p:spPr>
                        <a:xfrm>
                          <a:off x="7333773" y="1659159"/>
                          <a:ext cx="108013" cy="108013"/>
                        </a:xfrm>
                        <a:custGeom>
                          <a:avLst/>
                          <a:gdLst>
                            <a:gd name="connsiteX0" fmla="*/ 108013 w 108013"/>
                            <a:gd name="connsiteY0" fmla="*/ 54007 h 108013"/>
                            <a:gd name="connsiteX1" fmla="*/ 54007 w 108013"/>
                            <a:gd name="connsiteY1" fmla="*/ 108013 h 108013"/>
                            <a:gd name="connsiteX2" fmla="*/ 0 w 108013"/>
                            <a:gd name="connsiteY2" fmla="*/ 54007 h 108013"/>
                            <a:gd name="connsiteX3" fmla="*/ 54007 w 108013"/>
                            <a:gd name="connsiteY3" fmla="*/ 0 h 108013"/>
                            <a:gd name="connsiteX4" fmla="*/ 108013 w 108013"/>
                            <a:gd name="connsiteY4" fmla="*/ 54007 h 10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3" h="108013">
                              <a:moveTo>
                                <a:pt x="108013" y="54007"/>
                              </a:moveTo>
                              <a:cubicBezTo>
                                <a:pt x="108013" y="83820"/>
                                <a:pt x="83820" y="108013"/>
                                <a:pt x="54007" y="108013"/>
                              </a:cubicBezTo>
                              <a:cubicBezTo>
                                <a:pt x="24193" y="108013"/>
                                <a:pt x="0" y="83820"/>
                                <a:pt x="0" y="54007"/>
                              </a:cubicBezTo>
                              <a:cubicBezTo>
                                <a:pt x="0" y="24193"/>
                                <a:pt x="24193" y="0"/>
                                <a:pt x="54007" y="0"/>
                              </a:cubicBezTo>
                              <a:cubicBezTo>
                                <a:pt x="83820" y="0"/>
                                <a:pt x="108013" y="24193"/>
                                <a:pt x="108013" y="54007"/>
                              </a:cubicBezTo>
                              <a:close/>
                            </a:path>
                          </a:pathLst>
                        </a:custGeom>
                        <a:solidFill>
                          <a:srgbClr val="FE5D5D"/>
                        </a:solidFill>
                        <a:ln w="9525" cap="flat">
                          <a:noFill/>
                          <a:prstDash val="solid"/>
                          <a:miter/>
                        </a:ln>
                      </p:spPr>
                      <p:txBody>
                        <a:bodyPr rtlCol="0" anchor="ctr"/>
                        <a:lstStyle/>
                        <a:p>
                          <a:endParaRPr lang="zh-CN" altLang="en-US"/>
                        </a:p>
                      </p:txBody>
                    </p:sp>
                    <p:sp>
                      <p:nvSpPr>
                        <p:cNvPr id="268" name="Freeform: Shape 267"/>
                        <p:cNvSpPr/>
                        <p:nvPr/>
                      </p:nvSpPr>
                      <p:spPr>
                        <a:xfrm>
                          <a:off x="7300817" y="1704593"/>
                          <a:ext cx="215455" cy="205549"/>
                        </a:xfrm>
                        <a:custGeom>
                          <a:avLst/>
                          <a:gdLst>
                            <a:gd name="connsiteX0" fmla="*/ 215455 w 215455"/>
                            <a:gd name="connsiteY0" fmla="*/ 102775 h 205549"/>
                            <a:gd name="connsiteX1" fmla="*/ 112681 w 215455"/>
                            <a:gd name="connsiteY1" fmla="*/ 205550 h 205549"/>
                            <a:gd name="connsiteX2" fmla="*/ 0 w 215455"/>
                            <a:gd name="connsiteY2" fmla="*/ 112586 h 205549"/>
                            <a:gd name="connsiteX3" fmla="*/ 112681 w 215455"/>
                            <a:gd name="connsiteY3" fmla="*/ 0 h 205549"/>
                            <a:gd name="connsiteX4" fmla="*/ 215455 w 215455"/>
                            <a:gd name="connsiteY4" fmla="*/ 102775 h 20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455" h="205549">
                              <a:moveTo>
                                <a:pt x="215455" y="102775"/>
                              </a:moveTo>
                              <a:cubicBezTo>
                                <a:pt x="215455" y="159544"/>
                                <a:pt x="169450" y="205550"/>
                                <a:pt x="112681" y="205550"/>
                              </a:cubicBezTo>
                              <a:cubicBezTo>
                                <a:pt x="55912" y="205550"/>
                                <a:pt x="0" y="169355"/>
                                <a:pt x="0" y="112586"/>
                              </a:cubicBezTo>
                              <a:cubicBezTo>
                                <a:pt x="0" y="55817"/>
                                <a:pt x="55912" y="0"/>
                                <a:pt x="112681" y="0"/>
                              </a:cubicBezTo>
                              <a:cubicBezTo>
                                <a:pt x="169450" y="0"/>
                                <a:pt x="215455" y="46006"/>
                                <a:pt x="215455" y="102775"/>
                              </a:cubicBezTo>
                              <a:close/>
                            </a:path>
                          </a:pathLst>
                        </a:custGeom>
                        <a:solidFill>
                          <a:srgbClr val="FE5D5D"/>
                        </a:solidFill>
                        <a:ln w="9525" cap="flat">
                          <a:noFill/>
                          <a:prstDash val="solid"/>
                          <a:miter/>
                        </a:ln>
                      </p:spPr>
                      <p:txBody>
                        <a:bodyPr rtlCol="0" anchor="ctr"/>
                        <a:lstStyle/>
                        <a:p>
                          <a:endParaRPr lang="zh-CN" altLang="en-US"/>
                        </a:p>
                      </p:txBody>
                    </p:sp>
                    <p:sp>
                      <p:nvSpPr>
                        <p:cNvPr id="270" name="Freeform: Shape 269"/>
                        <p:cNvSpPr/>
                        <p:nvPr/>
                      </p:nvSpPr>
                      <p:spPr>
                        <a:xfrm>
                          <a:off x="7353395" y="1918715"/>
                          <a:ext cx="94678" cy="153245"/>
                        </a:xfrm>
                        <a:custGeom>
                          <a:avLst/>
                          <a:gdLst>
                            <a:gd name="connsiteX0" fmla="*/ 94679 w 94678"/>
                            <a:gd name="connsiteY0" fmla="*/ 44768 h 153245"/>
                            <a:gd name="connsiteX1" fmla="*/ 86296 w 94678"/>
                            <a:gd name="connsiteY1" fmla="*/ 118110 h 153245"/>
                            <a:gd name="connsiteX2" fmla="*/ 40672 w 94678"/>
                            <a:gd name="connsiteY2" fmla="*/ 152781 h 153245"/>
                            <a:gd name="connsiteX3" fmla="*/ 40672 w 94678"/>
                            <a:gd name="connsiteY3" fmla="*/ 152781 h 153245"/>
                            <a:gd name="connsiteX4" fmla="*/ 0 w 94678"/>
                            <a:gd name="connsiteY4" fmla="*/ 114776 h 153245"/>
                            <a:gd name="connsiteX5" fmla="*/ 18764 w 94678"/>
                            <a:gd name="connsiteY5" fmla="*/ 0 h 153245"/>
                            <a:gd name="connsiteX6" fmla="*/ 94679 w 94678"/>
                            <a:gd name="connsiteY6" fmla="*/ 44768 h 15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78" h="153245">
                              <a:moveTo>
                                <a:pt x="94679" y="44768"/>
                              </a:moveTo>
                              <a:lnTo>
                                <a:pt x="86296" y="118110"/>
                              </a:lnTo>
                              <a:cubicBezTo>
                                <a:pt x="83439" y="143828"/>
                                <a:pt x="66008" y="155829"/>
                                <a:pt x="40672" y="152781"/>
                              </a:cubicBezTo>
                              <a:lnTo>
                                <a:pt x="40672" y="152781"/>
                              </a:lnTo>
                              <a:cubicBezTo>
                                <a:pt x="19050" y="150209"/>
                                <a:pt x="95" y="136589"/>
                                <a:pt x="0" y="114776"/>
                              </a:cubicBezTo>
                              <a:lnTo>
                                <a:pt x="18764" y="0"/>
                              </a:lnTo>
                              <a:lnTo>
                                <a:pt x="94679" y="44768"/>
                              </a:lnTo>
                              <a:close/>
                            </a:path>
                          </a:pathLst>
                        </a:custGeom>
                        <a:solidFill>
                          <a:srgbClr val="FFC9BD"/>
                        </a:solidFill>
                        <a:ln w="9525" cap="flat">
                          <a:noFill/>
                          <a:prstDash val="solid"/>
                          <a:miter/>
                        </a:ln>
                      </p:spPr>
                      <p:txBody>
                        <a:bodyPr rtlCol="0" anchor="ctr"/>
                        <a:lstStyle/>
                        <a:p>
                          <a:endParaRPr lang="zh-CN" altLang="en-US"/>
                        </a:p>
                      </p:txBody>
                    </p:sp>
                    <p:sp>
                      <p:nvSpPr>
                        <p:cNvPr id="272" name="Freeform: Shape 271"/>
                        <p:cNvSpPr/>
                        <p:nvPr/>
                      </p:nvSpPr>
                      <p:spPr>
                        <a:xfrm>
                          <a:off x="7364920" y="1930812"/>
                          <a:ext cx="84105" cy="67913"/>
                        </a:xfrm>
                        <a:custGeom>
                          <a:avLst/>
                          <a:gdLst>
                            <a:gd name="connsiteX0" fmla="*/ 79057 w 84105"/>
                            <a:gd name="connsiteY0" fmla="*/ 67913 h 67913"/>
                            <a:gd name="connsiteX1" fmla="*/ 0 w 84105"/>
                            <a:gd name="connsiteY1" fmla="*/ 0 h 67913"/>
                            <a:gd name="connsiteX2" fmla="*/ 84106 w 84105"/>
                            <a:gd name="connsiteY2" fmla="*/ 25241 h 67913"/>
                            <a:gd name="connsiteX3" fmla="*/ 79057 w 84105"/>
                            <a:gd name="connsiteY3" fmla="*/ 67913 h 67913"/>
                          </a:gdLst>
                          <a:ahLst/>
                          <a:cxnLst>
                            <a:cxn ang="0">
                              <a:pos x="connsiteX0" y="connsiteY0"/>
                            </a:cxn>
                            <a:cxn ang="0">
                              <a:pos x="connsiteX1" y="connsiteY1"/>
                            </a:cxn>
                            <a:cxn ang="0">
                              <a:pos x="connsiteX2" y="connsiteY2"/>
                            </a:cxn>
                            <a:cxn ang="0">
                              <a:pos x="connsiteX3" y="connsiteY3"/>
                            </a:cxn>
                          </a:cxnLst>
                          <a:rect l="l" t="t" r="r" b="b"/>
                          <a:pathLst>
                            <a:path w="84105" h="67913">
                              <a:moveTo>
                                <a:pt x="79057" y="67913"/>
                              </a:moveTo>
                              <a:cubicBezTo>
                                <a:pt x="27622" y="63437"/>
                                <a:pt x="0" y="0"/>
                                <a:pt x="0" y="0"/>
                              </a:cubicBezTo>
                              <a:lnTo>
                                <a:pt x="84106" y="25241"/>
                              </a:lnTo>
                              <a:lnTo>
                                <a:pt x="79057" y="67913"/>
                              </a:lnTo>
                              <a:close/>
                            </a:path>
                          </a:pathLst>
                        </a:custGeom>
                        <a:solidFill>
                          <a:srgbClr val="DD9790"/>
                        </a:solidFill>
                        <a:ln w="9525" cap="flat">
                          <a:noFill/>
                          <a:prstDash val="solid"/>
                          <a:miter/>
                        </a:ln>
                      </p:spPr>
                      <p:txBody>
                        <a:bodyPr rtlCol="0" anchor="ctr"/>
                        <a:lstStyle/>
                        <a:p>
                          <a:endParaRPr lang="zh-CN" altLang="en-US"/>
                        </a:p>
                      </p:txBody>
                    </p:sp>
                    <p:sp>
                      <p:nvSpPr>
                        <p:cNvPr id="273" name="Freeform: Shape 272"/>
                        <p:cNvSpPr/>
                        <p:nvPr/>
                      </p:nvSpPr>
                      <p:spPr>
                        <a:xfrm>
                          <a:off x="7338355" y="1731605"/>
                          <a:ext cx="177477" cy="239040"/>
                        </a:xfrm>
                        <a:custGeom>
                          <a:avLst/>
                          <a:gdLst>
                            <a:gd name="connsiteX0" fmla="*/ 86287 w 177477"/>
                            <a:gd name="connsiteY0" fmla="*/ 238926 h 239040"/>
                            <a:gd name="connsiteX1" fmla="*/ 86287 w 177477"/>
                            <a:gd name="connsiteY1" fmla="*/ 238926 h 239040"/>
                            <a:gd name="connsiteX2" fmla="*/ 170393 w 177477"/>
                            <a:gd name="connsiteY2" fmla="*/ 173394 h 239040"/>
                            <a:gd name="connsiteX3" fmla="*/ 177156 w 177477"/>
                            <a:gd name="connsiteY3" fmla="*/ 89765 h 239040"/>
                            <a:gd name="connsiteX4" fmla="*/ 104766 w 177477"/>
                            <a:gd name="connsiteY4" fmla="*/ 611 h 239040"/>
                            <a:gd name="connsiteX5" fmla="*/ 104766 w 177477"/>
                            <a:gd name="connsiteY5" fmla="*/ 611 h 239040"/>
                            <a:gd name="connsiteX6" fmla="*/ 4944 w 177477"/>
                            <a:gd name="connsiteY6" fmla="*/ 71763 h 239040"/>
                            <a:gd name="connsiteX7" fmla="*/ 276 w 177477"/>
                            <a:gd name="connsiteY7" fmla="*/ 139104 h 239040"/>
                            <a:gd name="connsiteX8" fmla="*/ 86287 w 177477"/>
                            <a:gd name="connsiteY8" fmla="*/ 238926 h 23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477" h="239040">
                              <a:moveTo>
                                <a:pt x="86287" y="238926"/>
                              </a:moveTo>
                              <a:lnTo>
                                <a:pt x="86287" y="238926"/>
                              </a:lnTo>
                              <a:cubicBezTo>
                                <a:pt x="129721" y="241212"/>
                                <a:pt x="167345" y="208827"/>
                                <a:pt x="170393" y="173394"/>
                              </a:cubicBezTo>
                              <a:lnTo>
                                <a:pt x="177156" y="89765"/>
                              </a:lnTo>
                              <a:cubicBezTo>
                                <a:pt x="181061" y="45378"/>
                                <a:pt x="148962" y="5945"/>
                                <a:pt x="104766" y="611"/>
                              </a:cubicBezTo>
                              <a:lnTo>
                                <a:pt x="104766" y="611"/>
                              </a:lnTo>
                              <a:cubicBezTo>
                                <a:pt x="59427" y="-4818"/>
                                <a:pt x="10373" y="26519"/>
                                <a:pt x="4944" y="71763"/>
                              </a:cubicBezTo>
                              <a:lnTo>
                                <a:pt x="276" y="139104"/>
                              </a:lnTo>
                              <a:cubicBezTo>
                                <a:pt x="-3438" y="191206"/>
                                <a:pt x="30566" y="234640"/>
                                <a:pt x="86287" y="238926"/>
                              </a:cubicBezTo>
                              <a:close/>
                            </a:path>
                          </a:pathLst>
                        </a:custGeom>
                        <a:solidFill>
                          <a:srgbClr val="FFC9BD"/>
                        </a:solidFill>
                        <a:ln w="9525" cap="flat">
                          <a:noFill/>
                          <a:prstDash val="solid"/>
                          <a:miter/>
                        </a:ln>
                      </p:spPr>
                      <p:txBody>
                        <a:bodyPr rtlCol="0" anchor="ctr"/>
                        <a:lstStyle/>
                        <a:p>
                          <a:endParaRPr lang="zh-CN" altLang="en-US"/>
                        </a:p>
                      </p:txBody>
                    </p:sp>
                    <p:grpSp>
                      <p:nvGrpSpPr>
                        <p:cNvPr id="274" name="Group 273"/>
                        <p:cNvGrpSpPr/>
                        <p:nvPr/>
                      </p:nvGrpSpPr>
                      <p:grpSpPr>
                        <a:xfrm>
                          <a:off x="7398670" y="1830261"/>
                          <a:ext cx="113005" cy="106744"/>
                          <a:chOff x="7398670" y="1830261"/>
                          <a:chExt cx="113005" cy="106744"/>
                        </a:xfrm>
                      </p:grpSpPr>
                      <p:sp>
                        <p:nvSpPr>
                          <p:cNvPr id="283" name="Freeform: Shape 282"/>
                          <p:cNvSpPr/>
                          <p:nvPr/>
                        </p:nvSpPr>
                        <p:spPr>
                          <a:xfrm>
                            <a:off x="7460265" y="1894236"/>
                            <a:ext cx="13620" cy="15906"/>
                          </a:xfrm>
                          <a:custGeom>
                            <a:avLst/>
                            <a:gdLst>
                              <a:gd name="connsiteX0" fmla="*/ 8191 w 13620"/>
                              <a:gd name="connsiteY0" fmla="*/ 0 h 15906"/>
                              <a:gd name="connsiteX1" fmla="*/ 13621 w 13620"/>
                              <a:gd name="connsiteY1" fmla="*/ 15907 h 15906"/>
                              <a:gd name="connsiteX2" fmla="*/ 0 w 13620"/>
                              <a:gd name="connsiteY2" fmla="*/ 15907 h 15906"/>
                            </a:gdLst>
                            <a:ahLst/>
                            <a:cxnLst>
                              <a:cxn ang="0">
                                <a:pos x="connsiteX0" y="connsiteY0"/>
                              </a:cxn>
                              <a:cxn ang="0">
                                <a:pos x="connsiteX1" y="connsiteY1"/>
                              </a:cxn>
                              <a:cxn ang="0">
                                <a:pos x="connsiteX2" y="connsiteY2"/>
                              </a:cxn>
                            </a:cxnLst>
                            <a:rect l="l" t="t" r="r" b="b"/>
                            <a:pathLst>
                              <a:path w="13620" h="15906">
                                <a:moveTo>
                                  <a:pt x="8191" y="0"/>
                                </a:moveTo>
                                <a:lnTo>
                                  <a:pt x="13621" y="15907"/>
                                </a:lnTo>
                                <a:lnTo>
                                  <a:pt x="0" y="15907"/>
                                </a:lnTo>
                              </a:path>
                            </a:pathLst>
                          </a:custGeom>
                          <a:noFill/>
                          <a:ln w="5406" cap="rnd">
                            <a:solidFill>
                              <a:srgbClr val="201D2F"/>
                            </a:solidFill>
                            <a:prstDash val="solid"/>
                            <a:round/>
                          </a:ln>
                        </p:spPr>
                        <p:txBody>
                          <a:bodyPr rtlCol="0" anchor="ctr"/>
                          <a:lstStyle/>
                          <a:p>
                            <a:endParaRPr lang="zh-CN" altLang="en-US"/>
                          </a:p>
                        </p:txBody>
                      </p:sp>
                      <p:sp>
                        <p:nvSpPr>
                          <p:cNvPr id="284" name="Freeform: Shape 283"/>
                          <p:cNvSpPr/>
                          <p:nvPr/>
                        </p:nvSpPr>
                        <p:spPr>
                          <a:xfrm>
                            <a:off x="7398670" y="1830261"/>
                            <a:ext cx="44470" cy="18883"/>
                          </a:xfrm>
                          <a:custGeom>
                            <a:avLst/>
                            <a:gdLst>
                              <a:gd name="connsiteX0" fmla="*/ 23400 w 44470"/>
                              <a:gd name="connsiteY0" fmla="*/ 253 h 18883"/>
                              <a:gd name="connsiteX1" fmla="*/ 44451 w 44470"/>
                              <a:gd name="connsiteY1" fmla="*/ 8921 h 18883"/>
                              <a:gd name="connsiteX2" fmla="*/ 24829 w 44470"/>
                              <a:gd name="connsiteY2" fmla="*/ 18256 h 18883"/>
                              <a:gd name="connsiteX3" fmla="*/ 64 w 44470"/>
                              <a:gd name="connsiteY3" fmla="*/ 11207 h 18883"/>
                              <a:gd name="connsiteX4" fmla="*/ 23400 w 44470"/>
                              <a:gd name="connsiteY4" fmla="*/ 253 h 1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0" h="18883">
                                <a:moveTo>
                                  <a:pt x="23400" y="253"/>
                                </a:moveTo>
                                <a:cubicBezTo>
                                  <a:pt x="23400" y="253"/>
                                  <a:pt x="45213" y="-2318"/>
                                  <a:pt x="44451" y="8921"/>
                                </a:cubicBezTo>
                                <a:cubicBezTo>
                                  <a:pt x="44451" y="8921"/>
                                  <a:pt x="43784" y="16541"/>
                                  <a:pt x="24829" y="18256"/>
                                </a:cubicBezTo>
                                <a:cubicBezTo>
                                  <a:pt x="5875" y="19970"/>
                                  <a:pt x="1112" y="18351"/>
                                  <a:pt x="64" y="11207"/>
                                </a:cubicBezTo>
                                <a:cubicBezTo>
                                  <a:pt x="-1079" y="4159"/>
                                  <a:pt x="13304" y="539"/>
                                  <a:pt x="23400" y="253"/>
                                </a:cubicBezTo>
                                <a:close/>
                              </a:path>
                            </a:pathLst>
                          </a:custGeom>
                          <a:solidFill>
                            <a:srgbClr val="FE5D5D"/>
                          </a:solidFill>
                          <a:ln w="9525" cap="flat">
                            <a:noFill/>
                            <a:prstDash val="solid"/>
                            <a:miter/>
                          </a:ln>
                        </p:spPr>
                        <p:txBody>
                          <a:bodyPr rtlCol="0" anchor="ctr"/>
                          <a:lstStyle/>
                          <a:p>
                            <a:endParaRPr lang="zh-CN" altLang="en-US"/>
                          </a:p>
                        </p:txBody>
                      </p:sp>
                      <p:sp>
                        <p:nvSpPr>
                          <p:cNvPr id="286" name="Freeform: Shape 285"/>
                          <p:cNvSpPr/>
                          <p:nvPr/>
                        </p:nvSpPr>
                        <p:spPr>
                          <a:xfrm>
                            <a:off x="7479396" y="1833641"/>
                            <a:ext cx="32278" cy="17603"/>
                          </a:xfrm>
                          <a:custGeom>
                            <a:avLst/>
                            <a:gdLst>
                              <a:gd name="connsiteX0" fmla="*/ 16969 w 32278"/>
                              <a:gd name="connsiteY0" fmla="*/ 397 h 17603"/>
                              <a:gd name="connsiteX1" fmla="*/ 14 w 32278"/>
                              <a:gd name="connsiteY1" fmla="*/ 7636 h 17603"/>
                              <a:gd name="connsiteX2" fmla="*/ 12683 w 32278"/>
                              <a:gd name="connsiteY2" fmla="*/ 16780 h 17603"/>
                              <a:gd name="connsiteX3" fmla="*/ 32114 w 32278"/>
                              <a:gd name="connsiteY3" fmla="*/ 11161 h 17603"/>
                              <a:gd name="connsiteX4" fmla="*/ 16969 w 32278"/>
                              <a:gd name="connsiteY4" fmla="*/ 397 h 17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8" h="17603">
                                <a:moveTo>
                                  <a:pt x="16969" y="397"/>
                                </a:moveTo>
                                <a:cubicBezTo>
                                  <a:pt x="16969" y="397"/>
                                  <a:pt x="1538" y="-2555"/>
                                  <a:pt x="14" y="7636"/>
                                </a:cubicBezTo>
                                <a:cubicBezTo>
                                  <a:pt x="14" y="7636"/>
                                  <a:pt x="-938" y="14590"/>
                                  <a:pt x="12683" y="16780"/>
                                </a:cubicBezTo>
                                <a:cubicBezTo>
                                  <a:pt x="26208" y="18971"/>
                                  <a:pt x="30685" y="16685"/>
                                  <a:pt x="32114" y="11161"/>
                                </a:cubicBezTo>
                                <a:cubicBezTo>
                                  <a:pt x="33638" y="4779"/>
                                  <a:pt x="24303" y="874"/>
                                  <a:pt x="16969" y="397"/>
                                </a:cubicBezTo>
                                <a:close/>
                              </a:path>
                            </a:pathLst>
                          </a:custGeom>
                          <a:solidFill>
                            <a:srgbClr val="FE5D5D"/>
                          </a:solidFill>
                          <a:ln w="9525" cap="flat">
                            <a:noFill/>
                            <a:prstDash val="solid"/>
                            <a:miter/>
                          </a:ln>
                        </p:spPr>
                        <p:txBody>
                          <a:bodyPr rtlCol="0" anchor="ctr"/>
                          <a:lstStyle/>
                          <a:p>
                            <a:endParaRPr lang="zh-CN" altLang="en-US"/>
                          </a:p>
                        </p:txBody>
                      </p:sp>
                      <p:sp>
                        <p:nvSpPr>
                          <p:cNvPr id="287" name="Freeform: Shape 286"/>
                          <p:cNvSpPr/>
                          <p:nvPr/>
                        </p:nvSpPr>
                        <p:spPr>
                          <a:xfrm>
                            <a:off x="7419403" y="1864040"/>
                            <a:ext cx="15430" cy="15432"/>
                          </a:xfrm>
                          <a:custGeom>
                            <a:avLst/>
                            <a:gdLst>
                              <a:gd name="connsiteX0" fmla="*/ 15430 w 15430"/>
                              <a:gd name="connsiteY0" fmla="*/ 7717 h 15432"/>
                              <a:gd name="connsiteX1" fmla="*/ 7715 w 15430"/>
                              <a:gd name="connsiteY1" fmla="*/ 15432 h 15432"/>
                              <a:gd name="connsiteX2" fmla="*/ 0 w 15430"/>
                              <a:gd name="connsiteY2" fmla="*/ 7717 h 15432"/>
                              <a:gd name="connsiteX3" fmla="*/ 7715 w 15430"/>
                              <a:gd name="connsiteY3" fmla="*/ 2 h 15432"/>
                              <a:gd name="connsiteX4" fmla="*/ 15430 w 15430"/>
                              <a:gd name="connsiteY4" fmla="*/ 7717 h 15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 h="15432">
                                <a:moveTo>
                                  <a:pt x="15430" y="7717"/>
                                </a:moveTo>
                                <a:cubicBezTo>
                                  <a:pt x="15430" y="12003"/>
                                  <a:pt x="12002" y="15432"/>
                                  <a:pt x="7715" y="15432"/>
                                </a:cubicBezTo>
                                <a:cubicBezTo>
                                  <a:pt x="3429" y="15432"/>
                                  <a:pt x="0" y="12003"/>
                                  <a:pt x="0" y="7717"/>
                                </a:cubicBezTo>
                                <a:cubicBezTo>
                                  <a:pt x="0" y="3431"/>
                                  <a:pt x="3429" y="2"/>
                                  <a:pt x="7715" y="2"/>
                                </a:cubicBezTo>
                                <a:cubicBezTo>
                                  <a:pt x="11906" y="-93"/>
                                  <a:pt x="15430" y="3431"/>
                                  <a:pt x="15430" y="7717"/>
                                </a:cubicBezTo>
                                <a:close/>
                              </a:path>
                            </a:pathLst>
                          </a:custGeom>
                          <a:solidFill>
                            <a:srgbClr val="201D2F"/>
                          </a:solidFill>
                          <a:ln w="9525" cap="flat">
                            <a:noFill/>
                            <a:prstDash val="solid"/>
                            <a:miter/>
                          </a:ln>
                        </p:spPr>
                        <p:txBody>
                          <a:bodyPr rtlCol="0" anchor="ctr"/>
                          <a:lstStyle/>
                          <a:p>
                            <a:endParaRPr lang="zh-CN" altLang="en-US"/>
                          </a:p>
                        </p:txBody>
                      </p:sp>
                      <p:sp>
                        <p:nvSpPr>
                          <p:cNvPr id="288" name="Freeform: Shape 287"/>
                          <p:cNvSpPr/>
                          <p:nvPr/>
                        </p:nvSpPr>
                        <p:spPr>
                          <a:xfrm>
                            <a:off x="7485030" y="1867757"/>
                            <a:ext cx="13906" cy="13906"/>
                          </a:xfrm>
                          <a:custGeom>
                            <a:avLst/>
                            <a:gdLst>
                              <a:gd name="connsiteX0" fmla="*/ 13907 w 13906"/>
                              <a:gd name="connsiteY0" fmla="*/ 6953 h 13906"/>
                              <a:gd name="connsiteX1" fmla="*/ 6953 w 13906"/>
                              <a:gd name="connsiteY1" fmla="*/ 13906 h 13906"/>
                              <a:gd name="connsiteX2" fmla="*/ 0 w 13906"/>
                              <a:gd name="connsiteY2" fmla="*/ 6953 h 13906"/>
                              <a:gd name="connsiteX3" fmla="*/ 6953 w 13906"/>
                              <a:gd name="connsiteY3" fmla="*/ 0 h 13906"/>
                              <a:gd name="connsiteX4" fmla="*/ 13907 w 13906"/>
                              <a:gd name="connsiteY4" fmla="*/ 6953 h 13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6" h="13906">
                                <a:moveTo>
                                  <a:pt x="13907" y="6953"/>
                                </a:moveTo>
                                <a:cubicBezTo>
                                  <a:pt x="13907" y="10793"/>
                                  <a:pt x="10793" y="13906"/>
                                  <a:pt x="6953" y="13906"/>
                                </a:cubicBezTo>
                                <a:cubicBezTo>
                                  <a:pt x="3113" y="13906"/>
                                  <a:pt x="0" y="10793"/>
                                  <a:pt x="0" y="6953"/>
                                </a:cubicBezTo>
                                <a:cubicBezTo>
                                  <a:pt x="0" y="3113"/>
                                  <a:pt x="3113" y="0"/>
                                  <a:pt x="6953" y="0"/>
                                </a:cubicBezTo>
                                <a:cubicBezTo>
                                  <a:pt x="10793" y="0"/>
                                  <a:pt x="13907" y="3113"/>
                                  <a:pt x="13907" y="6953"/>
                                </a:cubicBezTo>
                                <a:close/>
                              </a:path>
                            </a:pathLst>
                          </a:custGeom>
                          <a:solidFill>
                            <a:srgbClr val="201D2F"/>
                          </a:solidFill>
                          <a:ln w="9525" cap="flat">
                            <a:noFill/>
                            <a:prstDash val="solid"/>
                            <a:miter/>
                          </a:ln>
                        </p:spPr>
                        <p:txBody>
                          <a:bodyPr rtlCol="0" anchor="ctr"/>
                          <a:lstStyle/>
                          <a:p>
                            <a:endParaRPr lang="zh-CN" altLang="en-US"/>
                          </a:p>
                        </p:txBody>
                      </p:sp>
                      <p:sp>
                        <p:nvSpPr>
                          <p:cNvPr id="289" name="Freeform: Shape 288"/>
                          <p:cNvSpPr/>
                          <p:nvPr/>
                        </p:nvSpPr>
                        <p:spPr>
                          <a:xfrm>
                            <a:off x="7427087" y="1921573"/>
                            <a:ext cx="44345" cy="15432"/>
                          </a:xfrm>
                          <a:custGeom>
                            <a:avLst/>
                            <a:gdLst>
                              <a:gd name="connsiteX0" fmla="*/ 31 w 44345"/>
                              <a:gd name="connsiteY0" fmla="*/ 0 h 15432"/>
                              <a:gd name="connsiteX1" fmla="*/ 44322 w 44345"/>
                              <a:gd name="connsiteY1" fmla="*/ 0 h 15432"/>
                              <a:gd name="connsiteX2" fmla="*/ 22224 w 44345"/>
                              <a:gd name="connsiteY2" fmla="*/ 15430 h 15432"/>
                              <a:gd name="connsiteX3" fmla="*/ 31 w 44345"/>
                              <a:gd name="connsiteY3" fmla="*/ 0 h 15432"/>
                            </a:gdLst>
                            <a:ahLst/>
                            <a:cxnLst>
                              <a:cxn ang="0">
                                <a:pos x="connsiteX0" y="connsiteY0"/>
                              </a:cxn>
                              <a:cxn ang="0">
                                <a:pos x="connsiteX1" y="connsiteY1"/>
                              </a:cxn>
                              <a:cxn ang="0">
                                <a:pos x="connsiteX2" y="connsiteY2"/>
                              </a:cxn>
                              <a:cxn ang="0">
                                <a:pos x="connsiteX3" y="connsiteY3"/>
                              </a:cxn>
                            </a:cxnLst>
                            <a:rect l="l" t="t" r="r" b="b"/>
                            <a:pathLst>
                              <a:path w="44345" h="15432">
                                <a:moveTo>
                                  <a:pt x="31" y="0"/>
                                </a:moveTo>
                                <a:lnTo>
                                  <a:pt x="44322" y="0"/>
                                </a:lnTo>
                                <a:cubicBezTo>
                                  <a:pt x="44322" y="0"/>
                                  <a:pt x="45942" y="15621"/>
                                  <a:pt x="22224" y="15430"/>
                                </a:cubicBezTo>
                                <a:cubicBezTo>
                                  <a:pt x="-1779" y="15145"/>
                                  <a:pt x="31" y="0"/>
                                  <a:pt x="31" y="0"/>
                                </a:cubicBezTo>
                                <a:close/>
                              </a:path>
                            </a:pathLst>
                          </a:custGeom>
                          <a:solidFill>
                            <a:srgbClr val="FFFFFD"/>
                          </a:solidFill>
                          <a:ln w="9525" cap="flat">
                            <a:noFill/>
                            <a:prstDash val="solid"/>
                            <a:miter/>
                          </a:ln>
                        </p:spPr>
                        <p:txBody>
                          <a:bodyPr rtlCol="0" anchor="ctr"/>
                          <a:lstStyle/>
                          <a:p>
                            <a:endParaRPr lang="zh-CN" altLang="en-US"/>
                          </a:p>
                        </p:txBody>
                      </p:sp>
                    </p:grpSp>
                    <p:sp>
                      <p:nvSpPr>
                        <p:cNvPr id="275" name="Freeform: Shape 274"/>
                        <p:cNvSpPr/>
                        <p:nvPr/>
                      </p:nvSpPr>
                      <p:spPr>
                        <a:xfrm>
                          <a:off x="7333799" y="1727109"/>
                          <a:ext cx="100082" cy="123979"/>
                        </a:xfrm>
                        <a:custGeom>
                          <a:avLst/>
                          <a:gdLst>
                            <a:gd name="connsiteX0" fmla="*/ 19501 w 100082"/>
                            <a:gd name="connsiteY0" fmla="*/ 123979 h 123979"/>
                            <a:gd name="connsiteX1" fmla="*/ 100082 w 100082"/>
                            <a:gd name="connsiteY1" fmla="*/ 41493 h 123979"/>
                            <a:gd name="connsiteX2" fmla="*/ 92367 w 100082"/>
                            <a:gd name="connsiteY2" fmla="*/ 250 h 123979"/>
                            <a:gd name="connsiteX3" fmla="*/ 2832 w 100082"/>
                            <a:gd name="connsiteY3" fmla="*/ 106168 h 123979"/>
                            <a:gd name="connsiteX4" fmla="*/ 19501 w 100082"/>
                            <a:gd name="connsiteY4" fmla="*/ 123979 h 123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82" h="123979">
                              <a:moveTo>
                                <a:pt x="19501" y="123979"/>
                              </a:moveTo>
                              <a:cubicBezTo>
                                <a:pt x="19501" y="123979"/>
                                <a:pt x="81413" y="108739"/>
                                <a:pt x="100082" y="41493"/>
                              </a:cubicBezTo>
                              <a:lnTo>
                                <a:pt x="92367" y="250"/>
                              </a:lnTo>
                              <a:cubicBezTo>
                                <a:pt x="92367" y="250"/>
                                <a:pt x="-18980" y="-10323"/>
                                <a:pt x="2832" y="106168"/>
                              </a:cubicBezTo>
                              <a:lnTo>
                                <a:pt x="19501" y="123979"/>
                              </a:lnTo>
                              <a:close/>
                            </a:path>
                          </a:pathLst>
                        </a:custGeom>
                        <a:solidFill>
                          <a:srgbClr val="FE5D5D"/>
                        </a:solidFill>
                        <a:ln w="9525" cap="flat">
                          <a:noFill/>
                          <a:prstDash val="solid"/>
                          <a:miter/>
                        </a:ln>
                      </p:spPr>
                      <p:txBody>
                        <a:bodyPr rtlCol="0" anchor="ctr"/>
                        <a:lstStyle/>
                        <a:p>
                          <a:endParaRPr lang="zh-CN" altLang="en-US"/>
                        </a:p>
                      </p:txBody>
                    </p:sp>
                    <p:sp>
                      <p:nvSpPr>
                        <p:cNvPr id="276" name="Freeform: Shape 275"/>
                        <p:cNvSpPr/>
                        <p:nvPr/>
                      </p:nvSpPr>
                      <p:spPr>
                        <a:xfrm>
                          <a:off x="7400734" y="1726527"/>
                          <a:ext cx="143293" cy="100748"/>
                        </a:xfrm>
                        <a:custGeom>
                          <a:avLst/>
                          <a:gdLst>
                            <a:gd name="connsiteX0" fmla="*/ 0 w 143293"/>
                            <a:gd name="connsiteY0" fmla="*/ 46552 h 100748"/>
                            <a:gd name="connsiteX1" fmla="*/ 143256 w 143293"/>
                            <a:gd name="connsiteY1" fmla="*/ 100749 h 100748"/>
                            <a:gd name="connsiteX2" fmla="*/ 25432 w 143293"/>
                            <a:gd name="connsiteY2" fmla="*/ 736 h 100748"/>
                            <a:gd name="connsiteX3" fmla="*/ 0 w 143293"/>
                            <a:gd name="connsiteY3" fmla="*/ 46552 h 100748"/>
                          </a:gdLst>
                          <a:ahLst/>
                          <a:cxnLst>
                            <a:cxn ang="0">
                              <a:pos x="connsiteX0" y="connsiteY0"/>
                            </a:cxn>
                            <a:cxn ang="0">
                              <a:pos x="connsiteX1" y="connsiteY1"/>
                            </a:cxn>
                            <a:cxn ang="0">
                              <a:pos x="connsiteX2" y="connsiteY2"/>
                            </a:cxn>
                            <a:cxn ang="0">
                              <a:pos x="connsiteX3" y="connsiteY3"/>
                            </a:cxn>
                          </a:cxnLst>
                          <a:rect l="l" t="t" r="r" b="b"/>
                          <a:pathLst>
                            <a:path w="143293" h="100748">
                              <a:moveTo>
                                <a:pt x="0" y="46552"/>
                              </a:moveTo>
                              <a:cubicBezTo>
                                <a:pt x="0" y="46552"/>
                                <a:pt x="34099" y="92081"/>
                                <a:pt x="143256" y="100749"/>
                              </a:cubicBezTo>
                              <a:cubicBezTo>
                                <a:pt x="143256" y="100749"/>
                                <a:pt x="148780" y="-10027"/>
                                <a:pt x="25432" y="736"/>
                              </a:cubicBezTo>
                              <a:lnTo>
                                <a:pt x="0" y="46552"/>
                              </a:lnTo>
                              <a:close/>
                            </a:path>
                          </a:pathLst>
                        </a:custGeom>
                        <a:solidFill>
                          <a:srgbClr val="FE5D5D"/>
                        </a:solidFill>
                        <a:ln w="9525" cap="flat">
                          <a:noFill/>
                          <a:prstDash val="solid"/>
                          <a:miter/>
                        </a:ln>
                      </p:spPr>
                      <p:txBody>
                        <a:bodyPr rtlCol="0" anchor="ctr"/>
                        <a:lstStyle/>
                        <a:p>
                          <a:endParaRPr lang="zh-CN" altLang="en-US"/>
                        </a:p>
                      </p:txBody>
                    </p:sp>
                    <p:sp>
                      <p:nvSpPr>
                        <p:cNvPr id="277" name="Freeform: Shape 276"/>
                        <p:cNvSpPr/>
                        <p:nvPr/>
                      </p:nvSpPr>
                      <p:spPr>
                        <a:xfrm>
                          <a:off x="7340155" y="1705101"/>
                          <a:ext cx="99917" cy="30162"/>
                        </a:xfrm>
                        <a:custGeom>
                          <a:avLst/>
                          <a:gdLst>
                            <a:gd name="connsiteX0" fmla="*/ 0 w 99917"/>
                            <a:gd name="connsiteY0" fmla="*/ 30163 h 30162"/>
                            <a:gd name="connsiteX1" fmla="*/ 51530 w 99917"/>
                            <a:gd name="connsiteY1" fmla="*/ 2921 h 30162"/>
                            <a:gd name="connsiteX2" fmla="*/ 99917 w 99917"/>
                            <a:gd name="connsiteY2" fmla="*/ 2921 h 30162"/>
                          </a:gdLst>
                          <a:ahLst/>
                          <a:cxnLst>
                            <a:cxn ang="0">
                              <a:pos x="connsiteX0" y="connsiteY0"/>
                            </a:cxn>
                            <a:cxn ang="0">
                              <a:pos x="connsiteX1" y="connsiteY1"/>
                            </a:cxn>
                            <a:cxn ang="0">
                              <a:pos x="connsiteX2" y="connsiteY2"/>
                            </a:cxn>
                          </a:cxnLst>
                          <a:rect l="l" t="t" r="r" b="b"/>
                          <a:pathLst>
                            <a:path w="99917" h="30162">
                              <a:moveTo>
                                <a:pt x="0" y="30163"/>
                              </a:moveTo>
                              <a:cubicBezTo>
                                <a:pt x="0" y="30163"/>
                                <a:pt x="23336" y="9303"/>
                                <a:pt x="51530" y="2921"/>
                              </a:cubicBezTo>
                              <a:cubicBezTo>
                                <a:pt x="80581" y="-3651"/>
                                <a:pt x="99917" y="2921"/>
                                <a:pt x="99917" y="2921"/>
                              </a:cubicBezTo>
                            </a:path>
                          </a:pathLst>
                        </a:custGeom>
                        <a:noFill/>
                        <a:ln w="7215" cap="rnd">
                          <a:solidFill>
                            <a:srgbClr val="FFFFFF"/>
                          </a:solidFill>
                          <a:prstDash val="solid"/>
                          <a:round/>
                        </a:ln>
                      </p:spPr>
                      <p:txBody>
                        <a:bodyPr rtlCol="0" anchor="ctr"/>
                        <a:lstStyle/>
                        <a:p>
                          <a:endParaRPr lang="zh-CN" altLang="en-US"/>
                        </a:p>
                      </p:txBody>
                    </p:sp>
                    <p:sp>
                      <p:nvSpPr>
                        <p:cNvPr id="278" name="Freeform: Shape 277"/>
                        <p:cNvSpPr/>
                        <p:nvPr/>
                      </p:nvSpPr>
                      <p:spPr>
                        <a:xfrm>
                          <a:off x="7340155" y="1814607"/>
                          <a:ext cx="33147" cy="63246"/>
                        </a:xfrm>
                        <a:custGeom>
                          <a:avLst/>
                          <a:gdLst>
                            <a:gd name="connsiteX0" fmla="*/ 33147 w 33147"/>
                            <a:gd name="connsiteY0" fmla="*/ 22289 h 63246"/>
                            <a:gd name="connsiteX1" fmla="*/ 7144 w 33147"/>
                            <a:gd name="connsiteY1" fmla="*/ 63246 h 63246"/>
                            <a:gd name="connsiteX2" fmla="*/ 0 w 33147"/>
                            <a:gd name="connsiteY2" fmla="*/ 0 h 63246"/>
                          </a:gdLst>
                          <a:ahLst/>
                          <a:cxnLst>
                            <a:cxn ang="0">
                              <a:pos x="connsiteX0" y="connsiteY0"/>
                            </a:cxn>
                            <a:cxn ang="0">
                              <a:pos x="connsiteX1" y="connsiteY1"/>
                            </a:cxn>
                            <a:cxn ang="0">
                              <a:pos x="connsiteX2" y="connsiteY2"/>
                            </a:cxn>
                          </a:cxnLst>
                          <a:rect l="l" t="t" r="r" b="b"/>
                          <a:pathLst>
                            <a:path w="33147" h="63246">
                              <a:moveTo>
                                <a:pt x="33147" y="22289"/>
                              </a:moveTo>
                              <a:lnTo>
                                <a:pt x="7144" y="63246"/>
                              </a:lnTo>
                              <a:lnTo>
                                <a:pt x="0" y="0"/>
                              </a:lnTo>
                              <a:close/>
                            </a:path>
                          </a:pathLst>
                        </a:custGeom>
                        <a:solidFill>
                          <a:srgbClr val="FE5D5D"/>
                        </a:solidFill>
                        <a:ln w="9525" cap="flat">
                          <a:noFill/>
                          <a:prstDash val="solid"/>
                          <a:miter/>
                        </a:ln>
                      </p:spPr>
                      <p:txBody>
                        <a:bodyPr rtlCol="0" anchor="ctr"/>
                        <a:lstStyle/>
                        <a:p>
                          <a:endParaRPr lang="zh-CN" altLang="en-US"/>
                        </a:p>
                      </p:txBody>
                    </p:sp>
                    <p:grpSp>
                      <p:nvGrpSpPr>
                        <p:cNvPr id="279" name="Group 278"/>
                        <p:cNvGrpSpPr/>
                        <p:nvPr/>
                      </p:nvGrpSpPr>
                      <p:grpSpPr>
                        <a:xfrm>
                          <a:off x="7292293" y="1830086"/>
                          <a:ext cx="67720" cy="67720"/>
                          <a:chOff x="7292293" y="1830086"/>
                          <a:chExt cx="67720" cy="67720"/>
                        </a:xfrm>
                      </p:grpSpPr>
                      <p:sp>
                        <p:nvSpPr>
                          <p:cNvPr id="280" name="Freeform: Shape 279"/>
                          <p:cNvSpPr/>
                          <p:nvPr/>
                        </p:nvSpPr>
                        <p:spPr>
                          <a:xfrm>
                            <a:off x="7292293" y="1830086"/>
                            <a:ext cx="67720" cy="67720"/>
                          </a:xfrm>
                          <a:custGeom>
                            <a:avLst/>
                            <a:gdLst>
                              <a:gd name="connsiteX0" fmla="*/ 237 w 67720"/>
                              <a:gd name="connsiteY0" fmla="*/ 29860 h 67720"/>
                              <a:gd name="connsiteX1" fmla="*/ 29860 w 67720"/>
                              <a:gd name="connsiteY1" fmla="*/ 67484 h 67720"/>
                              <a:gd name="connsiteX2" fmla="*/ 67483 w 67720"/>
                              <a:gd name="connsiteY2" fmla="*/ 37861 h 67720"/>
                              <a:gd name="connsiteX3" fmla="*/ 37861 w 67720"/>
                              <a:gd name="connsiteY3" fmla="*/ 237 h 67720"/>
                              <a:gd name="connsiteX4" fmla="*/ 237 w 67720"/>
                              <a:gd name="connsiteY4" fmla="*/ 29860 h 67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20" h="67720">
                                <a:moveTo>
                                  <a:pt x="237" y="29860"/>
                                </a:moveTo>
                                <a:cubicBezTo>
                                  <a:pt x="-1954" y="48434"/>
                                  <a:pt x="11286" y="65293"/>
                                  <a:pt x="29860" y="67484"/>
                                </a:cubicBezTo>
                                <a:cubicBezTo>
                                  <a:pt x="48433" y="69674"/>
                                  <a:pt x="65293" y="56435"/>
                                  <a:pt x="67483" y="37861"/>
                                </a:cubicBezTo>
                                <a:cubicBezTo>
                                  <a:pt x="69674" y="19287"/>
                                  <a:pt x="56434" y="2428"/>
                                  <a:pt x="37861" y="237"/>
                                </a:cubicBezTo>
                                <a:cubicBezTo>
                                  <a:pt x="19287" y="-1954"/>
                                  <a:pt x="2428" y="11286"/>
                                  <a:pt x="237" y="29860"/>
                                </a:cubicBezTo>
                                <a:close/>
                              </a:path>
                            </a:pathLst>
                          </a:custGeom>
                          <a:solidFill>
                            <a:srgbClr val="FFC9BD"/>
                          </a:solidFill>
                          <a:ln w="9525" cap="flat">
                            <a:noFill/>
                            <a:prstDash val="solid"/>
                            <a:miter/>
                          </a:ln>
                        </p:spPr>
                        <p:txBody>
                          <a:bodyPr rtlCol="0" anchor="ctr"/>
                          <a:lstStyle/>
                          <a:p>
                            <a:endParaRPr lang="zh-CN" altLang="en-US"/>
                          </a:p>
                        </p:txBody>
                      </p:sp>
                      <p:sp>
                        <p:nvSpPr>
                          <p:cNvPr id="282" name="Freeform: Shape 281"/>
                          <p:cNvSpPr/>
                          <p:nvPr/>
                        </p:nvSpPr>
                        <p:spPr>
                          <a:xfrm>
                            <a:off x="7315771" y="1852008"/>
                            <a:ext cx="20976" cy="23369"/>
                          </a:xfrm>
                          <a:custGeom>
                            <a:avLst/>
                            <a:gdLst>
                              <a:gd name="connsiteX0" fmla="*/ 20860 w 20976"/>
                              <a:gd name="connsiteY0" fmla="*/ 23369 h 23369"/>
                              <a:gd name="connsiteX1" fmla="*/ 0 w 20976"/>
                              <a:gd name="connsiteY1" fmla="*/ 33 h 23369"/>
                            </a:gdLst>
                            <a:ahLst/>
                            <a:cxnLst>
                              <a:cxn ang="0">
                                <a:pos x="connsiteX0" y="connsiteY0"/>
                              </a:cxn>
                              <a:cxn ang="0">
                                <a:pos x="connsiteX1" y="connsiteY1"/>
                              </a:cxn>
                            </a:cxnLst>
                            <a:rect l="l" t="t" r="r" b="b"/>
                            <a:pathLst>
                              <a:path w="20976" h="23369">
                                <a:moveTo>
                                  <a:pt x="20860" y="23369"/>
                                </a:moveTo>
                                <a:cubicBezTo>
                                  <a:pt x="20860" y="23369"/>
                                  <a:pt x="23813" y="-1015"/>
                                  <a:pt x="0" y="33"/>
                                </a:cubicBezTo>
                              </a:path>
                            </a:pathLst>
                          </a:custGeom>
                          <a:noFill/>
                          <a:ln w="5406" cap="rnd">
                            <a:solidFill>
                              <a:srgbClr val="201D2F"/>
                            </a:solidFill>
                            <a:prstDash val="solid"/>
                            <a:round/>
                          </a:ln>
                        </p:spPr>
                        <p:txBody>
                          <a:bodyPr rtlCol="0" anchor="ctr"/>
                          <a:lstStyle/>
                          <a:p>
                            <a:endParaRPr lang="zh-CN" altLang="en-US"/>
                          </a:p>
                        </p:txBody>
                      </p:sp>
                    </p:grpSp>
                  </p:grpSp>
                  <p:sp>
                    <p:nvSpPr>
                      <p:cNvPr id="263" name="Freeform: Shape 262"/>
                      <p:cNvSpPr/>
                      <p:nvPr/>
                    </p:nvSpPr>
                    <p:spPr>
                      <a:xfrm>
                        <a:off x="7300817" y="2009965"/>
                        <a:ext cx="198120" cy="78765"/>
                      </a:xfrm>
                      <a:custGeom>
                        <a:avLst/>
                        <a:gdLst>
                          <a:gd name="connsiteX0" fmla="*/ 0 w 198120"/>
                          <a:gd name="connsiteY0" fmla="*/ 24955 h 78765"/>
                          <a:gd name="connsiteX1" fmla="*/ 97822 w 198120"/>
                          <a:gd name="connsiteY1" fmla="*/ 76676 h 78765"/>
                          <a:gd name="connsiteX2" fmla="*/ 180023 w 198120"/>
                          <a:gd name="connsiteY2" fmla="*/ 51816 h 78765"/>
                          <a:gd name="connsiteX3" fmla="*/ 198120 w 198120"/>
                          <a:gd name="connsiteY3" fmla="*/ 26765 h 78765"/>
                          <a:gd name="connsiteX4" fmla="*/ 120015 w 198120"/>
                          <a:gd name="connsiteY4" fmla="*/ 0 h 78765"/>
                          <a:gd name="connsiteX5" fmla="*/ 55531 w 198120"/>
                          <a:gd name="connsiteY5" fmla="*/ 5239 h 78765"/>
                          <a:gd name="connsiteX6" fmla="*/ 0 w 198120"/>
                          <a:gd name="connsiteY6" fmla="*/ 24955 h 7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120" h="78765">
                            <a:moveTo>
                              <a:pt x="0" y="24955"/>
                            </a:moveTo>
                            <a:cubicBezTo>
                              <a:pt x="0" y="24955"/>
                              <a:pt x="29909" y="61912"/>
                              <a:pt x="97822" y="76676"/>
                            </a:cubicBezTo>
                            <a:cubicBezTo>
                              <a:pt x="127730" y="83153"/>
                              <a:pt x="159544" y="74485"/>
                              <a:pt x="180023" y="51816"/>
                            </a:cubicBezTo>
                            <a:cubicBezTo>
                              <a:pt x="188119" y="42863"/>
                              <a:pt x="195929" y="33719"/>
                              <a:pt x="198120" y="26765"/>
                            </a:cubicBezTo>
                            <a:cubicBezTo>
                              <a:pt x="198120" y="26765"/>
                              <a:pt x="136874" y="0"/>
                              <a:pt x="120015" y="0"/>
                            </a:cubicBezTo>
                            <a:lnTo>
                              <a:pt x="55531" y="5239"/>
                            </a:lnTo>
                            <a:lnTo>
                              <a:pt x="0" y="24955"/>
                            </a:lnTo>
                            <a:close/>
                          </a:path>
                        </a:pathLst>
                      </a:custGeom>
                      <a:solidFill>
                        <a:srgbClr val="FFC9BD"/>
                      </a:solidFill>
                      <a:ln w="9525" cap="flat">
                        <a:noFill/>
                        <a:prstDash val="solid"/>
                        <a:miter/>
                      </a:ln>
                    </p:spPr>
                    <p:txBody>
                      <a:bodyPr rtlCol="0" anchor="ctr"/>
                      <a:lstStyle/>
                      <a:p>
                        <a:endParaRPr lang="zh-CN" altLang="en-US"/>
                      </a:p>
                    </p:txBody>
                  </p:sp>
                </p:grpSp>
              </p:grpSp>
            </p:grpSp>
            <p:grpSp>
              <p:nvGrpSpPr>
                <p:cNvPr id="8" name="Group 7"/>
                <p:cNvGrpSpPr/>
                <p:nvPr/>
              </p:nvGrpSpPr>
              <p:grpSpPr>
                <a:xfrm>
                  <a:off x="6524244" y="1869090"/>
                  <a:ext cx="2395537" cy="1319688"/>
                  <a:chOff x="6524244" y="1869090"/>
                  <a:chExt cx="2395537" cy="1319688"/>
                </a:xfrm>
              </p:grpSpPr>
              <p:grpSp>
                <p:nvGrpSpPr>
                  <p:cNvPr id="9" name="Group 8"/>
                  <p:cNvGrpSpPr/>
                  <p:nvPr/>
                </p:nvGrpSpPr>
                <p:grpSpPr>
                  <a:xfrm>
                    <a:off x="6901338" y="2427255"/>
                    <a:ext cx="1780984" cy="761523"/>
                    <a:chOff x="6901338" y="2427255"/>
                    <a:chExt cx="1780984" cy="761523"/>
                  </a:xfrm>
                </p:grpSpPr>
                <p:grpSp>
                  <p:nvGrpSpPr>
                    <p:cNvPr id="24" name="Group 23"/>
                    <p:cNvGrpSpPr/>
                    <p:nvPr/>
                  </p:nvGrpSpPr>
                  <p:grpSpPr>
                    <a:xfrm>
                      <a:off x="6980205" y="2456783"/>
                      <a:ext cx="1549908" cy="731996"/>
                      <a:chOff x="6980205" y="2456783"/>
                      <a:chExt cx="1549908" cy="731996"/>
                    </a:xfrm>
                    <a:noFill/>
                  </p:grpSpPr>
                  <p:sp>
                    <p:nvSpPr>
                      <p:cNvPr id="27" name="Freeform: Shape 26"/>
                      <p:cNvSpPr/>
                      <p:nvPr/>
                    </p:nvSpPr>
                    <p:spPr>
                      <a:xfrm>
                        <a:off x="8055864" y="2456783"/>
                        <a:ext cx="474249" cy="731996"/>
                      </a:xfrm>
                      <a:custGeom>
                        <a:avLst/>
                        <a:gdLst>
                          <a:gd name="connsiteX0" fmla="*/ 0 w 474249"/>
                          <a:gd name="connsiteY0" fmla="*/ 731996 h 731996"/>
                          <a:gd name="connsiteX1" fmla="*/ 234125 w 474249"/>
                          <a:gd name="connsiteY1" fmla="*/ 0 h 731996"/>
                          <a:gd name="connsiteX2" fmla="*/ 474250 w 474249"/>
                          <a:gd name="connsiteY2" fmla="*/ 723138 h 731996"/>
                        </a:gdLst>
                        <a:ahLst/>
                        <a:cxnLst>
                          <a:cxn ang="0">
                            <a:pos x="connsiteX0" y="connsiteY0"/>
                          </a:cxn>
                          <a:cxn ang="0">
                            <a:pos x="connsiteX1" y="connsiteY1"/>
                          </a:cxn>
                          <a:cxn ang="0">
                            <a:pos x="connsiteX2" y="connsiteY2"/>
                          </a:cxn>
                        </a:cxnLst>
                        <a:rect l="l" t="t" r="r" b="b"/>
                        <a:pathLst>
                          <a:path w="474249" h="731996">
                            <a:moveTo>
                              <a:pt x="0" y="731996"/>
                            </a:moveTo>
                            <a:lnTo>
                              <a:pt x="234125" y="0"/>
                            </a:lnTo>
                            <a:lnTo>
                              <a:pt x="474250" y="723138"/>
                            </a:lnTo>
                          </a:path>
                        </a:pathLst>
                      </a:custGeom>
                      <a:noFill/>
                      <a:ln w="9892" cap="flat">
                        <a:solidFill>
                          <a:srgbClr val="213033"/>
                        </a:solidFill>
                        <a:prstDash val="solid"/>
                        <a:miter/>
                      </a:ln>
                    </p:spPr>
                    <p:txBody>
                      <a:bodyPr rtlCol="0" anchor="ctr"/>
                      <a:lstStyle/>
                      <a:p>
                        <a:endParaRPr lang="zh-CN" altLang="en-US"/>
                      </a:p>
                    </p:txBody>
                  </p:sp>
                  <p:sp>
                    <p:nvSpPr>
                      <p:cNvPr id="29" name="Freeform: Shape 28"/>
                      <p:cNvSpPr/>
                      <p:nvPr/>
                    </p:nvSpPr>
                    <p:spPr>
                      <a:xfrm>
                        <a:off x="6980205" y="2456783"/>
                        <a:ext cx="474249" cy="731996"/>
                      </a:xfrm>
                      <a:custGeom>
                        <a:avLst/>
                        <a:gdLst>
                          <a:gd name="connsiteX0" fmla="*/ 0 w 474249"/>
                          <a:gd name="connsiteY0" fmla="*/ 731996 h 731996"/>
                          <a:gd name="connsiteX1" fmla="*/ 234220 w 474249"/>
                          <a:gd name="connsiteY1" fmla="*/ 0 h 731996"/>
                          <a:gd name="connsiteX2" fmla="*/ 474250 w 474249"/>
                          <a:gd name="connsiteY2" fmla="*/ 723138 h 731996"/>
                        </a:gdLst>
                        <a:ahLst/>
                        <a:cxnLst>
                          <a:cxn ang="0">
                            <a:pos x="connsiteX0" y="connsiteY0"/>
                          </a:cxn>
                          <a:cxn ang="0">
                            <a:pos x="connsiteX1" y="connsiteY1"/>
                          </a:cxn>
                          <a:cxn ang="0">
                            <a:pos x="connsiteX2" y="connsiteY2"/>
                          </a:cxn>
                        </a:cxnLst>
                        <a:rect l="l" t="t" r="r" b="b"/>
                        <a:pathLst>
                          <a:path w="474249" h="731996">
                            <a:moveTo>
                              <a:pt x="0" y="731996"/>
                            </a:moveTo>
                            <a:lnTo>
                              <a:pt x="234220" y="0"/>
                            </a:lnTo>
                            <a:lnTo>
                              <a:pt x="474250" y="723138"/>
                            </a:lnTo>
                          </a:path>
                        </a:pathLst>
                      </a:custGeom>
                      <a:noFill/>
                      <a:ln w="9892" cap="flat">
                        <a:solidFill>
                          <a:srgbClr val="213033"/>
                        </a:solidFill>
                        <a:prstDash val="solid"/>
                        <a:miter/>
                      </a:ln>
                    </p:spPr>
                    <p:txBody>
                      <a:bodyPr rtlCol="0" anchor="ctr"/>
                      <a:lstStyle/>
                      <a:p>
                        <a:endParaRPr lang="zh-CN" altLang="en-US"/>
                      </a:p>
                    </p:txBody>
                  </p:sp>
                </p:grpSp>
                <p:sp>
                  <p:nvSpPr>
                    <p:cNvPr id="25" name="Freeform: Shape 24"/>
                    <p:cNvSpPr/>
                    <p:nvPr/>
                  </p:nvSpPr>
                  <p:spPr>
                    <a:xfrm>
                      <a:off x="6901338" y="2427255"/>
                      <a:ext cx="666178" cy="58959"/>
                    </a:xfrm>
                    <a:custGeom>
                      <a:avLst/>
                      <a:gdLst>
                        <a:gd name="connsiteX0" fmla="*/ 0 w 666178"/>
                        <a:gd name="connsiteY0" fmla="*/ 0 h 58959"/>
                        <a:gd name="connsiteX1" fmla="*/ 666178 w 666178"/>
                        <a:gd name="connsiteY1" fmla="*/ 0 h 58959"/>
                        <a:gd name="connsiteX2" fmla="*/ 666178 w 666178"/>
                        <a:gd name="connsiteY2" fmla="*/ 58960 h 58959"/>
                        <a:gd name="connsiteX3" fmla="*/ 0 w 666178"/>
                        <a:gd name="connsiteY3" fmla="*/ 58960 h 58959"/>
                      </a:gdLst>
                      <a:ahLst/>
                      <a:cxnLst>
                        <a:cxn ang="0">
                          <a:pos x="connsiteX0" y="connsiteY0"/>
                        </a:cxn>
                        <a:cxn ang="0">
                          <a:pos x="connsiteX1" y="connsiteY1"/>
                        </a:cxn>
                        <a:cxn ang="0">
                          <a:pos x="connsiteX2" y="connsiteY2"/>
                        </a:cxn>
                        <a:cxn ang="0">
                          <a:pos x="connsiteX3" y="connsiteY3"/>
                        </a:cxn>
                      </a:cxnLst>
                      <a:rect l="l" t="t" r="r" b="b"/>
                      <a:pathLst>
                        <a:path w="666178" h="58959">
                          <a:moveTo>
                            <a:pt x="0" y="0"/>
                          </a:moveTo>
                          <a:lnTo>
                            <a:pt x="666178" y="0"/>
                          </a:lnTo>
                          <a:lnTo>
                            <a:pt x="666178" y="58960"/>
                          </a:lnTo>
                          <a:lnTo>
                            <a:pt x="0" y="58960"/>
                          </a:lnTo>
                          <a:close/>
                        </a:path>
                      </a:pathLst>
                    </a:custGeom>
                    <a:solidFill>
                      <a:srgbClr val="111D36"/>
                    </a:solidFill>
                    <a:ln w="9525" cap="flat">
                      <a:noFill/>
                      <a:prstDash val="solid"/>
                      <a:miter/>
                    </a:ln>
                  </p:spPr>
                  <p:txBody>
                    <a:bodyPr rtlCol="0" anchor="ctr"/>
                    <a:lstStyle/>
                    <a:p>
                      <a:endParaRPr lang="zh-CN" altLang="en-US"/>
                    </a:p>
                  </p:txBody>
                </p:sp>
                <p:sp>
                  <p:nvSpPr>
                    <p:cNvPr id="26" name="Freeform: Shape 25"/>
                    <p:cNvSpPr/>
                    <p:nvPr/>
                  </p:nvSpPr>
                  <p:spPr>
                    <a:xfrm>
                      <a:off x="7552753" y="2427255"/>
                      <a:ext cx="1129569" cy="58959"/>
                    </a:xfrm>
                    <a:custGeom>
                      <a:avLst/>
                      <a:gdLst>
                        <a:gd name="connsiteX0" fmla="*/ 0 w 1129569"/>
                        <a:gd name="connsiteY0" fmla="*/ 0 h 58959"/>
                        <a:gd name="connsiteX1" fmla="*/ 1129570 w 1129569"/>
                        <a:gd name="connsiteY1" fmla="*/ 0 h 58959"/>
                        <a:gd name="connsiteX2" fmla="*/ 1129570 w 1129569"/>
                        <a:gd name="connsiteY2" fmla="*/ 58960 h 58959"/>
                        <a:gd name="connsiteX3" fmla="*/ 0 w 1129569"/>
                        <a:gd name="connsiteY3" fmla="*/ 58960 h 58959"/>
                      </a:gdLst>
                      <a:ahLst/>
                      <a:cxnLst>
                        <a:cxn ang="0">
                          <a:pos x="connsiteX0" y="connsiteY0"/>
                        </a:cxn>
                        <a:cxn ang="0">
                          <a:pos x="connsiteX1" y="connsiteY1"/>
                        </a:cxn>
                        <a:cxn ang="0">
                          <a:pos x="connsiteX2" y="connsiteY2"/>
                        </a:cxn>
                        <a:cxn ang="0">
                          <a:pos x="connsiteX3" y="connsiteY3"/>
                        </a:cxn>
                      </a:cxnLst>
                      <a:rect l="l" t="t" r="r" b="b"/>
                      <a:pathLst>
                        <a:path w="1129569" h="58959">
                          <a:moveTo>
                            <a:pt x="0" y="0"/>
                          </a:moveTo>
                          <a:lnTo>
                            <a:pt x="1129570" y="0"/>
                          </a:lnTo>
                          <a:lnTo>
                            <a:pt x="1129570" y="58960"/>
                          </a:lnTo>
                          <a:lnTo>
                            <a:pt x="0" y="58960"/>
                          </a:lnTo>
                          <a:close/>
                        </a:path>
                      </a:pathLst>
                    </a:custGeom>
                    <a:solidFill>
                      <a:srgbClr val="24385B"/>
                    </a:solidFill>
                    <a:ln w="9525" cap="flat">
                      <a:noFill/>
                      <a:prstDash val="solid"/>
                      <a:miter/>
                    </a:ln>
                  </p:spPr>
                  <p:txBody>
                    <a:bodyPr rtlCol="0" anchor="ctr"/>
                    <a:lstStyle/>
                    <a:p>
                      <a:endParaRPr lang="zh-CN" altLang="en-US"/>
                    </a:p>
                  </p:txBody>
                </p:sp>
              </p:grpSp>
              <p:grpSp>
                <p:nvGrpSpPr>
                  <p:cNvPr id="10" name="Group 9"/>
                  <p:cNvGrpSpPr/>
                  <p:nvPr/>
                </p:nvGrpSpPr>
                <p:grpSpPr>
                  <a:xfrm>
                    <a:off x="7610284" y="1869090"/>
                    <a:ext cx="855345" cy="558355"/>
                    <a:chOff x="7610284" y="1869090"/>
                    <a:chExt cx="855345" cy="558355"/>
                  </a:xfrm>
                </p:grpSpPr>
                <p:grpSp>
                  <p:nvGrpSpPr>
                    <p:cNvPr id="12" name="Group 11"/>
                    <p:cNvGrpSpPr/>
                    <p:nvPr/>
                  </p:nvGrpSpPr>
                  <p:grpSpPr>
                    <a:xfrm>
                      <a:off x="7610284" y="2404014"/>
                      <a:ext cx="463486" cy="23431"/>
                      <a:chOff x="7610284" y="2404014"/>
                      <a:chExt cx="463486" cy="23431"/>
                    </a:xfrm>
                  </p:grpSpPr>
                  <p:sp>
                    <p:nvSpPr>
                      <p:cNvPr id="22" name="Freeform: Shape 21"/>
                      <p:cNvSpPr/>
                      <p:nvPr/>
                    </p:nvSpPr>
                    <p:spPr>
                      <a:xfrm>
                        <a:off x="7759636" y="2404014"/>
                        <a:ext cx="314134" cy="23431"/>
                      </a:xfrm>
                      <a:custGeom>
                        <a:avLst/>
                        <a:gdLst>
                          <a:gd name="connsiteX0" fmla="*/ 11716 w 314134"/>
                          <a:gd name="connsiteY0" fmla="*/ 0 h 23431"/>
                          <a:gd name="connsiteX1" fmla="*/ 302419 w 314134"/>
                          <a:gd name="connsiteY1" fmla="*/ 0 h 23431"/>
                          <a:gd name="connsiteX2" fmla="*/ 314135 w 314134"/>
                          <a:gd name="connsiteY2" fmla="*/ 11716 h 23431"/>
                          <a:gd name="connsiteX3" fmla="*/ 314135 w 314134"/>
                          <a:gd name="connsiteY3" fmla="*/ 11716 h 23431"/>
                          <a:gd name="connsiteX4" fmla="*/ 302419 w 314134"/>
                          <a:gd name="connsiteY4" fmla="*/ 23431 h 23431"/>
                          <a:gd name="connsiteX5" fmla="*/ 11716 w 314134"/>
                          <a:gd name="connsiteY5" fmla="*/ 23431 h 23431"/>
                          <a:gd name="connsiteX6" fmla="*/ 0 w 314134"/>
                          <a:gd name="connsiteY6" fmla="*/ 11716 h 23431"/>
                          <a:gd name="connsiteX7" fmla="*/ 0 w 314134"/>
                          <a:gd name="connsiteY7" fmla="*/ 11716 h 23431"/>
                          <a:gd name="connsiteX8" fmla="*/ 11716 w 314134"/>
                          <a:gd name="connsiteY8" fmla="*/ 0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134" h="23431">
                            <a:moveTo>
                              <a:pt x="11716" y="0"/>
                            </a:moveTo>
                            <a:lnTo>
                              <a:pt x="302419" y="0"/>
                            </a:lnTo>
                            <a:cubicBezTo>
                              <a:pt x="308896" y="0"/>
                              <a:pt x="314135" y="5239"/>
                              <a:pt x="314135" y="11716"/>
                            </a:cubicBezTo>
                            <a:lnTo>
                              <a:pt x="314135" y="11716"/>
                            </a:lnTo>
                            <a:cubicBezTo>
                              <a:pt x="314135" y="18193"/>
                              <a:pt x="308896" y="23431"/>
                              <a:pt x="302419" y="23431"/>
                            </a:cubicBezTo>
                            <a:lnTo>
                              <a:pt x="11716" y="23431"/>
                            </a:lnTo>
                            <a:cubicBezTo>
                              <a:pt x="5239" y="23431"/>
                              <a:pt x="0" y="18193"/>
                              <a:pt x="0" y="11716"/>
                            </a:cubicBezTo>
                            <a:lnTo>
                              <a:pt x="0" y="11716"/>
                            </a:lnTo>
                            <a:cubicBezTo>
                              <a:pt x="0" y="5239"/>
                              <a:pt x="5239" y="0"/>
                              <a:pt x="11716" y="0"/>
                            </a:cubicBezTo>
                            <a:close/>
                          </a:path>
                        </a:pathLst>
                      </a:custGeom>
                      <a:solidFill>
                        <a:srgbClr val="090B0C"/>
                      </a:solidFill>
                      <a:ln w="9525" cap="flat">
                        <a:noFill/>
                        <a:prstDash val="solid"/>
                        <a:miter/>
                      </a:ln>
                    </p:spPr>
                    <p:txBody>
                      <a:bodyPr rtlCol="0" anchor="ctr"/>
                      <a:lstStyle/>
                      <a:p>
                        <a:endParaRPr lang="zh-CN" altLang="en-US"/>
                      </a:p>
                    </p:txBody>
                  </p:sp>
                  <p:sp>
                    <p:nvSpPr>
                      <p:cNvPr id="23" name="Freeform: Shape 22"/>
                      <p:cNvSpPr/>
                      <p:nvPr/>
                    </p:nvSpPr>
                    <p:spPr>
                      <a:xfrm>
                        <a:off x="7610284" y="2404014"/>
                        <a:ext cx="232600" cy="23431"/>
                      </a:xfrm>
                      <a:custGeom>
                        <a:avLst/>
                        <a:gdLst>
                          <a:gd name="connsiteX0" fmla="*/ 11716 w 232600"/>
                          <a:gd name="connsiteY0" fmla="*/ 0 h 23431"/>
                          <a:gd name="connsiteX1" fmla="*/ 220885 w 232600"/>
                          <a:gd name="connsiteY1" fmla="*/ 0 h 23431"/>
                          <a:gd name="connsiteX2" fmla="*/ 232600 w 232600"/>
                          <a:gd name="connsiteY2" fmla="*/ 11716 h 23431"/>
                          <a:gd name="connsiteX3" fmla="*/ 232600 w 232600"/>
                          <a:gd name="connsiteY3" fmla="*/ 11716 h 23431"/>
                          <a:gd name="connsiteX4" fmla="*/ 220885 w 232600"/>
                          <a:gd name="connsiteY4" fmla="*/ 23431 h 23431"/>
                          <a:gd name="connsiteX5" fmla="*/ 11716 w 232600"/>
                          <a:gd name="connsiteY5" fmla="*/ 23431 h 23431"/>
                          <a:gd name="connsiteX6" fmla="*/ 0 w 232600"/>
                          <a:gd name="connsiteY6" fmla="*/ 11716 h 23431"/>
                          <a:gd name="connsiteX7" fmla="*/ 0 w 232600"/>
                          <a:gd name="connsiteY7" fmla="*/ 11716 h 23431"/>
                          <a:gd name="connsiteX8" fmla="*/ 11716 w 232600"/>
                          <a:gd name="connsiteY8" fmla="*/ 0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600" h="23431">
                            <a:moveTo>
                              <a:pt x="11716" y="0"/>
                            </a:moveTo>
                            <a:lnTo>
                              <a:pt x="220885" y="0"/>
                            </a:lnTo>
                            <a:cubicBezTo>
                              <a:pt x="227362" y="0"/>
                              <a:pt x="232600" y="5239"/>
                              <a:pt x="232600" y="11716"/>
                            </a:cubicBezTo>
                            <a:lnTo>
                              <a:pt x="232600" y="11716"/>
                            </a:lnTo>
                            <a:cubicBezTo>
                              <a:pt x="232600" y="18193"/>
                              <a:pt x="227362" y="23431"/>
                              <a:pt x="220885" y="23431"/>
                            </a:cubicBezTo>
                            <a:lnTo>
                              <a:pt x="11716" y="23431"/>
                            </a:lnTo>
                            <a:cubicBezTo>
                              <a:pt x="5239" y="23431"/>
                              <a:pt x="0" y="18193"/>
                              <a:pt x="0" y="11716"/>
                            </a:cubicBezTo>
                            <a:lnTo>
                              <a:pt x="0" y="11716"/>
                            </a:lnTo>
                            <a:cubicBezTo>
                              <a:pt x="0" y="5239"/>
                              <a:pt x="5239" y="0"/>
                              <a:pt x="11716" y="0"/>
                            </a:cubicBezTo>
                            <a:close/>
                          </a:path>
                        </a:pathLst>
                      </a:custGeom>
                      <a:solidFill>
                        <a:srgbClr val="3D5056"/>
                      </a:solidFill>
                      <a:ln w="9525" cap="flat">
                        <a:noFill/>
                        <a:prstDash val="solid"/>
                        <a:miter/>
                      </a:ln>
                    </p:spPr>
                    <p:txBody>
                      <a:bodyPr rtlCol="0" anchor="ctr"/>
                      <a:lstStyle/>
                      <a:p>
                        <a:endParaRPr lang="zh-CN" altLang="en-US"/>
                      </a:p>
                    </p:txBody>
                  </p:sp>
                </p:grpSp>
                <p:grpSp>
                  <p:nvGrpSpPr>
                    <p:cNvPr id="13" name="Group 12"/>
                    <p:cNvGrpSpPr/>
                    <p:nvPr/>
                  </p:nvGrpSpPr>
                  <p:grpSpPr>
                    <a:xfrm>
                      <a:off x="7782877" y="1869090"/>
                      <a:ext cx="682752" cy="446722"/>
                      <a:chOff x="7782877" y="1869090"/>
                      <a:chExt cx="682752" cy="446722"/>
                    </a:xfrm>
                    <a:solidFill>
                      <a:srgbClr val="273237"/>
                    </a:solidFill>
                  </p:grpSpPr>
                  <p:sp>
                    <p:nvSpPr>
                      <p:cNvPr id="19" name="Freeform: Shape 18"/>
                      <p:cNvSpPr/>
                      <p:nvPr/>
                    </p:nvSpPr>
                    <p:spPr>
                      <a:xfrm>
                        <a:off x="7782877" y="1869090"/>
                        <a:ext cx="668179" cy="446722"/>
                      </a:xfrm>
                      <a:custGeom>
                        <a:avLst/>
                        <a:gdLst>
                          <a:gd name="connsiteX0" fmla="*/ 27337 w 668179"/>
                          <a:gd name="connsiteY0" fmla="*/ 446722 h 446722"/>
                          <a:gd name="connsiteX1" fmla="*/ 640843 w 668179"/>
                          <a:gd name="connsiteY1" fmla="*/ 446722 h 446722"/>
                          <a:gd name="connsiteX2" fmla="*/ 668179 w 668179"/>
                          <a:gd name="connsiteY2" fmla="*/ 419386 h 446722"/>
                          <a:gd name="connsiteX3" fmla="*/ 668179 w 668179"/>
                          <a:gd name="connsiteY3" fmla="*/ 27337 h 446722"/>
                          <a:gd name="connsiteX4" fmla="*/ 640843 w 668179"/>
                          <a:gd name="connsiteY4" fmla="*/ 0 h 446722"/>
                          <a:gd name="connsiteX5" fmla="*/ 27337 w 668179"/>
                          <a:gd name="connsiteY5" fmla="*/ 0 h 446722"/>
                          <a:gd name="connsiteX6" fmla="*/ 1 w 668179"/>
                          <a:gd name="connsiteY6" fmla="*/ 27337 h 446722"/>
                          <a:gd name="connsiteX7" fmla="*/ 1 w 668179"/>
                          <a:gd name="connsiteY7" fmla="*/ 419386 h 446722"/>
                          <a:gd name="connsiteX8" fmla="*/ 27337 w 668179"/>
                          <a:gd name="connsiteY8" fmla="*/ 446722 h 44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179" h="446722">
                            <a:moveTo>
                              <a:pt x="27337" y="446722"/>
                            </a:moveTo>
                            <a:lnTo>
                              <a:pt x="640843" y="446722"/>
                            </a:lnTo>
                            <a:cubicBezTo>
                              <a:pt x="655987" y="446722"/>
                              <a:pt x="668179" y="434435"/>
                              <a:pt x="668179" y="419386"/>
                            </a:cubicBezTo>
                            <a:lnTo>
                              <a:pt x="668179" y="27337"/>
                            </a:lnTo>
                            <a:cubicBezTo>
                              <a:pt x="668179" y="12192"/>
                              <a:pt x="655892" y="0"/>
                              <a:pt x="640843" y="0"/>
                            </a:cubicBezTo>
                            <a:lnTo>
                              <a:pt x="27337" y="0"/>
                            </a:lnTo>
                            <a:cubicBezTo>
                              <a:pt x="12193" y="0"/>
                              <a:pt x="1" y="12287"/>
                              <a:pt x="1" y="27337"/>
                            </a:cubicBezTo>
                            <a:lnTo>
                              <a:pt x="1" y="419386"/>
                            </a:lnTo>
                            <a:cubicBezTo>
                              <a:pt x="-95" y="434435"/>
                              <a:pt x="12193" y="446722"/>
                              <a:pt x="27337" y="446722"/>
                            </a:cubicBezTo>
                            <a:close/>
                          </a:path>
                        </a:pathLst>
                      </a:custGeom>
                      <a:solidFill>
                        <a:srgbClr val="273237"/>
                      </a:solidFill>
                      <a:ln w="9525" cap="flat">
                        <a:noFill/>
                        <a:prstDash val="solid"/>
                        <a:miter/>
                      </a:ln>
                    </p:spPr>
                    <p:txBody>
                      <a:bodyPr rtlCol="0" anchor="ctr"/>
                      <a:lstStyle/>
                      <a:p>
                        <a:endParaRPr lang="zh-CN" altLang="en-US"/>
                      </a:p>
                    </p:txBody>
                  </p:sp>
                  <p:sp>
                    <p:nvSpPr>
                      <p:cNvPr id="21" name="Freeform: Shape 20"/>
                      <p:cNvSpPr/>
                      <p:nvPr/>
                    </p:nvSpPr>
                    <p:spPr>
                      <a:xfrm>
                        <a:off x="7797450" y="1869090"/>
                        <a:ext cx="668178" cy="446722"/>
                      </a:xfrm>
                      <a:custGeom>
                        <a:avLst/>
                        <a:gdLst>
                          <a:gd name="connsiteX0" fmla="*/ 27337 w 668178"/>
                          <a:gd name="connsiteY0" fmla="*/ 446722 h 446722"/>
                          <a:gd name="connsiteX1" fmla="*/ 640842 w 668178"/>
                          <a:gd name="connsiteY1" fmla="*/ 446722 h 446722"/>
                          <a:gd name="connsiteX2" fmla="*/ 668179 w 668178"/>
                          <a:gd name="connsiteY2" fmla="*/ 419386 h 446722"/>
                          <a:gd name="connsiteX3" fmla="*/ 668179 w 668178"/>
                          <a:gd name="connsiteY3" fmla="*/ 27337 h 446722"/>
                          <a:gd name="connsiteX4" fmla="*/ 640842 w 668178"/>
                          <a:gd name="connsiteY4" fmla="*/ 0 h 446722"/>
                          <a:gd name="connsiteX5" fmla="*/ 27337 w 668178"/>
                          <a:gd name="connsiteY5" fmla="*/ 0 h 446722"/>
                          <a:gd name="connsiteX6" fmla="*/ 0 w 668178"/>
                          <a:gd name="connsiteY6" fmla="*/ 27337 h 446722"/>
                          <a:gd name="connsiteX7" fmla="*/ 0 w 668178"/>
                          <a:gd name="connsiteY7" fmla="*/ 419386 h 446722"/>
                          <a:gd name="connsiteX8" fmla="*/ 27337 w 668178"/>
                          <a:gd name="connsiteY8" fmla="*/ 446722 h 44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178" h="446722">
                            <a:moveTo>
                              <a:pt x="27337" y="446722"/>
                            </a:moveTo>
                            <a:lnTo>
                              <a:pt x="640842" y="446722"/>
                            </a:lnTo>
                            <a:cubicBezTo>
                              <a:pt x="655987" y="446722"/>
                              <a:pt x="668179" y="434435"/>
                              <a:pt x="668179" y="419386"/>
                            </a:cubicBezTo>
                            <a:lnTo>
                              <a:pt x="668179" y="27337"/>
                            </a:lnTo>
                            <a:cubicBezTo>
                              <a:pt x="668179" y="12192"/>
                              <a:pt x="655891" y="0"/>
                              <a:pt x="640842" y="0"/>
                            </a:cubicBezTo>
                            <a:lnTo>
                              <a:pt x="27337" y="0"/>
                            </a:lnTo>
                            <a:cubicBezTo>
                              <a:pt x="12192" y="0"/>
                              <a:pt x="0" y="12287"/>
                              <a:pt x="0" y="27337"/>
                            </a:cubicBezTo>
                            <a:lnTo>
                              <a:pt x="0" y="419386"/>
                            </a:lnTo>
                            <a:cubicBezTo>
                              <a:pt x="0" y="434435"/>
                              <a:pt x="12287" y="446722"/>
                              <a:pt x="27337" y="446722"/>
                            </a:cubicBezTo>
                            <a:close/>
                          </a:path>
                        </a:pathLst>
                      </a:custGeom>
                      <a:solidFill>
                        <a:srgbClr val="273237"/>
                      </a:solidFill>
                      <a:ln w="9525" cap="flat">
                        <a:noFill/>
                        <a:prstDash val="solid"/>
                        <a:miter/>
                      </a:ln>
                    </p:spPr>
                    <p:txBody>
                      <a:bodyPr rtlCol="0" anchor="ctr"/>
                      <a:lstStyle/>
                      <a:p>
                        <a:endParaRPr lang="zh-CN" altLang="en-US"/>
                      </a:p>
                    </p:txBody>
                  </p:sp>
                </p:grpSp>
                <p:grpSp>
                  <p:nvGrpSpPr>
                    <p:cNvPr id="14" name="Group 13"/>
                    <p:cNvGrpSpPr/>
                    <p:nvPr/>
                  </p:nvGrpSpPr>
                  <p:grpSpPr>
                    <a:xfrm>
                      <a:off x="7928419" y="2070639"/>
                      <a:ext cx="361151" cy="356806"/>
                      <a:chOff x="7928419" y="2070639"/>
                      <a:chExt cx="361151" cy="356806"/>
                    </a:xfrm>
                  </p:grpSpPr>
                  <p:sp>
                    <p:nvSpPr>
                      <p:cNvPr id="15" name="Freeform: Shape 14"/>
                      <p:cNvSpPr/>
                      <p:nvPr/>
                    </p:nvSpPr>
                    <p:spPr>
                      <a:xfrm>
                        <a:off x="7928419" y="2076735"/>
                        <a:ext cx="230314" cy="239077"/>
                      </a:xfrm>
                      <a:custGeom>
                        <a:avLst/>
                        <a:gdLst>
                          <a:gd name="connsiteX0" fmla="*/ 160115 w 230314"/>
                          <a:gd name="connsiteY0" fmla="*/ 0 h 239077"/>
                          <a:gd name="connsiteX1" fmla="*/ 0 w 230314"/>
                          <a:gd name="connsiteY1" fmla="*/ 239077 h 239077"/>
                          <a:gd name="connsiteX2" fmla="*/ 230314 w 230314"/>
                          <a:gd name="connsiteY2" fmla="*/ 239077 h 239077"/>
                        </a:gdLst>
                        <a:ahLst/>
                        <a:cxnLst>
                          <a:cxn ang="0">
                            <a:pos x="connsiteX0" y="connsiteY0"/>
                          </a:cxn>
                          <a:cxn ang="0">
                            <a:pos x="connsiteX1" y="connsiteY1"/>
                          </a:cxn>
                          <a:cxn ang="0">
                            <a:pos x="connsiteX2" y="connsiteY2"/>
                          </a:cxn>
                        </a:cxnLst>
                        <a:rect l="l" t="t" r="r" b="b"/>
                        <a:pathLst>
                          <a:path w="230314" h="239077">
                            <a:moveTo>
                              <a:pt x="160115" y="0"/>
                            </a:moveTo>
                            <a:lnTo>
                              <a:pt x="0" y="239077"/>
                            </a:lnTo>
                            <a:lnTo>
                              <a:pt x="230314" y="239077"/>
                            </a:lnTo>
                            <a:close/>
                          </a:path>
                        </a:pathLst>
                      </a:custGeom>
                      <a:solidFill>
                        <a:srgbClr val="090B0C"/>
                      </a:solidFill>
                      <a:ln w="9525" cap="flat">
                        <a:noFill/>
                        <a:prstDash val="solid"/>
                        <a:miter/>
                      </a:ln>
                    </p:spPr>
                    <p:txBody>
                      <a:bodyPr rtlCol="0" anchor="ctr"/>
                      <a:lstStyle/>
                      <a:p>
                        <a:endParaRPr lang="zh-CN" altLang="en-US"/>
                      </a:p>
                    </p:txBody>
                  </p:sp>
                  <p:grpSp>
                    <p:nvGrpSpPr>
                      <p:cNvPr id="16" name="Group 15"/>
                      <p:cNvGrpSpPr/>
                      <p:nvPr/>
                    </p:nvGrpSpPr>
                    <p:grpSpPr>
                      <a:xfrm>
                        <a:off x="8041195" y="2070639"/>
                        <a:ext cx="248375" cy="356806"/>
                        <a:chOff x="8041195" y="2070639"/>
                        <a:chExt cx="248375" cy="356806"/>
                      </a:xfrm>
                      <a:solidFill>
                        <a:srgbClr val="3D5056"/>
                      </a:solidFill>
                    </p:grpSpPr>
                    <p:sp>
                      <p:nvSpPr>
                        <p:cNvPr id="17" name="Freeform: Shape 16"/>
                        <p:cNvSpPr/>
                        <p:nvPr/>
                      </p:nvSpPr>
                      <p:spPr>
                        <a:xfrm>
                          <a:off x="8085742" y="2070639"/>
                          <a:ext cx="203829" cy="356806"/>
                        </a:xfrm>
                        <a:custGeom>
                          <a:avLst/>
                          <a:gdLst>
                            <a:gd name="connsiteX0" fmla="*/ 117569 w 203829"/>
                            <a:gd name="connsiteY0" fmla="*/ 0 h 356806"/>
                            <a:gd name="connsiteX1" fmla="*/ 14603 w 203829"/>
                            <a:gd name="connsiteY1" fmla="*/ 0 h 356806"/>
                            <a:gd name="connsiteX2" fmla="*/ 316 w 203829"/>
                            <a:gd name="connsiteY2" fmla="*/ 17526 h 356806"/>
                            <a:gd name="connsiteX3" fmla="*/ 66800 w 203829"/>
                            <a:gd name="connsiteY3" fmla="*/ 345091 h 356806"/>
                            <a:gd name="connsiteX4" fmla="*/ 81088 w 203829"/>
                            <a:gd name="connsiteY4" fmla="*/ 356807 h 356806"/>
                            <a:gd name="connsiteX5" fmla="*/ 189197 w 203829"/>
                            <a:gd name="connsiteY5" fmla="*/ 356807 h 356806"/>
                            <a:gd name="connsiteX6" fmla="*/ 203484 w 203829"/>
                            <a:gd name="connsiteY6" fmla="*/ 339090 h 356806"/>
                            <a:gd name="connsiteX7" fmla="*/ 131856 w 203829"/>
                            <a:gd name="connsiteY7" fmla="*/ 11525 h 356806"/>
                            <a:gd name="connsiteX8" fmla="*/ 117569 w 203829"/>
                            <a:gd name="connsiteY8" fmla="*/ 0 h 35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29" h="356806">
                              <a:moveTo>
                                <a:pt x="117569" y="0"/>
                              </a:moveTo>
                              <a:lnTo>
                                <a:pt x="14603" y="0"/>
                              </a:lnTo>
                              <a:cubicBezTo>
                                <a:pt x="5364" y="0"/>
                                <a:pt x="-1589" y="8477"/>
                                <a:pt x="316" y="17526"/>
                              </a:cubicBezTo>
                              <a:lnTo>
                                <a:pt x="66800" y="345091"/>
                              </a:lnTo>
                              <a:cubicBezTo>
                                <a:pt x="68134" y="351854"/>
                                <a:pt x="74135" y="356807"/>
                                <a:pt x="81088" y="356807"/>
                              </a:cubicBezTo>
                              <a:lnTo>
                                <a:pt x="189197" y="356807"/>
                              </a:lnTo>
                              <a:cubicBezTo>
                                <a:pt x="198531" y="356807"/>
                                <a:pt x="205484" y="348234"/>
                                <a:pt x="203484" y="339090"/>
                              </a:cubicBezTo>
                              <a:lnTo>
                                <a:pt x="131856" y="11525"/>
                              </a:lnTo>
                              <a:cubicBezTo>
                                <a:pt x="130428" y="4763"/>
                                <a:pt x="124427" y="0"/>
                                <a:pt x="117569" y="0"/>
                              </a:cubicBezTo>
                              <a:close/>
                            </a:path>
                          </a:pathLst>
                        </a:custGeom>
                        <a:solidFill>
                          <a:srgbClr val="3D5056"/>
                        </a:solidFill>
                        <a:ln w="9525" cap="flat">
                          <a:noFill/>
                          <a:prstDash val="solid"/>
                          <a:miter/>
                        </a:ln>
                      </p:spPr>
                      <p:txBody>
                        <a:bodyPr rtlCol="0" anchor="ctr"/>
                        <a:lstStyle/>
                        <a:p>
                          <a:endParaRPr lang="zh-CN" altLang="en-US"/>
                        </a:p>
                      </p:txBody>
                    </p:sp>
                    <p:sp>
                      <p:nvSpPr>
                        <p:cNvPr id="18" name="Freeform: Shape 17"/>
                        <p:cNvSpPr/>
                        <p:nvPr/>
                      </p:nvSpPr>
                      <p:spPr>
                        <a:xfrm>
                          <a:off x="8041195" y="2404014"/>
                          <a:ext cx="201739" cy="23431"/>
                        </a:xfrm>
                        <a:custGeom>
                          <a:avLst/>
                          <a:gdLst>
                            <a:gd name="connsiteX0" fmla="*/ 11716 w 201739"/>
                            <a:gd name="connsiteY0" fmla="*/ 0 h 23431"/>
                            <a:gd name="connsiteX1" fmla="*/ 201740 w 201739"/>
                            <a:gd name="connsiteY1" fmla="*/ 0 h 23431"/>
                            <a:gd name="connsiteX2" fmla="*/ 201740 w 201739"/>
                            <a:gd name="connsiteY2" fmla="*/ 23431 h 23431"/>
                            <a:gd name="connsiteX3" fmla="*/ 11716 w 201739"/>
                            <a:gd name="connsiteY3" fmla="*/ 23431 h 23431"/>
                            <a:gd name="connsiteX4" fmla="*/ 0 w 201739"/>
                            <a:gd name="connsiteY4" fmla="*/ 11716 h 23431"/>
                            <a:gd name="connsiteX5" fmla="*/ 0 w 201739"/>
                            <a:gd name="connsiteY5" fmla="*/ 11716 h 23431"/>
                            <a:gd name="connsiteX6" fmla="*/ 11716 w 201739"/>
                            <a:gd name="connsiteY6" fmla="*/ 0 h 2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39" h="23431">
                              <a:moveTo>
                                <a:pt x="11716" y="0"/>
                              </a:moveTo>
                              <a:lnTo>
                                <a:pt x="201740" y="0"/>
                              </a:lnTo>
                              <a:lnTo>
                                <a:pt x="201740" y="23431"/>
                              </a:lnTo>
                              <a:lnTo>
                                <a:pt x="11716" y="23431"/>
                              </a:lnTo>
                              <a:cubicBezTo>
                                <a:pt x="5239" y="23431"/>
                                <a:pt x="0" y="18193"/>
                                <a:pt x="0" y="11716"/>
                              </a:cubicBezTo>
                              <a:lnTo>
                                <a:pt x="0" y="11716"/>
                              </a:lnTo>
                              <a:cubicBezTo>
                                <a:pt x="0" y="5239"/>
                                <a:pt x="5239" y="0"/>
                                <a:pt x="11716" y="0"/>
                              </a:cubicBezTo>
                              <a:close/>
                            </a:path>
                          </a:pathLst>
                        </a:custGeom>
                        <a:solidFill>
                          <a:srgbClr val="3D5056"/>
                        </a:solidFill>
                        <a:ln w="9525" cap="flat">
                          <a:noFill/>
                          <a:prstDash val="solid"/>
                          <a:miter/>
                        </a:ln>
                      </p:spPr>
                      <p:txBody>
                        <a:bodyPr rtlCol="0" anchor="ctr"/>
                        <a:lstStyle/>
                        <a:p>
                          <a:endParaRPr lang="zh-CN" altLang="en-US"/>
                        </a:p>
                      </p:txBody>
                    </p:sp>
                  </p:grpSp>
                </p:grpSp>
              </p:grpSp>
              <p:sp>
                <p:nvSpPr>
                  <p:cNvPr id="11" name="Freeform: Shape 10"/>
                  <p:cNvSpPr/>
                  <p:nvPr/>
                </p:nvSpPr>
                <p:spPr>
                  <a:xfrm>
                    <a:off x="6524244" y="3188208"/>
                    <a:ext cx="2395537" cy="9525"/>
                  </a:xfrm>
                  <a:custGeom>
                    <a:avLst/>
                    <a:gdLst>
                      <a:gd name="connsiteX0" fmla="*/ 2395538 w 2395537"/>
                      <a:gd name="connsiteY0" fmla="*/ 0 h 9525"/>
                      <a:gd name="connsiteX1" fmla="*/ 0 w 2395537"/>
                      <a:gd name="connsiteY1" fmla="*/ 0 h 9525"/>
                    </a:gdLst>
                    <a:ahLst/>
                    <a:cxnLst>
                      <a:cxn ang="0">
                        <a:pos x="connsiteX0" y="connsiteY0"/>
                      </a:cxn>
                      <a:cxn ang="0">
                        <a:pos x="connsiteX1" y="connsiteY1"/>
                      </a:cxn>
                    </a:cxnLst>
                    <a:rect l="l" t="t" r="r" b="b"/>
                    <a:pathLst>
                      <a:path w="2395537" h="9525">
                        <a:moveTo>
                          <a:pt x="2395538" y="0"/>
                        </a:moveTo>
                        <a:lnTo>
                          <a:pt x="0" y="0"/>
                        </a:lnTo>
                      </a:path>
                    </a:pathLst>
                  </a:custGeom>
                  <a:ln w="9892" cap="flat">
                    <a:solidFill>
                      <a:srgbClr val="213033"/>
                    </a:solidFill>
                    <a:prstDash val="solid"/>
                    <a:miter/>
                  </a:ln>
                </p:spPr>
                <p:txBody>
                  <a:bodyPr rtlCol="0" anchor="ctr"/>
                  <a:lstStyle/>
                  <a:p>
                    <a:endParaRPr lang="zh-CN" altLang="en-US"/>
                  </a:p>
                </p:txBody>
              </p:sp>
            </p:grpSp>
          </p:grpSp>
        </p:grpSp>
        <p:grpSp>
          <p:nvGrpSpPr>
            <p:cNvPr id="5" name="Group 4"/>
            <p:cNvGrpSpPr/>
            <p:nvPr/>
          </p:nvGrpSpPr>
          <p:grpSpPr>
            <a:xfrm>
              <a:off x="6114289" y="1992157"/>
              <a:ext cx="4870450" cy="4177684"/>
              <a:chOff x="6114289" y="1992157"/>
              <a:chExt cx="4870450" cy="4177684"/>
            </a:xfrm>
          </p:grpSpPr>
          <p:grpSp>
            <p:nvGrpSpPr>
              <p:cNvPr id="264" name="Group 263"/>
              <p:cNvGrpSpPr/>
              <p:nvPr/>
            </p:nvGrpSpPr>
            <p:grpSpPr>
              <a:xfrm>
                <a:off x="6114289" y="4170226"/>
                <a:ext cx="4870450" cy="1999615"/>
                <a:chOff x="6114289" y="4170226"/>
                <a:chExt cx="4870450" cy="1999615"/>
              </a:xfrm>
            </p:grpSpPr>
            <p:sp>
              <p:nvSpPr>
                <p:cNvPr id="357" name="Rectangle: Diagonal Corners Rounded 356"/>
                <p:cNvSpPr/>
                <p:nvPr/>
              </p:nvSpPr>
              <p:spPr>
                <a:xfrm>
                  <a:off x="6312409" y="4393111"/>
                  <a:ext cx="4672330" cy="1776730"/>
                </a:xfrm>
                <a:prstGeom prst="round2Diag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Oval 367"/>
                <p:cNvSpPr/>
                <p:nvPr/>
              </p:nvSpPr>
              <p:spPr>
                <a:xfrm>
                  <a:off x="6157582" y="4174691"/>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TextBox 369"/>
                <p:cNvSpPr txBox="1"/>
                <p:nvPr/>
              </p:nvSpPr>
              <p:spPr>
                <a:xfrm>
                  <a:off x="6114289" y="4170226"/>
                  <a:ext cx="606552" cy="461665"/>
                </a:xfrm>
                <a:prstGeom prst="rect">
                  <a:avLst/>
                </a:prstGeom>
                <a:noFill/>
              </p:spPr>
              <p:txBody>
                <a:bodyPr wrap="square" rtlCol="0">
                  <a:spAutoFit/>
                </a:bodyPr>
                <a:lstStyle/>
                <a:p>
                  <a:r>
                    <a:rPr lang="en-US" altLang="zh-CN" sz="2400" b="1" dirty="0">
                      <a:solidFill>
                        <a:schemeClr val="bg1"/>
                      </a:solidFill>
                    </a:rPr>
                    <a:t>02</a:t>
                  </a:r>
                  <a:endParaRPr lang="zh-CN" altLang="en-US" sz="2400" dirty="0">
                    <a:solidFill>
                      <a:schemeClr val="accent1"/>
                    </a:solidFill>
                  </a:endParaRPr>
                </a:p>
              </p:txBody>
            </p:sp>
            <p:sp>
              <p:nvSpPr>
                <p:cNvPr id="380" name="TextBox 379"/>
                <p:cNvSpPr txBox="1"/>
                <p:nvPr/>
              </p:nvSpPr>
              <p:spPr>
                <a:xfrm>
                  <a:off x="6720827" y="4795921"/>
                  <a:ext cx="1137203" cy="307456"/>
                </a:xfrm>
                <a:prstGeom prst="rect">
                  <a:avLst/>
                </a:prstGeom>
                <a:noFill/>
              </p:spPr>
              <p:txBody>
                <a:bodyPr wrap="none" rtlCol="0" anchor="b">
                  <a:noAutofit/>
                </a:bodyPr>
                <a:lstStyle/>
                <a:p>
                  <a:pPr>
                    <a:lnSpc>
                      <a:spcPct val="100000"/>
                    </a:lnSpc>
                  </a:pPr>
                  <a:r>
                    <a:rPr kumimoji="1" lang="zh-CN" altLang="en-US" sz="2800" b="1" dirty="0">
                      <a:solidFill>
                        <a:schemeClr val="tx1"/>
                      </a:solidFill>
                    </a:rPr>
                    <a:t>挑战</a:t>
                  </a:r>
                  <a:endParaRPr kumimoji="1" lang="zh-CN" altLang="en-US" sz="2800" b="1" dirty="0">
                    <a:solidFill>
                      <a:schemeClr val="tx1"/>
                    </a:solidFill>
                  </a:endParaRPr>
                </a:p>
              </p:txBody>
            </p:sp>
          </p:grpSp>
          <p:grpSp>
            <p:nvGrpSpPr>
              <p:cNvPr id="262" name="Group 261"/>
              <p:cNvGrpSpPr/>
              <p:nvPr/>
            </p:nvGrpSpPr>
            <p:grpSpPr>
              <a:xfrm>
                <a:off x="6114289" y="1992157"/>
                <a:ext cx="4870450" cy="1945005"/>
                <a:chOff x="6114289" y="1992157"/>
                <a:chExt cx="4870450" cy="1945005"/>
              </a:xfrm>
            </p:grpSpPr>
            <p:sp>
              <p:nvSpPr>
                <p:cNvPr id="353" name="Rectangle: Diagonal Corners Rounded 352"/>
                <p:cNvSpPr/>
                <p:nvPr/>
              </p:nvSpPr>
              <p:spPr>
                <a:xfrm>
                  <a:off x="6312409" y="2176307"/>
                  <a:ext cx="4672330" cy="1760855"/>
                </a:xfrm>
                <a:prstGeom prst="round2Diag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0" name="Oval 359"/>
                <p:cNvSpPr/>
                <p:nvPr/>
              </p:nvSpPr>
              <p:spPr>
                <a:xfrm>
                  <a:off x="6157582" y="1996622"/>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TextBox 365"/>
                <p:cNvSpPr txBox="1"/>
                <p:nvPr/>
              </p:nvSpPr>
              <p:spPr>
                <a:xfrm>
                  <a:off x="6114289" y="1992157"/>
                  <a:ext cx="606552" cy="461665"/>
                </a:xfrm>
                <a:prstGeom prst="rect">
                  <a:avLst/>
                </a:prstGeom>
                <a:noFill/>
              </p:spPr>
              <p:txBody>
                <a:bodyPr wrap="square" rtlCol="0">
                  <a:spAutoFit/>
                </a:bodyPr>
                <a:lstStyle/>
                <a:p>
                  <a:r>
                    <a:rPr lang="en-US" altLang="zh-CN" sz="2400" b="1" dirty="0">
                      <a:solidFill>
                        <a:schemeClr val="bg1"/>
                      </a:solidFill>
                    </a:rPr>
                    <a:t>01</a:t>
                  </a:r>
                  <a:endParaRPr lang="zh-CN" altLang="en-US" sz="2400" dirty="0">
                    <a:solidFill>
                      <a:schemeClr val="accent1"/>
                    </a:solidFill>
                  </a:endParaRPr>
                </a:p>
              </p:txBody>
            </p:sp>
            <p:sp>
              <p:nvSpPr>
                <p:cNvPr id="20" name="TextBox 19"/>
                <p:cNvSpPr txBox="1"/>
                <p:nvPr/>
              </p:nvSpPr>
              <p:spPr>
                <a:xfrm>
                  <a:off x="6720827" y="2574800"/>
                  <a:ext cx="1137203" cy="307456"/>
                </a:xfrm>
                <a:prstGeom prst="rect">
                  <a:avLst/>
                </a:prstGeom>
                <a:noFill/>
              </p:spPr>
              <p:txBody>
                <a:bodyPr wrap="none" rtlCol="0" anchor="b">
                  <a:noAutofit/>
                </a:bodyPr>
                <a:lstStyle/>
                <a:p>
                  <a:pPr>
                    <a:lnSpc>
                      <a:spcPct val="100000"/>
                    </a:lnSpc>
                  </a:pPr>
                  <a:r>
                    <a:rPr kumimoji="1" lang="zh-CN" altLang="en-US" sz="2800" b="1" dirty="0">
                      <a:solidFill>
                        <a:schemeClr val="tx1"/>
                      </a:solidFill>
                    </a:rPr>
                    <a:t>优势</a:t>
                  </a:r>
                  <a:endParaRPr kumimoji="1" lang="zh-CN" altLang="en-US" sz="2800" b="1" dirty="0">
                    <a:solidFill>
                      <a:schemeClr val="tx1"/>
                    </a:solidFill>
                  </a:endParaRPr>
                </a:p>
              </p:txBody>
            </p:sp>
          </p:grpSp>
        </p:grpSp>
      </p:grpSp>
      <p:sp>
        <p:nvSpPr>
          <p:cNvPr id="388" name="Title 387"/>
          <p:cNvSpPr>
            <a:spLocks noGrp="1"/>
          </p:cNvSpPr>
          <p:nvPr>
            <p:ph type="title"/>
          </p:nvPr>
        </p:nvSpPr>
        <p:spPr/>
        <p:txBody>
          <a:bodyPr wrap="square">
            <a:normAutofit/>
          </a:bodyPr>
          <a:lstStyle/>
          <a:p>
            <a:pPr lvl="0"/>
            <a:r>
              <a:rPr lang="en-US">
                <a:sym typeface="+mn-ea"/>
              </a:rPr>
              <a:t>陶瓷3D打印</a:t>
            </a:r>
            <a:r>
              <a:rPr lang="zh-CN" altLang="en-US">
                <a:sym typeface="+mn-ea"/>
              </a:rPr>
              <a:t>技术的优势与挑战</a:t>
            </a:r>
            <a:endParaRPr lang="en-US" dirty="0"/>
          </a:p>
        </p:txBody>
      </p:sp>
      <p:sp>
        <p:nvSpPr>
          <p:cNvPr id="32" name="文本框 31"/>
          <p:cNvSpPr txBox="1"/>
          <p:nvPr/>
        </p:nvSpPr>
        <p:spPr>
          <a:xfrm>
            <a:off x="6720840" y="2858050"/>
            <a:ext cx="4064000" cy="922020"/>
          </a:xfrm>
          <a:prstGeom prst="rect">
            <a:avLst/>
          </a:prstGeom>
        </p:spPr>
        <p:txBody>
          <a:bodyPr>
            <a:spAutoFit/>
            <a:extLst>
              <a:ext uri="{4A0BC546-FE56-4ADE-93B0-CB8AF2F6F144}">
                <wpsdc:textFrameExt xmlns:wpsdc="http://www.wps.cn/officeDocument/2022/drawingmlCustomData" type="text"/>
              </a:ext>
            </a:extLst>
          </a:bodyPr>
          <a:p>
            <a:pPr algn="l"/>
            <a:r>
              <a:rPr lang="zh-CN" altLang="en-US">
                <a:sym typeface="+mn-ea"/>
              </a:rPr>
              <a:t>高度个性化</a:t>
            </a:r>
            <a:r>
              <a:rPr lang="en-US" altLang="zh-CN">
                <a:sym typeface="+mn-ea"/>
              </a:rPr>
              <a:t>/</a:t>
            </a:r>
            <a:r>
              <a:rPr lang="zh-CN" altLang="en-US">
                <a:sym typeface="+mn-ea"/>
              </a:rPr>
              <a:t>模型复杂度</a:t>
            </a:r>
            <a:r>
              <a:rPr lang="en-US" altLang="zh-CN">
                <a:sym typeface="+mn-ea"/>
              </a:rPr>
              <a:t>/</a:t>
            </a:r>
            <a:r>
              <a:rPr lang="zh-CN" altLang="en-US">
                <a:sym typeface="+mn-ea"/>
              </a:rPr>
              <a:t>材料浪费减少</a:t>
            </a:r>
            <a:r>
              <a:rPr lang="en-US" altLang="zh-CN">
                <a:sym typeface="+mn-ea"/>
              </a:rPr>
              <a:t>/</a:t>
            </a:r>
            <a:r>
              <a:rPr lang="zh-CN" altLang="en-US">
                <a:sym typeface="+mn-ea"/>
              </a:rPr>
              <a:t>制造效率提高</a:t>
            </a:r>
            <a:endParaRPr lang="zh-CN" altLang="en-US" sz="1800">
              <a:latin typeface="Arial" panose="020B0604020202020204" pitchFamily="34" charset="0"/>
              <a:ea typeface="微软雅黑" panose="020B0503020204020204" charset="-122"/>
            </a:endParaRPr>
          </a:p>
          <a:p>
            <a:pPr algn="l"/>
            <a:r>
              <a:rPr lang="zh-CN" altLang="en-US" sz="1800">
                <a:latin typeface="Arial" panose="020B0604020202020204" pitchFamily="34" charset="0"/>
                <a:ea typeface="微软雅黑" panose="020B0503020204020204" charset="-122"/>
              </a:rPr>
              <a:t>骨修复</a:t>
            </a:r>
            <a:r>
              <a:rPr lang="en-US" altLang="zh-CN" sz="1800">
                <a:latin typeface="Arial" panose="020B0604020202020204" pitchFamily="34" charset="0"/>
                <a:ea typeface="微软雅黑" panose="020B0503020204020204" charset="-122"/>
              </a:rPr>
              <a:t>/</a:t>
            </a:r>
            <a:r>
              <a:rPr lang="zh-CN" altLang="en-US" sz="1800">
                <a:latin typeface="Arial" panose="020B0604020202020204" pitchFamily="34" charset="0"/>
                <a:ea typeface="微软雅黑" panose="020B0503020204020204" charset="-122"/>
              </a:rPr>
              <a:t>临床环境</a:t>
            </a:r>
            <a:r>
              <a:rPr lang="en-US" altLang="zh-CN" sz="1800">
                <a:latin typeface="Arial" panose="020B0604020202020204" pitchFamily="34" charset="0"/>
                <a:ea typeface="微软雅黑" panose="020B0503020204020204" charset="-122"/>
              </a:rPr>
              <a:t>/</a:t>
            </a:r>
            <a:r>
              <a:rPr lang="zh-CN" altLang="en-US" sz="1800">
                <a:latin typeface="Arial" panose="020B0604020202020204" pitchFamily="34" charset="0"/>
                <a:ea typeface="微软雅黑" panose="020B0503020204020204" charset="-122"/>
              </a:rPr>
              <a:t>牙科</a:t>
            </a:r>
            <a:endParaRPr lang="zh-CN" altLang="en-US" sz="1800">
              <a:latin typeface="Arial" panose="020B0604020202020204" pitchFamily="34" charset="0"/>
              <a:ea typeface="微软雅黑" panose="020B0503020204020204" charset="-122"/>
            </a:endParaRPr>
          </a:p>
        </p:txBody>
      </p:sp>
      <p:sp>
        <p:nvSpPr>
          <p:cNvPr id="33" name="文本框 32"/>
          <p:cNvSpPr txBox="1"/>
          <p:nvPr>
            <p:custDataLst>
              <p:tags r:id="rId1"/>
            </p:custDataLst>
          </p:nvPr>
        </p:nvSpPr>
        <p:spPr>
          <a:xfrm>
            <a:off x="6720840" y="5103495"/>
            <a:ext cx="4116705" cy="36830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a:sym typeface="+mn-ea"/>
              </a:rPr>
              <a:t>面临的挑战</a:t>
            </a:r>
            <a:r>
              <a:rPr lang="en-US" altLang="zh-CN">
                <a:sym typeface="+mn-ea"/>
              </a:rPr>
              <a:t>/</a:t>
            </a:r>
            <a:r>
              <a:rPr lang="zh-CN" altLang="en-US">
                <a:sym typeface="+mn-ea"/>
              </a:rPr>
              <a:t>解决途径</a:t>
            </a:r>
            <a:endParaRPr lang="zh-CN" altLang="en-US">
              <a:sym typeface="+mn-ea"/>
            </a:endParaRPr>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优势：医疗器械</a:t>
            </a:r>
            <a:endParaRPr lang="zh-CN" altLang="en-US"/>
          </a:p>
        </p:txBody>
      </p:sp>
      <p:sp>
        <p:nvSpPr>
          <p:cNvPr id="3" name="文本框 2"/>
          <p:cNvSpPr txBox="1"/>
          <p:nvPr/>
        </p:nvSpPr>
        <p:spPr>
          <a:xfrm>
            <a:off x="734695" y="1028065"/>
            <a:ext cx="10680700" cy="9358630"/>
          </a:xfrm>
          <a:prstGeom prst="rect">
            <a:avLst/>
          </a:prstGeom>
          <a:noFill/>
        </p:spPr>
        <p:txBody>
          <a:bodyPr wrap="square" rtlCol="0" anchor="t">
            <a:noAutofit/>
          </a:bodyPr>
          <a:p>
            <a:pPr>
              <a:lnSpc>
                <a:spcPct val="150000"/>
              </a:lnSpc>
            </a:pPr>
            <a:r>
              <a:rPr lang="zh-CN" altLang="en-US" b="1"/>
              <a:t>（1）高度个性化</a:t>
            </a:r>
            <a:endParaRPr lang="zh-CN" altLang="en-US" b="1"/>
          </a:p>
          <a:p>
            <a:pPr>
              <a:lnSpc>
                <a:spcPct val="150000"/>
              </a:lnSpc>
            </a:pPr>
            <a:r>
              <a:rPr lang="zh-CN" altLang="en-US"/>
              <a:t>人体组织具有个性化特征。3D打印技术适于小批量、个性化的生产，传统制造方式则专注于生产大规模、需要量产的部件。作为快速成型技术，一台3D打印机可以完成整个制造过程，工艺更为简化。对于不同模型的3D打印，只需利用相应的建模软件对模型进行修改，生成3D打印机可读文件导入，即可实现对不同模型的制作；但对于传统制造方式而言，则需对生产线重新设计规划，过程相当复杂。对于个性化的小批量产品而言，3D打印的制造成本低，无需大规模设备投资和大规模生产线。（</a:t>
            </a:r>
            <a:r>
              <a:rPr lang="zh-CN" altLang="en-US">
                <a:solidFill>
                  <a:srgbClr val="FF0000"/>
                </a:solidFill>
              </a:rPr>
              <a:t>这里也体现一部分制造效率提高</a:t>
            </a:r>
            <a:r>
              <a:rPr lang="zh-CN" altLang="en-US"/>
              <a:t>）</a:t>
            </a:r>
            <a:endParaRPr lang="zh-CN" altLang="en-US"/>
          </a:p>
          <a:p>
            <a:pPr>
              <a:lnSpc>
                <a:spcPct val="150000"/>
              </a:lnSpc>
            </a:pPr>
            <a:r>
              <a:rPr lang="zh-CN" altLang="en-US" b="1"/>
              <a:t>（2）模型复杂度</a:t>
            </a:r>
            <a:endParaRPr lang="zh-CN" altLang="en-US" b="1"/>
          </a:p>
          <a:p>
            <a:pPr>
              <a:lnSpc>
                <a:spcPct val="150000"/>
              </a:lnSpc>
            </a:pPr>
            <a:r>
              <a:rPr lang="zh-CN" altLang="en-US"/>
              <a:t>人体组织结构复杂，每个组织的曲面造型基本上都是自由曲面。3D打印可以根据实际需求制作复杂的模型。相比传统制造方法，它能够构建出更复杂、更精细的几何形状，实现更高的设计自由度。传统制造往往受到工艺制约，难以制造复杂结构。而3D打印可以通过逐层堆积的方式制造复杂结构，提供更多的设计可能性。</a:t>
            </a:r>
            <a:endParaRPr lang="zh-CN" altLang="en-US"/>
          </a:p>
          <a:p>
            <a:pPr>
              <a:lnSpc>
                <a:spcPct val="150000"/>
              </a:lnSpc>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优势：医疗器械</a:t>
            </a:r>
            <a:endParaRPr lang="zh-CN" altLang="en-US"/>
          </a:p>
        </p:txBody>
      </p:sp>
      <p:sp>
        <p:nvSpPr>
          <p:cNvPr id="3" name="文本框 2"/>
          <p:cNvSpPr txBox="1"/>
          <p:nvPr/>
        </p:nvSpPr>
        <p:spPr>
          <a:xfrm>
            <a:off x="734695" y="1028065"/>
            <a:ext cx="10680700" cy="9358630"/>
          </a:xfrm>
          <a:prstGeom prst="rect">
            <a:avLst/>
          </a:prstGeom>
          <a:noFill/>
        </p:spPr>
        <p:txBody>
          <a:bodyPr wrap="square" rtlCol="0" anchor="t">
            <a:noAutofit/>
          </a:bodyPr>
          <a:p>
            <a:pPr>
              <a:lnSpc>
                <a:spcPct val="150000"/>
              </a:lnSpc>
            </a:pPr>
            <a:r>
              <a:rPr lang="zh-CN" altLang="en-US" b="1"/>
              <a:t>（3）材料浪费减少</a:t>
            </a:r>
            <a:endParaRPr lang="zh-CN" altLang="en-US" b="1"/>
          </a:p>
          <a:p>
            <a:pPr>
              <a:lnSpc>
                <a:spcPct val="150000"/>
              </a:lnSpc>
            </a:pPr>
            <a:r>
              <a:rPr lang="zh-CN" altLang="en-US"/>
              <a:t>3D打印又称增材制造，与传统的减材制造形成鲜明对比。它与传统的切削或去除材料的制造方法截然不同。增材制造的核心概念是通过逐层堆叠或添加材料，逐渐构建三维物体，而不是从一个块材料中削减或去除材料以获得所需形状。虽然3D打印在后处理的过程中，需要对其表面进行去除毛刺，但在这过程所浪费的材料与减材制造所浪费的材料不在一个数量级上。</a:t>
            </a:r>
            <a:endParaRPr lang="zh-CN" altLang="en-US"/>
          </a:p>
          <a:p>
            <a:pPr>
              <a:lnSpc>
                <a:spcPct val="150000"/>
              </a:lnSpc>
            </a:pPr>
            <a:r>
              <a:rPr lang="zh-CN" altLang="en-US" b="1"/>
              <a:t>（4）制造效率提高</a:t>
            </a:r>
            <a:endParaRPr lang="zh-CN" altLang="en-US" b="1"/>
          </a:p>
          <a:p>
            <a:pPr>
              <a:lnSpc>
                <a:spcPct val="150000"/>
              </a:lnSpc>
            </a:pPr>
            <a:r>
              <a:rPr lang="zh-CN" altLang="en-US"/>
              <a:t>    3D打印另一优势为整合装配件和一体式设计。增材制造让部件可以在设计阶段进行连接，并在生产中无缝整合。这意味着减少了对紧固件的需求，并减少了生产的部件总数。装配工艺作为产品生产中极为重要的一部分，其不仅消耗大量时间人力，其也对前部分制造工艺的质量精度有要求（</a:t>
            </a:r>
            <a:r>
              <a:rPr lang="zh-CN" altLang="en-US">
                <a:solidFill>
                  <a:srgbClr val="FF0000"/>
                </a:solidFill>
              </a:rPr>
              <a:t>质量精度不高会造成零部件装配不上</a:t>
            </a:r>
            <a:r>
              <a:rPr lang="zh-CN" altLang="en-US"/>
              <a:t>），3D打印技术可以直接简化此流程，大幅提升制造效率，减少生产总部件数。</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598805" y="666403"/>
            <a:ext cx="10980887" cy="4973032"/>
            <a:chOff x="660400" y="1161068"/>
            <a:chExt cx="10980887" cy="4973032"/>
          </a:xfrm>
        </p:grpSpPr>
        <p:grpSp>
          <p:nvGrpSpPr>
            <p:cNvPr id="2" name="Group 1"/>
            <p:cNvGrpSpPr/>
            <p:nvPr/>
          </p:nvGrpSpPr>
          <p:grpSpPr>
            <a:xfrm>
              <a:off x="660400" y="1161068"/>
              <a:ext cx="1310640" cy="829945"/>
              <a:chOff x="660400" y="1161068"/>
              <a:chExt cx="1310640" cy="829945"/>
            </a:xfrm>
          </p:grpSpPr>
          <p:sp>
            <p:nvSpPr>
              <p:cNvPr id="3" name="TextBox 2"/>
              <p:cNvSpPr txBox="1"/>
              <p:nvPr/>
            </p:nvSpPr>
            <p:spPr>
              <a:xfrm>
                <a:off x="660400" y="1161068"/>
                <a:ext cx="1310640" cy="829945"/>
              </a:xfrm>
              <a:prstGeom prst="rect">
                <a:avLst/>
              </a:prstGeom>
              <a:noFill/>
            </p:spPr>
            <p:txBody>
              <a:bodyPr wrap="none" lIns="0"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pPr>
                  <a:lnSpc>
                    <a:spcPct val="100000"/>
                  </a:lnSpc>
                </a:pPr>
                <a:r>
                  <a:rPr lang="zh-CN" altLang="en-US" sz="4800">
                    <a:solidFill>
                      <a:schemeClr val="tx1"/>
                    </a:solidFill>
                  </a:rPr>
                  <a:t>目录</a:t>
                </a:r>
                <a:endParaRPr lang="zh-CN" altLang="en-US" sz="4800">
                  <a:solidFill>
                    <a:schemeClr val="tx1"/>
                  </a:solidFill>
                </a:endParaRPr>
              </a:p>
            </p:txBody>
          </p:sp>
        </p:grpSp>
        <p:grpSp>
          <p:nvGrpSpPr>
            <p:cNvPr id="35" name="Group 34"/>
            <p:cNvGrpSpPr/>
            <p:nvPr/>
          </p:nvGrpSpPr>
          <p:grpSpPr>
            <a:xfrm>
              <a:off x="660400" y="2404219"/>
              <a:ext cx="10980887" cy="3729881"/>
              <a:chOff x="660400" y="2404219"/>
              <a:chExt cx="10980887" cy="3729881"/>
            </a:xfrm>
          </p:grpSpPr>
          <p:grpSp>
            <p:nvGrpSpPr>
              <p:cNvPr id="5" name="Group 4"/>
              <p:cNvGrpSpPr/>
              <p:nvPr/>
            </p:nvGrpSpPr>
            <p:grpSpPr>
              <a:xfrm>
                <a:off x="660400" y="2404219"/>
                <a:ext cx="1787852" cy="3729881"/>
                <a:chOff x="660402" y="2404219"/>
                <a:chExt cx="1762432" cy="3729881"/>
              </a:xfrm>
            </p:grpSpPr>
            <p:grpSp>
              <p:nvGrpSpPr>
                <p:cNvPr id="6" name="Group 5"/>
                <p:cNvGrpSpPr/>
                <p:nvPr/>
              </p:nvGrpSpPr>
              <p:grpSpPr>
                <a:xfrm>
                  <a:off x="708292" y="2404219"/>
                  <a:ext cx="1714542" cy="2086452"/>
                  <a:chOff x="1404028" y="2074970"/>
                  <a:chExt cx="1714542" cy="2086452"/>
                </a:xfrm>
              </p:grpSpPr>
              <p:sp>
                <p:nvSpPr>
                  <p:cNvPr id="8" name="TextBox 7"/>
                  <p:cNvSpPr txBox="1"/>
                  <p:nvPr/>
                </p:nvSpPr>
                <p:spPr>
                  <a:xfrm>
                    <a:off x="1404028" y="2074970"/>
                    <a:ext cx="954108" cy="923330"/>
                  </a:xfrm>
                  <a:prstGeom prst="rect">
                    <a:avLst/>
                  </a:prstGeom>
                  <a:noFill/>
                </p:spPr>
                <p:txBody>
                  <a:bodyPr wrap="none" lIns="91440" tIns="45720" rIns="91440" bIns="45720" rtlCol="0" anchor="ctr" anchorCtr="0">
                    <a:spAutoFit/>
                  </a:bodyPr>
                  <a:lstStyle/>
                  <a:p>
                    <a:pPr algn="r"/>
                    <a:r>
                      <a:rPr kumimoji="1" lang="en-US" altLang="zh-CN" sz="5400" b="1" dirty="0">
                        <a:solidFill>
                          <a:schemeClr val="tx2"/>
                        </a:solidFill>
                      </a:rPr>
                      <a:t>01</a:t>
                    </a:r>
                    <a:endParaRPr kumimoji="1" lang="zh-CN" altLang="en-US" sz="5400" b="1" dirty="0">
                      <a:solidFill>
                        <a:schemeClr val="tx2"/>
                      </a:solidFill>
                    </a:endParaRPr>
                  </a:p>
                </p:txBody>
              </p:sp>
              <p:sp>
                <p:nvSpPr>
                  <p:cNvPr id="9" name="Rectangle 8"/>
                  <p:cNvSpPr/>
                  <p:nvPr/>
                </p:nvSpPr>
                <p:spPr>
                  <a:xfrm>
                    <a:off x="1482899" y="3045727"/>
                    <a:ext cx="580902" cy="337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引</a:t>
                    </a:r>
                    <a:r>
                      <a:rPr kumimoji="1" lang="zh-CN" altLang="en-US" sz="1600" b="1" dirty="0">
                        <a:solidFill>
                          <a:schemeClr val="tx1"/>
                        </a:solidFill>
                      </a:rPr>
                      <a:t>言</a:t>
                    </a:r>
                    <a:endParaRPr kumimoji="1" lang="zh-CN" altLang="en-US" sz="1600" b="1" dirty="0">
                      <a:solidFill>
                        <a:schemeClr val="tx1"/>
                      </a:solidFill>
                    </a:endParaRPr>
                  </a:p>
                </p:txBody>
              </p:sp>
              <p:sp>
                <p:nvSpPr>
                  <p:cNvPr id="10" name="Rectangle 9"/>
                  <p:cNvSpPr/>
                  <p:nvPr/>
                </p:nvSpPr>
                <p:spPr>
                  <a:xfrm>
                    <a:off x="1482900" y="3628022"/>
                    <a:ext cx="163567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介绍</a:t>
                    </a:r>
                    <a:r>
                      <a:rPr kumimoji="1" lang="en-US" altLang="zh-CN" sz="1200" dirty="0">
                        <a:solidFill>
                          <a:schemeClr val="tx1"/>
                        </a:solidFill>
                      </a:rPr>
                      <a:t>3D</a:t>
                    </a:r>
                    <a:r>
                      <a:rPr kumimoji="1" lang="zh-CN" altLang="en-US" sz="1200" dirty="0">
                        <a:solidFill>
                          <a:schemeClr val="tx1"/>
                        </a:solidFill>
                      </a:rPr>
                      <a:t>打印技术的起源及其医疗</a:t>
                    </a:r>
                    <a:r>
                      <a:rPr kumimoji="1" lang="zh-CN" altLang="en-US" sz="1200" dirty="0">
                        <a:solidFill>
                          <a:schemeClr val="tx1"/>
                        </a:solidFill>
                      </a:rPr>
                      <a:t>需求</a:t>
                    </a:r>
                    <a:endParaRPr kumimoji="1" lang="zh-CN" altLang="en-US" sz="1200" dirty="0">
                      <a:solidFill>
                        <a:schemeClr val="tx1"/>
                      </a:solidFill>
                    </a:endParaRPr>
                  </a:p>
                </p:txBody>
              </p:sp>
            </p:grpSp>
            <p:sp>
              <p:nvSpPr>
                <p:cNvPr id="7" name="Rectangle: Rounded Corners 6"/>
                <p:cNvSpPr/>
                <p:nvPr/>
              </p:nvSpPr>
              <p:spPr>
                <a:xfrm>
                  <a:off x="660402" y="4814070"/>
                  <a:ext cx="1635670" cy="1320030"/>
                </a:xfrm>
                <a:prstGeom prst="roundRect">
                  <a:avLst>
                    <a:gd name="adj" fmla="val 0"/>
                  </a:avLst>
                </a:prstGeom>
                <a:blipFill rotWithShape="0">
                  <a:blip r:embed="rId1"/>
                  <a:srcRect/>
                  <a:stretch>
                    <a:fillRect l="-10680" r="-1068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solidFill>
                      <a:schemeClr val="lt1"/>
                    </a:solidFill>
                  </a:endParaRPr>
                </a:p>
              </p:txBody>
            </p:sp>
          </p:grpSp>
          <p:grpSp>
            <p:nvGrpSpPr>
              <p:cNvPr id="11" name="Group 10"/>
              <p:cNvGrpSpPr/>
              <p:nvPr/>
            </p:nvGrpSpPr>
            <p:grpSpPr>
              <a:xfrm>
                <a:off x="2976178" y="2404219"/>
                <a:ext cx="1741169" cy="3729881"/>
                <a:chOff x="3739703" y="2404219"/>
                <a:chExt cx="1716413" cy="3729881"/>
              </a:xfrm>
            </p:grpSpPr>
            <p:grpSp>
              <p:nvGrpSpPr>
                <p:cNvPr id="12" name="Group 11"/>
                <p:cNvGrpSpPr/>
                <p:nvPr/>
              </p:nvGrpSpPr>
              <p:grpSpPr>
                <a:xfrm>
                  <a:off x="3739703" y="2404219"/>
                  <a:ext cx="1716413" cy="2307432"/>
                  <a:chOff x="1404028" y="2074970"/>
                  <a:chExt cx="1716413" cy="2307432"/>
                </a:xfrm>
              </p:grpSpPr>
              <p:sp>
                <p:nvSpPr>
                  <p:cNvPr id="14" name="TextBox 13"/>
                  <p:cNvSpPr txBox="1"/>
                  <p:nvPr/>
                </p:nvSpPr>
                <p:spPr>
                  <a:xfrm>
                    <a:off x="1404028" y="2074970"/>
                    <a:ext cx="954108" cy="923330"/>
                  </a:xfrm>
                  <a:prstGeom prst="rect">
                    <a:avLst/>
                  </a:prstGeom>
                  <a:noFill/>
                </p:spPr>
                <p:txBody>
                  <a:bodyPr wrap="none" lIns="91440" tIns="45720" rIns="91440" bIns="45720" rtlCol="0" anchor="ctr" anchorCtr="0">
                    <a:spAutoFit/>
                  </a:bodyPr>
                  <a:lstStyle/>
                  <a:p>
                    <a:pPr algn="r"/>
                    <a:r>
                      <a:rPr kumimoji="1" lang="en-US" altLang="zh-CN" sz="5400" b="1" dirty="0">
                        <a:solidFill>
                          <a:schemeClr val="accent1"/>
                        </a:solidFill>
                      </a:rPr>
                      <a:t>02</a:t>
                    </a:r>
                    <a:endParaRPr kumimoji="1" lang="zh-CN" altLang="en-US" sz="5400" b="1" dirty="0">
                      <a:solidFill>
                        <a:schemeClr val="accent1"/>
                      </a:solidFill>
                    </a:endParaRPr>
                  </a:p>
                </p:txBody>
              </p:sp>
              <p:sp>
                <p:nvSpPr>
                  <p:cNvPr id="15" name="Rectangle 14"/>
                  <p:cNvSpPr/>
                  <p:nvPr/>
                </p:nvSpPr>
                <p:spPr>
                  <a:xfrm>
                    <a:off x="1482274" y="3044457"/>
                    <a:ext cx="1638167" cy="58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陶瓷</a:t>
                    </a:r>
                    <a:r>
                      <a:rPr kumimoji="1" lang="en-US" altLang="zh-CN" sz="1600" b="1" dirty="0">
                        <a:solidFill>
                          <a:schemeClr val="tx1"/>
                        </a:solidFill>
                      </a:rPr>
                      <a:t>3D</a:t>
                    </a:r>
                    <a:r>
                      <a:rPr kumimoji="1" lang="zh-CN" altLang="en-US" sz="1600" b="1" dirty="0">
                        <a:solidFill>
                          <a:schemeClr val="tx1"/>
                        </a:solidFill>
                      </a:rPr>
                      <a:t>打印技术</a:t>
                    </a:r>
                    <a:endParaRPr kumimoji="1" lang="zh-CN" altLang="en-US" sz="1600" b="1" dirty="0">
                      <a:solidFill>
                        <a:schemeClr val="tx1"/>
                      </a:solidFill>
                    </a:endParaRPr>
                  </a:p>
                  <a:p>
                    <a:pPr>
                      <a:lnSpc>
                        <a:spcPct val="100000"/>
                      </a:lnSpc>
                    </a:pPr>
                    <a:r>
                      <a:rPr kumimoji="1" lang="zh-CN" altLang="en-US" sz="1600" b="1" dirty="0">
                        <a:solidFill>
                          <a:schemeClr val="tx1"/>
                        </a:solidFill>
                      </a:rPr>
                      <a:t>概述</a:t>
                    </a:r>
                    <a:endParaRPr kumimoji="1" lang="zh-CN" altLang="en-US" sz="1600" b="1" dirty="0">
                      <a:solidFill>
                        <a:schemeClr val="tx1"/>
                      </a:solidFill>
                    </a:endParaRPr>
                  </a:p>
                </p:txBody>
              </p:sp>
              <p:sp>
                <p:nvSpPr>
                  <p:cNvPr id="16" name="Rectangle 15"/>
                  <p:cNvSpPr/>
                  <p:nvPr/>
                </p:nvSpPr>
                <p:spPr>
                  <a:xfrm>
                    <a:off x="1482900" y="3627387"/>
                    <a:ext cx="1635670" cy="755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介绍陶瓷3D打印</a:t>
                    </a:r>
                    <a:r>
                      <a:rPr kumimoji="1" lang="zh-CN" altLang="en-US" sz="1200" dirty="0">
                        <a:solidFill>
                          <a:schemeClr val="tx1"/>
                        </a:solidFill>
                        <a:sym typeface="+mn-ea"/>
                      </a:rPr>
                      <a:t>在医疗应用中的独特优势</a:t>
                    </a:r>
                    <a:endParaRPr kumimoji="1" lang="zh-CN" altLang="en-US" sz="1200" dirty="0">
                      <a:solidFill>
                        <a:schemeClr val="tx1"/>
                      </a:solidFill>
                    </a:endParaRPr>
                  </a:p>
                  <a:p>
                    <a:pPr>
                      <a:lnSpc>
                        <a:spcPct val="120000"/>
                      </a:lnSpc>
                    </a:pPr>
                    <a:r>
                      <a:rPr kumimoji="1" lang="zh-CN" altLang="en-US" sz="1200" dirty="0">
                        <a:solidFill>
                          <a:schemeClr val="tx1"/>
                        </a:solidFill>
                      </a:rPr>
                      <a:t>及其工作原理</a:t>
                    </a:r>
                    <a:endParaRPr kumimoji="1" lang="zh-CN" altLang="en-US" sz="1200" dirty="0">
                      <a:solidFill>
                        <a:schemeClr val="tx1"/>
                      </a:solidFill>
                    </a:endParaRPr>
                  </a:p>
                </p:txBody>
              </p:sp>
            </p:grpSp>
            <p:sp>
              <p:nvSpPr>
                <p:cNvPr id="13" name="Rectangle: Rounded Corners 12"/>
                <p:cNvSpPr/>
                <p:nvPr/>
              </p:nvSpPr>
              <p:spPr>
                <a:xfrm>
                  <a:off x="3819201" y="4814070"/>
                  <a:ext cx="1635670" cy="1320030"/>
                </a:xfrm>
                <a:prstGeom prst="roundRect">
                  <a:avLst>
                    <a:gd name="adj" fmla="val 0"/>
                  </a:avLst>
                </a:prstGeom>
                <a:blipFill rotWithShape="0">
                  <a:blip r:embed="rId2"/>
                  <a:srcRect/>
                  <a:stretch>
                    <a:fillRect l="-71050" r="-7105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solidFill>
                      <a:schemeClr val="lt1"/>
                    </a:solidFill>
                  </a:endParaRPr>
                </a:p>
              </p:txBody>
            </p:sp>
          </p:grpSp>
          <p:grpSp>
            <p:nvGrpSpPr>
              <p:cNvPr id="17" name="Group 16"/>
              <p:cNvGrpSpPr/>
              <p:nvPr/>
            </p:nvGrpSpPr>
            <p:grpSpPr>
              <a:xfrm>
                <a:off x="5243375" y="2404219"/>
                <a:ext cx="1755789" cy="3729881"/>
                <a:chOff x="6771114" y="2404219"/>
                <a:chExt cx="1730825" cy="3729881"/>
              </a:xfrm>
            </p:grpSpPr>
            <p:grpSp>
              <p:nvGrpSpPr>
                <p:cNvPr id="18" name="Group 17"/>
                <p:cNvGrpSpPr/>
                <p:nvPr/>
              </p:nvGrpSpPr>
              <p:grpSpPr>
                <a:xfrm>
                  <a:off x="6771114" y="2404219"/>
                  <a:ext cx="1730825" cy="2034587"/>
                  <a:chOff x="1404028" y="2074970"/>
                  <a:chExt cx="1730825" cy="2034587"/>
                </a:xfrm>
              </p:grpSpPr>
              <p:sp>
                <p:nvSpPr>
                  <p:cNvPr id="20" name="TextBox 19"/>
                  <p:cNvSpPr txBox="1"/>
                  <p:nvPr/>
                </p:nvSpPr>
                <p:spPr>
                  <a:xfrm>
                    <a:off x="1404028" y="2074970"/>
                    <a:ext cx="954108" cy="923330"/>
                  </a:xfrm>
                  <a:prstGeom prst="rect">
                    <a:avLst/>
                  </a:prstGeom>
                  <a:noFill/>
                </p:spPr>
                <p:txBody>
                  <a:bodyPr wrap="none" lIns="91440" tIns="45720" rIns="91440" bIns="45720" rtlCol="0" anchor="ctr" anchorCtr="0">
                    <a:spAutoFit/>
                  </a:bodyPr>
                  <a:lstStyle/>
                  <a:p>
                    <a:pPr algn="r"/>
                    <a:r>
                      <a:rPr kumimoji="1" lang="en-US" altLang="zh-CN" sz="5400" b="1">
                        <a:solidFill>
                          <a:schemeClr val="tx2"/>
                        </a:solidFill>
                      </a:rPr>
                      <a:t>03</a:t>
                    </a:r>
                    <a:endParaRPr kumimoji="1" lang="zh-CN" altLang="en-US" sz="5400" b="1" dirty="0">
                      <a:solidFill>
                        <a:schemeClr val="tx2"/>
                      </a:solidFill>
                    </a:endParaRPr>
                  </a:p>
                </p:txBody>
              </p:sp>
              <p:sp>
                <p:nvSpPr>
                  <p:cNvPr id="21" name="Rectangle 20"/>
                  <p:cNvSpPr/>
                  <p:nvPr/>
                </p:nvSpPr>
                <p:spPr>
                  <a:xfrm>
                    <a:off x="1483526" y="3043822"/>
                    <a:ext cx="1651327" cy="58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陶瓷</a:t>
                    </a:r>
                    <a:r>
                      <a:rPr kumimoji="1" lang="en-US" altLang="zh-CN" sz="1600" b="1" dirty="0">
                        <a:solidFill>
                          <a:schemeClr val="tx1"/>
                        </a:solidFill>
                      </a:rPr>
                      <a:t>3D</a:t>
                    </a:r>
                    <a:r>
                      <a:rPr kumimoji="1" lang="zh-CN" altLang="en-US" sz="1600" b="1" dirty="0">
                        <a:solidFill>
                          <a:schemeClr val="tx1"/>
                        </a:solidFill>
                      </a:rPr>
                      <a:t>打印技术在</a:t>
                    </a:r>
                    <a:endParaRPr kumimoji="1" lang="zh-CN" altLang="en-US" sz="1600" b="1" dirty="0">
                      <a:solidFill>
                        <a:schemeClr val="tx1"/>
                      </a:solidFill>
                    </a:endParaRPr>
                  </a:p>
                  <a:p>
                    <a:pPr>
                      <a:lnSpc>
                        <a:spcPct val="100000"/>
                      </a:lnSpc>
                    </a:pPr>
                    <a:r>
                      <a:rPr kumimoji="1" lang="zh-CN" altLang="en-US" sz="1600" b="1" dirty="0">
                        <a:solidFill>
                          <a:schemeClr val="tx1"/>
                        </a:solidFill>
                      </a:rPr>
                      <a:t>医疗方面的</a:t>
                    </a:r>
                    <a:r>
                      <a:rPr kumimoji="1" lang="zh-CN" altLang="en-US" sz="1600" b="1" dirty="0">
                        <a:solidFill>
                          <a:schemeClr val="tx1"/>
                        </a:solidFill>
                      </a:rPr>
                      <a:t>应用</a:t>
                    </a:r>
                    <a:endParaRPr kumimoji="1" lang="zh-CN" altLang="en-US" sz="1600" b="1" dirty="0">
                      <a:solidFill>
                        <a:schemeClr val="tx1"/>
                      </a:solidFill>
                    </a:endParaRPr>
                  </a:p>
                </p:txBody>
              </p:sp>
              <p:sp>
                <p:nvSpPr>
                  <p:cNvPr id="22" name="Rectangle 21"/>
                  <p:cNvSpPr/>
                  <p:nvPr/>
                </p:nvSpPr>
                <p:spPr>
                  <a:xfrm>
                    <a:off x="1482900" y="3627387"/>
                    <a:ext cx="1635670" cy="482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人工骨骼和关节制造、牙科</a:t>
                    </a:r>
                    <a:r>
                      <a:rPr kumimoji="1" lang="zh-CN" altLang="en-US" sz="1200" dirty="0">
                        <a:solidFill>
                          <a:schemeClr val="tx1"/>
                        </a:solidFill>
                      </a:rPr>
                      <a:t>和医疗器械</a:t>
                    </a:r>
                    <a:endParaRPr kumimoji="1" lang="zh-CN" altLang="en-US" sz="1200" dirty="0">
                      <a:solidFill>
                        <a:schemeClr val="tx1"/>
                      </a:solidFill>
                    </a:endParaRPr>
                  </a:p>
                </p:txBody>
              </p:sp>
            </p:grpSp>
            <p:sp>
              <p:nvSpPr>
                <p:cNvPr id="19" name="Rectangle: Rounded Corners 18"/>
                <p:cNvSpPr/>
                <p:nvPr/>
              </p:nvSpPr>
              <p:spPr>
                <a:xfrm>
                  <a:off x="6850612" y="4814070"/>
                  <a:ext cx="1635670" cy="1320030"/>
                </a:xfrm>
                <a:prstGeom prst="roundRect">
                  <a:avLst>
                    <a:gd name="adj" fmla="val 0"/>
                  </a:avLst>
                </a:prstGeom>
                <a:blipFill rotWithShape="0">
                  <a:blip r:embed="rId3"/>
                  <a:srcRect/>
                  <a:stretch>
                    <a:fillRect l="-10340" r="-1034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solidFill>
                      <a:schemeClr val="lt1"/>
                    </a:solidFill>
                  </a:endParaRPr>
                </a:p>
              </p:txBody>
            </p:sp>
          </p:grpSp>
          <p:grpSp>
            <p:nvGrpSpPr>
              <p:cNvPr id="23" name="Group 22"/>
              <p:cNvGrpSpPr/>
              <p:nvPr/>
            </p:nvGrpSpPr>
            <p:grpSpPr>
              <a:xfrm>
                <a:off x="7510569" y="2404219"/>
                <a:ext cx="1883409" cy="3729881"/>
                <a:chOff x="9802525" y="2404219"/>
                <a:chExt cx="1856631" cy="3729881"/>
              </a:xfrm>
            </p:grpSpPr>
            <p:grpSp>
              <p:nvGrpSpPr>
                <p:cNvPr id="24" name="Group 23"/>
                <p:cNvGrpSpPr/>
                <p:nvPr/>
              </p:nvGrpSpPr>
              <p:grpSpPr>
                <a:xfrm>
                  <a:off x="9802525" y="2404219"/>
                  <a:ext cx="1856631" cy="2307432"/>
                  <a:chOff x="1404028" y="2074970"/>
                  <a:chExt cx="1856631" cy="2307432"/>
                </a:xfrm>
              </p:grpSpPr>
              <p:sp>
                <p:nvSpPr>
                  <p:cNvPr id="26" name="TextBox 25"/>
                  <p:cNvSpPr txBox="1"/>
                  <p:nvPr/>
                </p:nvSpPr>
                <p:spPr>
                  <a:xfrm>
                    <a:off x="1404028" y="2074970"/>
                    <a:ext cx="954108" cy="923330"/>
                  </a:xfrm>
                  <a:prstGeom prst="rect">
                    <a:avLst/>
                  </a:prstGeom>
                  <a:noFill/>
                </p:spPr>
                <p:txBody>
                  <a:bodyPr wrap="none" lIns="91440" tIns="45720" rIns="91440" bIns="45720" rtlCol="0" anchor="ctr" anchorCtr="0">
                    <a:spAutoFit/>
                  </a:bodyPr>
                  <a:lstStyle/>
                  <a:p>
                    <a:pPr algn="r"/>
                    <a:r>
                      <a:rPr kumimoji="1" lang="en-US" altLang="zh-CN" sz="5400" b="1" dirty="0">
                        <a:solidFill>
                          <a:schemeClr val="tx2"/>
                        </a:solidFill>
                      </a:rPr>
                      <a:t>04</a:t>
                    </a:r>
                    <a:endParaRPr kumimoji="1" lang="zh-CN" altLang="en-US" sz="5400" b="1" dirty="0">
                      <a:solidFill>
                        <a:schemeClr val="tx2"/>
                      </a:solidFill>
                    </a:endParaRPr>
                  </a:p>
                </p:txBody>
              </p:sp>
              <p:sp>
                <p:nvSpPr>
                  <p:cNvPr id="27" name="Rectangle 26"/>
                  <p:cNvSpPr/>
                  <p:nvPr/>
                </p:nvSpPr>
                <p:spPr>
                  <a:xfrm>
                    <a:off x="1499175" y="3043980"/>
                    <a:ext cx="1761484" cy="58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l">
                      <a:lnSpc>
                        <a:spcPct val="100000"/>
                      </a:lnSpc>
                    </a:pPr>
                    <a:r>
                      <a:rPr kumimoji="1" lang="zh-CN" altLang="en-US" sz="1600" b="1" dirty="0">
                        <a:solidFill>
                          <a:schemeClr val="tx1"/>
                        </a:solidFill>
                      </a:rPr>
                      <a:t>陶瓷3D打印技术的优势和挑战</a:t>
                    </a:r>
                    <a:endParaRPr kumimoji="1" lang="zh-CN" altLang="en-US" sz="1600" b="1" dirty="0">
                      <a:solidFill>
                        <a:schemeClr val="tx1"/>
                      </a:solidFill>
                    </a:endParaRPr>
                  </a:p>
                </p:txBody>
              </p:sp>
              <p:sp>
                <p:nvSpPr>
                  <p:cNvPr id="28" name="Rectangle 27"/>
                  <p:cNvSpPr/>
                  <p:nvPr/>
                </p:nvSpPr>
                <p:spPr>
                  <a:xfrm>
                    <a:off x="1482900" y="3627387"/>
                    <a:ext cx="1635670" cy="755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详细阐述陶瓷3D打印技术的优势及其面临的</a:t>
                    </a:r>
                    <a:r>
                      <a:rPr kumimoji="1" lang="zh-CN" altLang="en-US" sz="1200" dirty="0">
                        <a:solidFill>
                          <a:schemeClr val="tx1"/>
                        </a:solidFill>
                      </a:rPr>
                      <a:t>挑战</a:t>
                    </a:r>
                    <a:endParaRPr kumimoji="1" lang="zh-CN" altLang="en-US" sz="1200" dirty="0">
                      <a:solidFill>
                        <a:schemeClr val="tx1"/>
                      </a:solidFill>
                    </a:endParaRPr>
                  </a:p>
                </p:txBody>
              </p:sp>
            </p:grpSp>
            <p:sp>
              <p:nvSpPr>
                <p:cNvPr id="25" name="Rectangle: Rounded Corners 24"/>
                <p:cNvSpPr/>
                <p:nvPr/>
              </p:nvSpPr>
              <p:spPr>
                <a:xfrm>
                  <a:off x="9882023" y="4814070"/>
                  <a:ext cx="1635670" cy="1320030"/>
                </a:xfrm>
                <a:prstGeom prst="roundRect">
                  <a:avLst>
                    <a:gd name="adj" fmla="val 0"/>
                  </a:avLst>
                </a:prstGeom>
                <a:blipFill rotWithShape="0">
                  <a:blip r:embed="rId4"/>
                  <a:srcRect/>
                  <a:stretch>
                    <a:fillRect l="-10620" r="-1062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solidFill>
                      <a:schemeClr val="lt1"/>
                    </a:solidFill>
                  </a:endParaRPr>
                </a:p>
              </p:txBody>
            </p:sp>
          </p:grpSp>
          <p:grpSp>
            <p:nvGrpSpPr>
              <p:cNvPr id="29" name="Group 28"/>
              <p:cNvGrpSpPr/>
              <p:nvPr/>
            </p:nvGrpSpPr>
            <p:grpSpPr>
              <a:xfrm>
                <a:off x="9791531" y="2404219"/>
                <a:ext cx="1849756" cy="3729881"/>
                <a:chOff x="9816090" y="2404219"/>
                <a:chExt cx="1823455" cy="3729881"/>
              </a:xfrm>
            </p:grpSpPr>
            <p:grpSp>
              <p:nvGrpSpPr>
                <p:cNvPr id="30" name="Group 29"/>
                <p:cNvGrpSpPr/>
                <p:nvPr/>
              </p:nvGrpSpPr>
              <p:grpSpPr>
                <a:xfrm>
                  <a:off x="9816090" y="2404219"/>
                  <a:ext cx="1823455" cy="2085817"/>
                  <a:chOff x="1417593" y="2074970"/>
                  <a:chExt cx="1823455" cy="2085817"/>
                </a:xfrm>
              </p:grpSpPr>
              <p:sp>
                <p:nvSpPr>
                  <p:cNvPr id="32" name="TextBox 31"/>
                  <p:cNvSpPr txBox="1"/>
                  <p:nvPr/>
                </p:nvSpPr>
                <p:spPr>
                  <a:xfrm>
                    <a:off x="1417593" y="2074970"/>
                    <a:ext cx="940542" cy="923330"/>
                  </a:xfrm>
                  <a:prstGeom prst="rect">
                    <a:avLst/>
                  </a:prstGeom>
                  <a:noFill/>
                </p:spPr>
                <p:txBody>
                  <a:bodyPr wrap="none" lIns="91440" tIns="45720" rIns="91440" bIns="45720" rtlCol="0" anchor="ctr" anchorCtr="0">
                    <a:spAutoFit/>
                  </a:bodyPr>
                  <a:lstStyle/>
                  <a:p>
                    <a:pPr algn="r"/>
                    <a:r>
                      <a:rPr kumimoji="1" lang="en-US" altLang="zh-CN" sz="5400" b="1" dirty="0">
                        <a:solidFill>
                          <a:schemeClr val="tx2"/>
                        </a:solidFill>
                      </a:rPr>
                      <a:t>05</a:t>
                    </a:r>
                    <a:endParaRPr kumimoji="1" lang="zh-CN" altLang="en-US" sz="5400" b="1" dirty="0">
                      <a:solidFill>
                        <a:schemeClr val="tx2"/>
                      </a:solidFill>
                    </a:endParaRPr>
                  </a:p>
                </p:txBody>
              </p:sp>
              <p:sp>
                <p:nvSpPr>
                  <p:cNvPr id="33" name="Rectangle 32"/>
                  <p:cNvSpPr/>
                  <p:nvPr/>
                </p:nvSpPr>
                <p:spPr>
                  <a:xfrm>
                    <a:off x="1483320" y="3045885"/>
                    <a:ext cx="1757728" cy="58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成功</a:t>
                    </a:r>
                    <a:r>
                      <a:rPr kumimoji="1" lang="zh-CN" altLang="en-US" sz="1600" b="1" dirty="0">
                        <a:solidFill>
                          <a:schemeClr val="tx1"/>
                        </a:solidFill>
                      </a:rPr>
                      <a:t>案例、研究进展和未来</a:t>
                    </a:r>
                    <a:r>
                      <a:rPr kumimoji="1" lang="zh-CN" altLang="en-US" sz="1600" b="1" dirty="0">
                        <a:solidFill>
                          <a:schemeClr val="tx1"/>
                        </a:solidFill>
                      </a:rPr>
                      <a:t>展望</a:t>
                    </a:r>
                    <a:endParaRPr kumimoji="1" lang="zh-CN" altLang="en-US" sz="1600" b="1" dirty="0">
                      <a:solidFill>
                        <a:schemeClr val="tx1"/>
                      </a:solidFill>
                    </a:endParaRPr>
                  </a:p>
                </p:txBody>
              </p:sp>
              <p:sp>
                <p:nvSpPr>
                  <p:cNvPr id="34" name="Rectangle 33"/>
                  <p:cNvSpPr/>
                  <p:nvPr/>
                </p:nvSpPr>
                <p:spPr>
                  <a:xfrm>
                    <a:off x="1482900" y="3627387"/>
                    <a:ext cx="163567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分析最新的研究进展</a:t>
                    </a:r>
                    <a:r>
                      <a:rPr kumimoji="1" lang="zh-CN" altLang="en-US" sz="1200" dirty="0">
                        <a:solidFill>
                          <a:schemeClr val="tx1"/>
                        </a:solidFill>
                      </a:rPr>
                      <a:t>和未来发展趋势</a:t>
                    </a:r>
                    <a:endParaRPr kumimoji="1" lang="zh-CN" altLang="en-US" sz="1200" dirty="0">
                      <a:solidFill>
                        <a:schemeClr val="tx1"/>
                      </a:solidFill>
                    </a:endParaRPr>
                  </a:p>
                </p:txBody>
              </p:sp>
            </p:grpSp>
            <p:sp>
              <p:nvSpPr>
                <p:cNvPr id="31" name="Rectangle: Rounded Corners 30"/>
                <p:cNvSpPr/>
                <p:nvPr/>
              </p:nvSpPr>
              <p:spPr>
                <a:xfrm>
                  <a:off x="9882023" y="4814070"/>
                  <a:ext cx="1635670" cy="1320030"/>
                </a:xfrm>
                <a:prstGeom prst="roundRect">
                  <a:avLst>
                    <a:gd name="adj" fmla="val 0"/>
                  </a:avLst>
                </a:prstGeom>
                <a:blipFill rotWithShape="0">
                  <a:blip r:embed="rId5"/>
                  <a:srcRect/>
                  <a:stretch>
                    <a:fillRect l="-35630" r="-3563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dirty="0">
                    <a:solidFill>
                      <a:schemeClr val="lt1"/>
                    </a:solidFill>
                  </a:endParaRPr>
                </a:p>
              </p:txBody>
            </p:sp>
          </p:grpSp>
        </p:grpSp>
      </p:gr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优势：在骨修复方面</a:t>
            </a:r>
            <a:endParaRPr lang="zh-CN" altLang="en-US"/>
          </a:p>
        </p:txBody>
      </p:sp>
      <p:sp>
        <p:nvSpPr>
          <p:cNvPr id="3" name="文本框 2"/>
          <p:cNvSpPr txBox="1"/>
          <p:nvPr/>
        </p:nvSpPr>
        <p:spPr>
          <a:xfrm>
            <a:off x="660400" y="1029335"/>
            <a:ext cx="5909945" cy="4884420"/>
          </a:xfrm>
          <a:prstGeom prst="rect">
            <a:avLst/>
          </a:prstGeom>
          <a:noFill/>
        </p:spPr>
        <p:txBody>
          <a:bodyPr wrap="square" rtlCol="0" anchor="t">
            <a:noAutofit/>
          </a:bodyPr>
          <a:p>
            <a:pPr>
              <a:lnSpc>
                <a:spcPct val="140000"/>
              </a:lnSpc>
            </a:pPr>
            <a:r>
              <a:rPr lang="zh-CN" altLang="en-US"/>
              <a:t>生物陶瓷因其优异的成骨性能、降解性和生物相容性，在骨修复领域引起了相当大的关注。为了解决可塑性有限的问题，最近的研究引入了3D打印技术来制造生物陶瓷骨修复支架。</a:t>
            </a:r>
            <a:endParaRPr lang="zh-CN" altLang="en-US"/>
          </a:p>
          <a:p>
            <a:pPr>
              <a:lnSpc>
                <a:spcPct val="140000"/>
              </a:lnSpc>
            </a:pPr>
            <a:r>
              <a:rPr lang="zh-CN" altLang="en-US"/>
              <a:t>在过去的五年中，用于骨修复的可生物降解生物陶瓷的临床前研究及其临床应用取得了重大进展。虽然生物陶瓷在承重骨骼中的临床应用目前不可行（</a:t>
            </a:r>
            <a:r>
              <a:rPr lang="zh-CN" altLang="en-US">
                <a:solidFill>
                  <a:srgbClr val="FF0000"/>
                </a:solidFill>
              </a:rPr>
              <a:t>生物陶瓷固有的高脆性和缺乏机械性能，以及在降解过程中支架的机械性能的进一步削弱，使其不适合应用于承载区域的骨缺损</a:t>
            </a:r>
            <a:r>
              <a:rPr lang="zh-CN" altLang="en-US"/>
              <a:t>），但研究人员发现，现有可生物降解生物陶瓷的力学性能适合应用于口腔颌面骨。新开发的3D打印策略和新型可降解生物陶瓷已用于骨修复的临床前试验和骨缺损的临床试验，表明3D打印可降解生物陶瓷作为基质移植物具有优异的性能，将对未来的骨修复治疗策略产生积极影响。</a:t>
            </a:r>
            <a:endParaRPr lang="zh-CN" altLang="en-US"/>
          </a:p>
        </p:txBody>
      </p:sp>
      <p:pic>
        <p:nvPicPr>
          <p:cNvPr id="100" name="图片 99"/>
          <p:cNvPicPr/>
          <p:nvPr/>
        </p:nvPicPr>
        <p:blipFill>
          <a:blip r:embed="rId1"/>
          <a:stretch>
            <a:fillRect/>
          </a:stretch>
        </p:blipFill>
        <p:spPr>
          <a:xfrm>
            <a:off x="6872605" y="1231900"/>
            <a:ext cx="5095875" cy="504825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优势：3D打印可降解生物陶瓷支架在临床环境中的应用</a:t>
            </a:r>
            <a:endParaRPr lang="zh-CN" altLang="en-US"/>
          </a:p>
        </p:txBody>
      </p:sp>
      <p:sp>
        <p:nvSpPr>
          <p:cNvPr id="3" name="文本框 2"/>
          <p:cNvSpPr txBox="1"/>
          <p:nvPr/>
        </p:nvSpPr>
        <p:spPr>
          <a:xfrm>
            <a:off x="660400" y="1029335"/>
            <a:ext cx="10721975" cy="4884420"/>
          </a:xfrm>
          <a:prstGeom prst="rect">
            <a:avLst/>
          </a:prstGeom>
          <a:noFill/>
        </p:spPr>
        <p:txBody>
          <a:bodyPr wrap="square" rtlCol="0" anchor="t">
            <a:noAutofit/>
          </a:bodyPr>
          <a:p>
            <a:pPr>
              <a:lnSpc>
                <a:spcPct val="140000"/>
              </a:lnSpc>
            </a:pPr>
            <a:r>
              <a:rPr lang="zh-CN" altLang="en-US" b="1"/>
              <a:t>（1）神经外科</a:t>
            </a:r>
            <a:endParaRPr lang="zh-CN" altLang="en-US" b="1"/>
          </a:p>
          <a:p>
            <a:pPr>
              <a:lnSpc>
                <a:spcPct val="140000"/>
              </a:lnSpc>
            </a:pPr>
            <a:r>
              <a:rPr lang="zh-CN" altLang="en-US"/>
              <a:t>除了医疗领域中使用的所有 3D 打印支架所共有的生物相容性等特性外，还必须满足</a:t>
            </a:r>
            <a:r>
              <a:rPr lang="zh-CN" altLang="en-US" u="sng"/>
              <a:t>应用于不同部位的移植物的特定部位要求</a:t>
            </a:r>
            <a:r>
              <a:rPr lang="zh-CN" altLang="en-US"/>
              <a:t>。针对颌面、颅骨、长骨等不同关键缺损，开发了具有多种功能的支架。颅骨重建通常用于</a:t>
            </a:r>
            <a:r>
              <a:rPr lang="zh-CN" altLang="en-US" u="sng"/>
              <a:t>保护脑组织，恢复颅骨的正常轮廓，并使神经功能缺损正常化</a:t>
            </a:r>
            <a:r>
              <a:rPr lang="zh-CN" altLang="en-US"/>
              <a:t>。生物陶瓷是</a:t>
            </a:r>
            <a:r>
              <a:rPr lang="zh-CN" altLang="en-US">
                <a:solidFill>
                  <a:srgbClr val="FF0000"/>
                </a:solidFill>
              </a:rPr>
              <a:t>有吸引力的骨移植物</a:t>
            </a:r>
            <a:r>
              <a:rPr lang="zh-CN" altLang="en-US"/>
              <a:t>，它们的</a:t>
            </a:r>
            <a:r>
              <a:rPr lang="zh-CN" altLang="en-US">
                <a:solidFill>
                  <a:srgbClr val="FF0000"/>
                </a:solidFill>
              </a:rPr>
              <a:t>骨传导性、骨诱导性</a:t>
            </a:r>
            <a:r>
              <a:rPr lang="zh-CN" altLang="en-US"/>
              <a:t>导致它们在颅骨成形术中的使用增加。3D打印的生物陶瓷支架能够精确重建头骨;因此，植入的支架和缺损边缘在手术过程中可以很好地吻合，具有</a:t>
            </a:r>
            <a:r>
              <a:rPr lang="zh-CN" altLang="en-US">
                <a:solidFill>
                  <a:srgbClr val="FF0000"/>
                </a:solidFill>
              </a:rPr>
              <a:t>令人满意的美学和功能重建</a:t>
            </a:r>
            <a:r>
              <a:rPr lang="zh-CN" altLang="en-US"/>
              <a:t>，并且在术后和随访期间观察到的并发症较少。</a:t>
            </a:r>
            <a:endParaRPr lang="zh-CN" altLang="en-US"/>
          </a:p>
          <a:p>
            <a:pPr>
              <a:lnSpc>
                <a:spcPct val="140000"/>
              </a:lnSpc>
            </a:pPr>
            <a:r>
              <a:rPr lang="zh-CN" altLang="en-US"/>
              <a:t>外科医生已经开始对3D打印的HA支架在颅骨重建中的应用进行临床研究。在最近的一项研究中，在为期 6 个月的随访中观察到使用 3D 打印支架修复颅骨的过程。PCL/β-TCP 植入物的机械性能足以用于颅骨成形术的进一步证据是，手术后立即实现了颅骨对称性，并且在术后随访期间既未见植入物脱位也未见骨折。</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优势：3D打印可降解生物陶瓷支架在临床环境中的应用</a:t>
            </a:r>
            <a:endParaRPr lang="zh-CN" altLang="en-US"/>
          </a:p>
        </p:txBody>
      </p:sp>
      <p:sp>
        <p:nvSpPr>
          <p:cNvPr id="3" name="文本框 2"/>
          <p:cNvSpPr txBox="1"/>
          <p:nvPr/>
        </p:nvSpPr>
        <p:spPr>
          <a:xfrm>
            <a:off x="660400" y="1029335"/>
            <a:ext cx="5737860" cy="4884420"/>
          </a:xfrm>
          <a:prstGeom prst="rect">
            <a:avLst/>
          </a:prstGeom>
          <a:noFill/>
        </p:spPr>
        <p:txBody>
          <a:bodyPr wrap="square" rtlCol="0" anchor="t">
            <a:noAutofit/>
          </a:bodyPr>
          <a:p>
            <a:pPr>
              <a:lnSpc>
                <a:spcPct val="140000"/>
              </a:lnSpc>
            </a:pPr>
            <a:r>
              <a:rPr lang="zh-CN" altLang="en-US" b="1"/>
              <a:t>（2）口腔颌面外科</a:t>
            </a:r>
            <a:endParaRPr lang="zh-CN" altLang="en-US" b="1"/>
          </a:p>
          <a:p>
            <a:pPr indent="0" fontAlgn="auto">
              <a:lnSpc>
                <a:spcPct val="130000"/>
              </a:lnSpc>
            </a:pPr>
            <a:r>
              <a:rPr lang="zh-CN" altLang="en-US" sz="1600"/>
              <a:t>目前，</a:t>
            </a:r>
            <a:r>
              <a:rPr lang="zh-CN" altLang="en-US" sz="1600">
                <a:solidFill>
                  <a:srgbClr val="FF0000"/>
                </a:solidFill>
              </a:rPr>
              <a:t>骨替代品的低降解率和难以匹配患者特定的创伤</a:t>
            </a:r>
            <a:r>
              <a:rPr lang="zh-CN" altLang="en-US" sz="1600"/>
              <a:t>仍然是骨修复的临床和实验挑战。如上所述，3D打印技术已被用于为外科医生创建特定于患者的模型，以</a:t>
            </a:r>
            <a:r>
              <a:rPr lang="zh-CN" altLang="en-US" sz="1600" u="sng"/>
              <a:t>可视化骨骼模型和手术指南，并具有精确和可预测的结果</a:t>
            </a:r>
            <a:r>
              <a:rPr lang="zh-CN" altLang="en-US" sz="1600"/>
              <a:t>。同时，研究人员已证明现有生物陶瓷材料的强度适用于制造颌面移植支架。因此，开发可生物降解的3D打印生物陶瓷材料是口腔颌面骨缺损临床治疗的新兴趋势（表4）。</a:t>
            </a:r>
            <a:endParaRPr lang="zh-CN" altLang="en-US" sz="1600"/>
          </a:p>
        </p:txBody>
      </p:sp>
      <p:pic>
        <p:nvPicPr>
          <p:cNvPr id="1347980999" name="图片 1"/>
          <p:cNvPicPr>
            <a:picLocks noChangeAspect="1"/>
          </p:cNvPicPr>
          <p:nvPr>
            <p:custDataLst>
              <p:tags r:id="rId1"/>
            </p:custDataLst>
          </p:nvPr>
        </p:nvPicPr>
        <p:blipFill>
          <a:blip r:embed="rId2"/>
          <a:stretch>
            <a:fillRect/>
          </a:stretch>
        </p:blipFill>
        <p:spPr>
          <a:xfrm>
            <a:off x="6701790" y="1138555"/>
            <a:ext cx="5312410" cy="2898140"/>
          </a:xfrm>
          <a:prstGeom prst="rect">
            <a:avLst/>
          </a:prstGeom>
        </p:spPr>
      </p:pic>
      <p:sp>
        <p:nvSpPr>
          <p:cNvPr id="4" name="文本框 3"/>
          <p:cNvSpPr txBox="1"/>
          <p:nvPr/>
        </p:nvSpPr>
        <p:spPr>
          <a:xfrm>
            <a:off x="601345" y="4215765"/>
            <a:ext cx="11353800" cy="2576830"/>
          </a:xfrm>
          <a:prstGeom prst="rect">
            <a:avLst/>
          </a:prstGeom>
        </p:spPr>
        <p:txBody>
          <a:bodyPr wrap="square">
            <a:spAutoFit/>
            <a:extLst>
              <a:ext uri="{4A0BC546-FE56-4ADE-93B0-CB8AF2F6F144}">
                <wpsdc:textFrameExt xmlns:wpsdc="http://www.wps.cn/officeDocument/2022/drawingmlCustomData" type="text"/>
              </a:ext>
            </a:extLst>
          </a:bodyPr>
          <a:p>
            <a:pPr indent="0" algn="l" fontAlgn="auto">
              <a:lnSpc>
                <a:spcPct val="130000"/>
              </a:lnSpc>
            </a:pPr>
            <a:r>
              <a:rPr lang="zh-CN" sz="1600">
                <a:latin typeface="微软雅黑" panose="020B0503020204020204" charset="-122"/>
                <a:ea typeface="微软雅黑" panose="020B0503020204020204" charset="-122"/>
                <a:cs typeface="微软雅黑" panose="020B0503020204020204" charset="-122"/>
                <a:sym typeface="+mn-ea"/>
              </a:rPr>
              <a:t>尽管生物陶瓷支架在动物模型中显示出</a:t>
            </a:r>
            <a:r>
              <a:rPr lang="zh-CN" sz="1600">
                <a:solidFill>
                  <a:srgbClr val="FF0000"/>
                </a:solidFill>
                <a:latin typeface="微软雅黑" panose="020B0503020204020204" charset="-122"/>
                <a:ea typeface="微软雅黑" panose="020B0503020204020204" charset="-122"/>
                <a:cs typeface="微软雅黑" panose="020B0503020204020204" charset="-122"/>
                <a:sym typeface="+mn-ea"/>
              </a:rPr>
              <a:t>修复颌面骨缺损的良好性能</a:t>
            </a:r>
            <a:r>
              <a:rPr lang="zh-CN" sz="1600">
                <a:latin typeface="微软雅黑" panose="020B0503020204020204" charset="-122"/>
                <a:ea typeface="微软雅黑" panose="020B0503020204020204" charset="-122"/>
                <a:cs typeface="微软雅黑" panose="020B0503020204020204" charset="-122"/>
                <a:sym typeface="+mn-ea"/>
              </a:rPr>
              <a:t>，目前在临床实践中可用的产品很少。令人鼓舞的是，生物陶瓷和3D打印技术的几种组合似乎在临床上很有希望，特别是3D打印的TCP和HA支架已经在人体中成功测试，这表明可生物降解的生物陶瓷支架可以用作可靠的骨移植材料，以促进</a:t>
            </a:r>
            <a:r>
              <a:rPr lang="zh-CN" sz="1600">
                <a:solidFill>
                  <a:srgbClr val="FF0000"/>
                </a:solidFill>
                <a:latin typeface="微软雅黑" panose="020B0503020204020204" charset="-122"/>
                <a:ea typeface="微软雅黑" panose="020B0503020204020204" charset="-122"/>
                <a:cs typeface="微软雅黑" panose="020B0503020204020204" charset="-122"/>
                <a:sym typeface="+mn-ea"/>
              </a:rPr>
              <a:t>骨修复和骨重塑</a:t>
            </a:r>
            <a:r>
              <a:rPr lang="zh-CN" sz="1600">
                <a:latin typeface="微软雅黑" panose="020B0503020204020204" charset="-122"/>
                <a:ea typeface="微软雅黑" panose="020B0503020204020204" charset="-122"/>
                <a:cs typeface="微软雅黑" panose="020B0503020204020204" charset="-122"/>
                <a:sym typeface="+mn-ea"/>
              </a:rPr>
              <a:t>。研究人员展示了一种数字方法，用于创建定制的临床规模 CP 支架，该支架可以使用 3D 成像、设计和打印移植到牙槽骨缺损中。此外，为未来评估治疗牙槽骨缺损的个性化医疗方法的研究奠定了坚实的基础。进一步的研究表明，在生物陶瓷支架的美学和术后预后方面取得了有希望的结果。在某些情况下，也有感染和血肿等并发症的报道，但通过适当的术前护理和关注，已经取得了乐观的结果。尽管研究人员强调了可生物降解支架的骨再生潜力，但仍然缺乏针对支架降解过程临床可持续性的后续研究。</a:t>
            </a:r>
            <a:endParaRPr lang="zh-CN" altLang="en-US" sz="1600" b="0">
              <a:latin typeface="微软雅黑" panose="020B0503020204020204" charset="-122"/>
              <a:ea typeface="微软雅黑" panose="020B0503020204020204" charset="-122"/>
              <a:cs typeface="微软雅黑" panose="020B0503020204020204" charset="-122"/>
            </a:endParaRPr>
          </a:p>
          <a:p>
            <a:pPr algn="l"/>
            <a:endParaRPr lang="zh-CN" altLang="en-US" sz="1600">
              <a:latin typeface="Arial" panose="020B0604020202020204" pitchFamily="34" charset="0"/>
              <a:ea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优势：3D打印可降解生物陶瓷支架在临床环境中的应用</a:t>
            </a:r>
            <a:endParaRPr lang="zh-CN" altLang="en-US"/>
          </a:p>
        </p:txBody>
      </p:sp>
      <p:sp>
        <p:nvSpPr>
          <p:cNvPr id="3" name="文本框 2"/>
          <p:cNvSpPr txBox="1"/>
          <p:nvPr/>
        </p:nvSpPr>
        <p:spPr>
          <a:xfrm>
            <a:off x="660400" y="1029335"/>
            <a:ext cx="5737225" cy="4884420"/>
          </a:xfrm>
          <a:prstGeom prst="rect">
            <a:avLst/>
          </a:prstGeom>
          <a:noFill/>
        </p:spPr>
        <p:txBody>
          <a:bodyPr wrap="square" rtlCol="0" anchor="t">
            <a:noAutofit/>
          </a:bodyPr>
          <a:p>
            <a:pPr>
              <a:lnSpc>
                <a:spcPct val="140000"/>
              </a:lnSpc>
            </a:pPr>
            <a:r>
              <a:rPr lang="zh-CN" altLang="en-US" b="1"/>
              <a:t>（3）骨科</a:t>
            </a:r>
            <a:endParaRPr lang="zh-CN" altLang="en-US" b="1"/>
          </a:p>
          <a:p>
            <a:pPr>
              <a:lnSpc>
                <a:spcPct val="140000"/>
              </a:lnSpc>
            </a:pPr>
            <a:r>
              <a:rPr lang="zh-CN" altLang="en-US"/>
              <a:t>3D打印技术在四肢和关节骨再生中最典型的应用包括</a:t>
            </a:r>
            <a:r>
              <a:rPr lang="zh-CN" altLang="en-US">
                <a:solidFill>
                  <a:srgbClr val="FF0000"/>
                </a:solidFill>
              </a:rPr>
              <a:t>骨缺损和骨折不愈合</a:t>
            </a:r>
            <a:r>
              <a:rPr lang="zh-CN" altLang="en-US"/>
              <a:t>。随着新设备和新材料的发展，尽管生物陶瓷支架在骨科手术中的应用尚未在临床上可用，但已经进行了多项研究，通过</a:t>
            </a:r>
            <a:r>
              <a:rPr lang="zh-CN" altLang="en-US">
                <a:solidFill>
                  <a:srgbClr val="FF0000"/>
                </a:solidFill>
              </a:rPr>
              <a:t>调整生物材料的降解性、生物活性和其他特性</a:t>
            </a:r>
            <a:r>
              <a:rPr lang="zh-CN" altLang="en-US"/>
              <a:t>来改善移植物与其周围环境之间的相互作用。使用DLP制造的具有陀螺结构的TCP / BG支架有效地诱导了兔股骨模型中的向内骨生长和融合。3D打印的CS复合支架还诱导了山羊胫骨关键骨缺损模型中的活性骨形成和重塑。大量基于动物模型的临床前实验为生物陶瓷支架在承重骨骼上的临床应用奠定了理论和实践基础。虽然只有少数研究报道了使用3D可生物降解的生物陶瓷支架进行上肢和下肢骨修复，但它们在术后并发症和手术失败的风险较低(表5）。</a:t>
            </a:r>
            <a:endParaRPr lang="zh-CN" altLang="en-US"/>
          </a:p>
        </p:txBody>
      </p:sp>
      <p:pic>
        <p:nvPicPr>
          <p:cNvPr id="2051721817" name="图片 1"/>
          <p:cNvPicPr>
            <a:picLocks noChangeAspect="1"/>
          </p:cNvPicPr>
          <p:nvPr>
            <p:custDataLst>
              <p:tags r:id="rId1"/>
            </p:custDataLst>
          </p:nvPr>
        </p:nvPicPr>
        <p:blipFill>
          <a:blip r:embed="rId2"/>
          <a:stretch>
            <a:fillRect/>
          </a:stretch>
        </p:blipFill>
        <p:spPr>
          <a:xfrm>
            <a:off x="6739255" y="1573530"/>
            <a:ext cx="5231765" cy="4429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优势：在牙科</a:t>
            </a:r>
            <a:r>
              <a:rPr lang="zh-CN" altLang="en-US"/>
              <a:t>方面</a:t>
            </a:r>
            <a:endParaRPr lang="zh-CN" altLang="en-US"/>
          </a:p>
        </p:txBody>
      </p:sp>
      <p:sp>
        <p:nvSpPr>
          <p:cNvPr id="3" name="文本框 2"/>
          <p:cNvSpPr txBox="1"/>
          <p:nvPr/>
        </p:nvSpPr>
        <p:spPr>
          <a:xfrm>
            <a:off x="660400" y="1029335"/>
            <a:ext cx="6870065" cy="4884420"/>
          </a:xfrm>
          <a:prstGeom prst="rect">
            <a:avLst/>
          </a:prstGeom>
          <a:noFill/>
        </p:spPr>
        <p:txBody>
          <a:bodyPr wrap="square" rtlCol="0" anchor="t">
            <a:noAutofit/>
          </a:bodyPr>
          <a:p>
            <a:pPr>
              <a:lnSpc>
                <a:spcPct val="140000"/>
              </a:lnSpc>
            </a:pPr>
            <a:r>
              <a:rPr lang="zh-CN" altLang="en-US"/>
              <a:t>本临床病例报告描述了通过数字工作流程制造整体式自釉氧化锆假体，用于牙列严重磨损患者的全牙弓康复。由自釉氧化锆组成的假体不易碎裂，并且对侧天然牙齿逐渐磨损的风险较低。使用数字工作流程不仅</a:t>
            </a:r>
            <a:r>
              <a:rPr lang="zh-CN" altLang="en-US" u="sng"/>
              <a:t>确保了自釉氧化锆假体制造的更高精度，而且还大大提高了患者的舒适度，并减少了调整所需的临床椅旁时间</a:t>
            </a:r>
            <a:r>
              <a:rPr lang="zh-CN" altLang="en-US"/>
              <a:t>。</a:t>
            </a:r>
            <a:endParaRPr lang="zh-CN" altLang="en-US"/>
          </a:p>
          <a:p>
            <a:pPr>
              <a:lnSpc>
                <a:spcPct val="140000"/>
              </a:lnSpc>
            </a:pPr>
            <a:r>
              <a:rPr lang="zh-CN" altLang="en-US"/>
              <a:t>诊断性临时修复体和临时贴面是使用临时牙冠材料（Luxatemp Automix Plus，DMG，德国）制作的，并借助使用诊断性蜡制成的硅胶基质。临时修复体使用树脂粘合剂水泥（Variolink N，Ivoclar Vivadent，列支敦士登）和扫描软件，数据被保存为PLY文件，并发送到云平台中心。实验室技术人员从云中心下载了PLY文件，并按照临床医生的指导，使用CAD软件设计牙冠形态。牙冠形状的最终设计被保存为STL文件，并发送到切割机（DS-100，Ardenta，台湾）。然后通过计算机辅助设计和计算机辅助制造（CAD/CAM）技术制造临时树脂牙冠。</a:t>
            </a:r>
            <a:endParaRPr lang="zh-CN" altLang="en-US"/>
          </a:p>
        </p:txBody>
      </p:sp>
      <p:pic>
        <p:nvPicPr>
          <p:cNvPr id="555621417" name="图片 1"/>
          <p:cNvPicPr>
            <a:picLocks noChangeAspect="1"/>
          </p:cNvPicPr>
          <p:nvPr>
            <p:custDataLst>
              <p:tags r:id="rId1"/>
            </p:custDataLst>
          </p:nvPr>
        </p:nvPicPr>
        <p:blipFill>
          <a:blip r:embed="rId2"/>
          <a:stretch>
            <a:fillRect/>
          </a:stretch>
        </p:blipFill>
        <p:spPr>
          <a:xfrm>
            <a:off x="7586345" y="1174115"/>
            <a:ext cx="4210050" cy="4145915"/>
          </a:xfrm>
          <a:prstGeom prst="rect">
            <a:avLst/>
          </a:prstGeom>
        </p:spPr>
      </p:pic>
      <p:sp>
        <p:nvSpPr>
          <p:cNvPr id="101" name="文本框 100"/>
          <p:cNvSpPr txBox="1"/>
          <p:nvPr/>
        </p:nvSpPr>
        <p:spPr>
          <a:xfrm>
            <a:off x="7734300" y="5464810"/>
            <a:ext cx="4213860" cy="922655"/>
          </a:xfrm>
          <a:prstGeom prst="rect">
            <a:avLst/>
          </a:prstGeom>
          <a:noFill/>
          <a:ln w="9525">
            <a:noFill/>
          </a:ln>
        </p:spPr>
        <p:txBody>
          <a:bodyPr>
            <a:noAutofit/>
          </a:bodyPr>
          <a:p>
            <a:pPr indent="266700" algn="ctr"/>
            <a:r>
              <a:rPr lang="zh-CN" b="0" i="1">
                <a:ea typeface="等线" panose="02010600030101010101" charset="-122"/>
              </a:rPr>
              <a:t>计算机设计程序。（</a:t>
            </a:r>
            <a:r>
              <a:rPr lang="zh-CN" b="0" i="1">
                <a:ea typeface="等线" panose="02010600030101010101" charset="-122"/>
                <a:cs typeface="Times New Roman" panose="02020603050405020304" charset="0"/>
              </a:rPr>
              <a:t>a，b）勾勒出冠部的边缘;（c） 贴面临时修复体和准备好的牙齿的口内扫描图像;（d） 计算机辅助设计的虚拟牙冠。</a:t>
            </a:r>
            <a:endParaRPr lang="zh-CN" altLang="en-US" b="0" i="1">
              <a:ea typeface="等线" panose="02010600030101010101" charset="-122"/>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优势：在牙科</a:t>
            </a:r>
            <a:r>
              <a:rPr lang="zh-CN" altLang="en-US"/>
              <a:t>方面</a:t>
            </a:r>
            <a:endParaRPr lang="zh-CN" altLang="en-US"/>
          </a:p>
        </p:txBody>
      </p:sp>
      <p:sp>
        <p:nvSpPr>
          <p:cNvPr id="3" name="文本框 2"/>
          <p:cNvSpPr txBox="1"/>
          <p:nvPr/>
        </p:nvSpPr>
        <p:spPr>
          <a:xfrm>
            <a:off x="660400" y="1029335"/>
            <a:ext cx="3634105" cy="4884420"/>
          </a:xfrm>
          <a:prstGeom prst="rect">
            <a:avLst/>
          </a:prstGeom>
          <a:noFill/>
        </p:spPr>
        <p:txBody>
          <a:bodyPr wrap="square" rtlCol="0" anchor="t">
            <a:noAutofit/>
          </a:bodyPr>
          <a:p>
            <a:pPr>
              <a:lnSpc>
                <a:spcPct val="140000"/>
              </a:lnSpc>
            </a:pPr>
            <a:r>
              <a:rPr lang="zh-CN" altLang="en-US"/>
              <a:t>临时修复体被巩固并维持三个月，以使患者能够适应体位、美学、咀嚼和言语的变化（图4（a-d））。患者被要求每两周复诊一次，进行复查和咬合调整。一旦患者完全适应了临时修复体的使用，并且临床医生确保咬合令人满意并且没有任何过早接触点或其他咬合干扰，则对临时修复体进行口腔内扫描。在移除临时修复体后，对准备好的牙齿进行精细抛光和重新扫描。然后根据口内扫描，通过3D打印制造的最终修复体（自釉氧化锆）。</a:t>
            </a:r>
            <a:endParaRPr lang="zh-CN" altLang="en-US"/>
          </a:p>
        </p:txBody>
      </p:sp>
      <p:pic>
        <p:nvPicPr>
          <p:cNvPr id="1030944768" name="图片 1"/>
          <p:cNvPicPr>
            <a:picLocks noChangeAspect="1"/>
          </p:cNvPicPr>
          <p:nvPr>
            <p:custDataLst>
              <p:tags r:id="rId1"/>
            </p:custDataLst>
          </p:nvPr>
        </p:nvPicPr>
        <p:blipFill>
          <a:blip r:embed="rId2"/>
          <a:stretch>
            <a:fillRect/>
          </a:stretch>
        </p:blipFill>
        <p:spPr>
          <a:xfrm>
            <a:off x="4294505" y="1193165"/>
            <a:ext cx="3958590" cy="3043555"/>
          </a:xfrm>
          <a:prstGeom prst="rect">
            <a:avLst/>
          </a:prstGeom>
        </p:spPr>
      </p:pic>
      <p:pic>
        <p:nvPicPr>
          <p:cNvPr id="2137153294" name="图片 1"/>
          <p:cNvPicPr>
            <a:picLocks noChangeAspect="1"/>
          </p:cNvPicPr>
          <p:nvPr>
            <p:custDataLst>
              <p:tags r:id="rId3"/>
            </p:custDataLst>
          </p:nvPr>
        </p:nvPicPr>
        <p:blipFill>
          <a:blip r:embed="rId4"/>
          <a:stretch>
            <a:fillRect/>
          </a:stretch>
        </p:blipFill>
        <p:spPr>
          <a:xfrm>
            <a:off x="8208645" y="1193165"/>
            <a:ext cx="3929380" cy="3042920"/>
          </a:xfrm>
          <a:prstGeom prst="rect">
            <a:avLst/>
          </a:prstGeom>
        </p:spPr>
      </p:pic>
      <p:sp>
        <p:nvSpPr>
          <p:cNvPr id="4" name="文本框 3"/>
          <p:cNvSpPr txBox="1"/>
          <p:nvPr/>
        </p:nvSpPr>
        <p:spPr>
          <a:xfrm>
            <a:off x="3733800" y="4349750"/>
            <a:ext cx="4519295" cy="419735"/>
          </a:xfrm>
          <a:prstGeom prst="rect">
            <a:avLst/>
          </a:prstGeom>
          <a:noFill/>
          <a:ln w="9525">
            <a:noFill/>
          </a:ln>
        </p:spPr>
        <p:txBody>
          <a:bodyPr>
            <a:noAutofit/>
          </a:bodyPr>
          <a:p>
            <a:pPr indent="266700" algn="ctr"/>
            <a:r>
              <a:rPr lang="zh-CN" b="0" i="1">
                <a:ea typeface="等线" panose="02010600030101010101" charset="-122"/>
                <a:cs typeface="Times New Roman" panose="02020603050405020304" charset="0"/>
              </a:rPr>
              <a:t>CAD/CAM树脂临时修复体</a:t>
            </a:r>
            <a:endParaRPr lang="zh-CN" altLang="en-US" b="0" i="1">
              <a:ea typeface="等线" panose="02010600030101010101" charset="-122"/>
              <a:cs typeface="Times New Roman" panose="02020603050405020304" charset="0"/>
            </a:endParaRPr>
          </a:p>
        </p:txBody>
      </p:sp>
      <p:sp>
        <p:nvSpPr>
          <p:cNvPr id="6" name="文本框 5"/>
          <p:cNvSpPr txBox="1"/>
          <p:nvPr/>
        </p:nvSpPr>
        <p:spPr>
          <a:xfrm>
            <a:off x="8209280" y="4399915"/>
            <a:ext cx="3928745" cy="2122170"/>
          </a:xfrm>
          <a:prstGeom prst="rect">
            <a:avLst/>
          </a:prstGeom>
          <a:noFill/>
          <a:ln w="9525">
            <a:noFill/>
          </a:ln>
        </p:spPr>
        <p:txBody>
          <a:bodyPr wrap="square">
            <a:noAutofit/>
          </a:bodyPr>
          <a:p>
            <a:pPr indent="266700"/>
            <a:r>
              <a:rPr lang="zh-CN" b="0" i="1">
                <a:ea typeface="等线" panose="02010600030101010101" charset="-122"/>
              </a:rPr>
              <a:t>在</a:t>
            </a:r>
            <a:r>
              <a:rPr lang="zh-CN" b="0" i="1">
                <a:ea typeface="等线" panose="02010600030101010101" charset="-122"/>
                <a:cs typeface="Times New Roman" panose="02020603050405020304" charset="0"/>
              </a:rPr>
              <a:t> 18 个月后的复查预约中，没有观察到垂直面部尺寸的损失。最终的牙冠没有出现任何碎裂或渐进磨损的迹象，所有表面都保持光滑。</a:t>
            </a:r>
            <a:endParaRPr lang="zh-CN" altLang="en-US" b="0" i="1">
              <a:ea typeface="等线" panose="02010600030101010101" charset="-122"/>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优势：在牙科</a:t>
            </a:r>
            <a:r>
              <a:rPr lang="zh-CN" altLang="en-US"/>
              <a:t>方面</a:t>
            </a:r>
            <a:endParaRPr lang="zh-CN" altLang="en-US"/>
          </a:p>
        </p:txBody>
      </p:sp>
      <p:sp>
        <p:nvSpPr>
          <p:cNvPr id="3" name="文本框 2"/>
          <p:cNvSpPr txBox="1"/>
          <p:nvPr/>
        </p:nvSpPr>
        <p:spPr>
          <a:xfrm>
            <a:off x="660400" y="1106805"/>
            <a:ext cx="4129405" cy="4884420"/>
          </a:xfrm>
          <a:prstGeom prst="rect">
            <a:avLst/>
          </a:prstGeom>
          <a:noFill/>
        </p:spPr>
        <p:txBody>
          <a:bodyPr wrap="square" rtlCol="0" anchor="t">
            <a:noAutofit/>
          </a:bodyPr>
          <a:p>
            <a:pPr>
              <a:lnSpc>
                <a:spcPct val="140000"/>
              </a:lnSpc>
            </a:pPr>
            <a:r>
              <a:rPr lang="zh-CN" altLang="en-US"/>
              <a:t>该病例报告展示了</a:t>
            </a:r>
            <a:r>
              <a:rPr lang="zh-CN" altLang="en-US">
                <a:solidFill>
                  <a:srgbClr val="FF0000"/>
                </a:solidFill>
              </a:rPr>
              <a:t>通过数字工作流程为牙列严重磨损的患者制造自釉氧化锆假体的可行性</a:t>
            </a:r>
            <a:r>
              <a:rPr lang="zh-CN" altLang="en-US"/>
              <a:t>。用于自釉氧化锆的 3D 打印使假体不易碎裂，并降低了对侧天然牙齿逐渐磨损的风险。</a:t>
            </a:r>
            <a:r>
              <a:rPr lang="zh-CN" altLang="en-US" u="sng"/>
              <a:t>使用数字工作流程不仅确保了FDP制造的更高精度，而且还大大提高了患者的舒适度，并减少了调整所需的临床椅旁时间</a:t>
            </a:r>
            <a:r>
              <a:rPr lang="zh-CN" altLang="en-US"/>
              <a:t>。需要进一步的研究，包括长期随访评估，以评估自釉氧化锆FDP的寿命和存活率。</a:t>
            </a:r>
            <a:endParaRPr lang="zh-CN" altLang="en-US"/>
          </a:p>
        </p:txBody>
      </p:sp>
      <p:pic>
        <p:nvPicPr>
          <p:cNvPr id="534578840" name="图片 1"/>
          <p:cNvPicPr>
            <a:picLocks noChangeAspect="1"/>
          </p:cNvPicPr>
          <p:nvPr>
            <p:custDataLst>
              <p:tags r:id="rId1"/>
            </p:custDataLst>
          </p:nvPr>
        </p:nvPicPr>
        <p:blipFill>
          <a:blip r:embed="rId2"/>
          <a:stretch>
            <a:fillRect/>
          </a:stretch>
        </p:blipFill>
        <p:spPr>
          <a:xfrm>
            <a:off x="4968240" y="1106805"/>
            <a:ext cx="6550660" cy="45243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面临的</a:t>
            </a:r>
            <a:r>
              <a:rPr lang="zh-CN" altLang="en-US"/>
              <a:t>挑战</a:t>
            </a:r>
            <a:endParaRPr lang="zh-CN" altLang="en-US"/>
          </a:p>
        </p:txBody>
      </p:sp>
      <p:sp>
        <p:nvSpPr>
          <p:cNvPr id="3" name="文本框 2"/>
          <p:cNvSpPr txBox="1"/>
          <p:nvPr/>
        </p:nvSpPr>
        <p:spPr>
          <a:xfrm>
            <a:off x="660400" y="909320"/>
            <a:ext cx="11043920" cy="9358630"/>
          </a:xfrm>
          <a:prstGeom prst="rect">
            <a:avLst/>
          </a:prstGeom>
          <a:noFill/>
        </p:spPr>
        <p:txBody>
          <a:bodyPr wrap="square" rtlCol="0" anchor="t">
            <a:noAutofit/>
          </a:bodyPr>
          <a:p>
            <a:pPr>
              <a:lnSpc>
                <a:spcPct val="150000"/>
              </a:lnSpc>
            </a:pPr>
            <a:r>
              <a:rPr lang="zh-CN" altLang="en-US" b="1"/>
              <a:t>1.材料配比与性能：</a:t>
            </a:r>
            <a:endParaRPr lang="zh-CN" altLang="en-US" b="1"/>
          </a:p>
          <a:p>
            <a:pPr>
              <a:lnSpc>
                <a:spcPct val="150000"/>
              </a:lnSpc>
            </a:pPr>
            <a:r>
              <a:rPr lang="zh-CN" altLang="en-US"/>
              <a:t>陶瓷材料在3D打印过程中需要精确控制其</a:t>
            </a:r>
            <a:r>
              <a:rPr lang="zh-CN" altLang="en-US">
                <a:solidFill>
                  <a:srgbClr val="FF0000"/>
                </a:solidFill>
              </a:rPr>
              <a:t>成分和比例</a:t>
            </a:r>
            <a:r>
              <a:rPr lang="zh-CN" altLang="en-US"/>
              <a:t>，以确保最终产品的性能和稳定性。这涉及到复杂的材料科学知识，需要深入研究和实验，以找到最佳的配比方案。</a:t>
            </a:r>
            <a:endParaRPr lang="zh-CN" altLang="en-US"/>
          </a:p>
          <a:p>
            <a:pPr>
              <a:lnSpc>
                <a:spcPct val="150000"/>
              </a:lnSpc>
            </a:pPr>
            <a:r>
              <a:rPr lang="zh-CN" altLang="en-US" b="1"/>
              <a:t>2.成型精度与复杂度：</a:t>
            </a:r>
            <a:endParaRPr lang="zh-CN" altLang="en-US" b="1"/>
          </a:p>
          <a:p>
            <a:pPr>
              <a:lnSpc>
                <a:spcPct val="150000"/>
              </a:lnSpc>
            </a:pPr>
            <a:r>
              <a:rPr lang="zh-CN" altLang="en-US"/>
              <a:t>陶瓷材料的硬脆特性使得其加工难度较大，容易出现开裂等问题。同时，陶瓷的烧结温度较高，收缩率也较大，这都使得陶瓷在3D打印过程中容易出现尺寸偏差和翘曲变形等问题。此外，陶瓷的</a:t>
            </a:r>
            <a:r>
              <a:rPr lang="zh-CN" altLang="en-US">
                <a:solidFill>
                  <a:srgbClr val="FF0000"/>
                </a:solidFill>
              </a:rPr>
              <a:t>力学性能较差</a:t>
            </a:r>
            <a:r>
              <a:rPr lang="zh-CN" altLang="en-US"/>
              <a:t>，需要进一步增强。</a:t>
            </a:r>
            <a:endParaRPr lang="zh-CN" altLang="en-US"/>
          </a:p>
          <a:p>
            <a:pPr>
              <a:lnSpc>
                <a:spcPct val="150000"/>
              </a:lnSpc>
            </a:pPr>
            <a:r>
              <a:rPr lang="zh-CN" altLang="en-US" b="1"/>
              <a:t>3.设备与成本：</a:t>
            </a:r>
            <a:endParaRPr lang="zh-CN" altLang="en-US" b="1"/>
          </a:p>
          <a:p>
            <a:pPr>
              <a:lnSpc>
                <a:spcPct val="150000"/>
              </a:lnSpc>
            </a:pPr>
            <a:r>
              <a:rPr lang="zh-CN" altLang="en-US"/>
              <a:t>目前，3D打印陶瓷所需的设备和</a:t>
            </a:r>
            <a:r>
              <a:rPr lang="zh-CN" altLang="en-US">
                <a:solidFill>
                  <a:srgbClr val="FF0000"/>
                </a:solidFill>
              </a:rPr>
              <a:t>材料成本较高</a:t>
            </a:r>
            <a:r>
              <a:rPr lang="zh-CN" altLang="en-US"/>
              <a:t>，导致产品价格昂贵。此外，陶瓷的加工工艺较为复杂，需要专业人员操作和维护。这也增加了生产的难度和成本。</a:t>
            </a:r>
            <a:endParaRPr lang="zh-CN" altLang="en-US"/>
          </a:p>
          <a:p>
            <a:pPr>
              <a:lnSpc>
                <a:spcPct val="150000"/>
              </a:lnSpc>
            </a:pPr>
            <a:r>
              <a:rPr lang="zh-CN" altLang="en-US" b="1"/>
              <a:t>4.市场需求与推广：</a:t>
            </a:r>
            <a:endParaRPr lang="zh-CN" altLang="en-US" b="1"/>
          </a:p>
          <a:p>
            <a:pPr>
              <a:lnSpc>
                <a:spcPct val="150000"/>
              </a:lnSpc>
            </a:pPr>
            <a:r>
              <a:rPr lang="zh-CN" altLang="en-US"/>
              <a:t>虽然3D打印陶瓷技术具有很多优势和应用前景，但目前</a:t>
            </a:r>
            <a:r>
              <a:rPr lang="zh-CN" altLang="en-US">
                <a:solidFill>
                  <a:srgbClr val="FF0000"/>
                </a:solidFill>
              </a:rPr>
              <a:t>市场需求相对较小</a:t>
            </a:r>
            <a:r>
              <a:rPr lang="zh-CN" altLang="en-US"/>
              <a:t>。这主要是因为陶瓷产品的制造需要高度的专业技能和经验，而且传统陶瓷加工工艺已经非常成熟。因此，需要进一步加强宣传和推广，提高公众对3D打印陶瓷技术的认知度和接受度。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面临的</a:t>
            </a:r>
            <a:r>
              <a:rPr lang="zh-CN" altLang="en-US"/>
              <a:t>挑战</a:t>
            </a:r>
            <a:endParaRPr lang="zh-CN" altLang="en-US"/>
          </a:p>
        </p:txBody>
      </p:sp>
      <p:sp>
        <p:nvSpPr>
          <p:cNvPr id="3" name="文本框 2"/>
          <p:cNvSpPr txBox="1"/>
          <p:nvPr/>
        </p:nvSpPr>
        <p:spPr>
          <a:xfrm>
            <a:off x="660400" y="909320"/>
            <a:ext cx="11043920" cy="9358630"/>
          </a:xfrm>
          <a:prstGeom prst="rect">
            <a:avLst/>
          </a:prstGeom>
          <a:noFill/>
        </p:spPr>
        <p:txBody>
          <a:bodyPr wrap="square" rtlCol="0" anchor="t">
            <a:noAutofit/>
          </a:bodyPr>
          <a:p>
            <a:pPr>
              <a:lnSpc>
                <a:spcPct val="150000"/>
              </a:lnSpc>
            </a:pPr>
            <a:r>
              <a:rPr lang="zh-CN" altLang="en-US" b="1"/>
              <a:t>5.环境保护与可持续发展：</a:t>
            </a:r>
            <a:endParaRPr lang="zh-CN" altLang="en-US" b="1"/>
          </a:p>
          <a:p>
            <a:pPr>
              <a:lnSpc>
                <a:spcPct val="150000"/>
              </a:lnSpc>
            </a:pPr>
            <a:r>
              <a:rPr lang="zh-CN" altLang="en-US"/>
              <a:t>陶瓷的加工和处理过程中会产生</a:t>
            </a:r>
            <a:r>
              <a:rPr lang="zh-CN" altLang="en-US">
                <a:solidFill>
                  <a:srgbClr val="FF0000"/>
                </a:solidFill>
              </a:rPr>
              <a:t>大量的废料和废弃物</a:t>
            </a:r>
            <a:r>
              <a:rPr lang="zh-CN" altLang="en-US"/>
              <a:t>，这不仅会浪费资源，还会对环境造成一定的影响。因此，需要采取有效的措施来减少废弃物的产生和处理，推动可持续发展。</a:t>
            </a:r>
            <a:endParaRPr lang="zh-CN" altLang="en-US"/>
          </a:p>
          <a:p>
            <a:pPr>
              <a:lnSpc>
                <a:spcPct val="150000"/>
              </a:lnSpc>
            </a:pPr>
            <a:r>
              <a:rPr lang="zh-CN" altLang="en-US"/>
              <a:t>3D打印陶瓷在打印速度和尺寸方面也存在一些限制。</a:t>
            </a:r>
            <a:endParaRPr lang="zh-CN" altLang="en-US"/>
          </a:p>
          <a:p>
            <a:pPr>
              <a:lnSpc>
                <a:spcPct val="150000"/>
              </a:lnSpc>
            </a:pPr>
            <a:r>
              <a:rPr lang="zh-CN" altLang="en-US" b="1"/>
              <a:t>6.打印速度：</a:t>
            </a:r>
            <a:endParaRPr lang="zh-CN" altLang="en-US" b="1"/>
          </a:p>
          <a:p>
            <a:pPr>
              <a:lnSpc>
                <a:spcPct val="150000"/>
              </a:lnSpc>
            </a:pPr>
            <a:r>
              <a:rPr lang="zh-CN" altLang="en-US"/>
              <a:t>陶瓷3D打印的</a:t>
            </a:r>
            <a:r>
              <a:rPr lang="zh-CN" altLang="en-US">
                <a:solidFill>
                  <a:srgbClr val="FF0000"/>
                </a:solidFill>
              </a:rPr>
              <a:t>打印速度相对较慢</a:t>
            </a:r>
            <a:r>
              <a:rPr lang="zh-CN" altLang="en-US"/>
              <a:t>，因为陶瓷材料需要经过一系列的烧制和处理过程。此外，为了获得高质量的陶瓷产品，需要精确控制打印过程中的各种参数，这也可能会影响打印速度。</a:t>
            </a:r>
            <a:endParaRPr lang="zh-CN" altLang="en-US"/>
          </a:p>
          <a:p>
            <a:pPr>
              <a:lnSpc>
                <a:spcPct val="150000"/>
              </a:lnSpc>
            </a:pPr>
            <a:r>
              <a:rPr lang="zh-CN" altLang="en-US" b="1"/>
              <a:t>7.打印尺寸：</a:t>
            </a:r>
            <a:endParaRPr lang="zh-CN" altLang="en-US" b="1"/>
          </a:p>
          <a:p>
            <a:pPr>
              <a:lnSpc>
                <a:spcPct val="150000"/>
              </a:lnSpc>
            </a:pPr>
            <a:r>
              <a:rPr lang="zh-CN" altLang="en-US"/>
              <a:t>目前，3D打印陶瓷的</a:t>
            </a:r>
            <a:r>
              <a:rPr lang="zh-CN" altLang="en-US">
                <a:solidFill>
                  <a:srgbClr val="FF0000"/>
                </a:solidFill>
              </a:rPr>
              <a:t>尺寸受到设备和工作空间的限制</a:t>
            </a:r>
            <a:r>
              <a:rPr lang="zh-CN" altLang="en-US"/>
              <a:t>。一般来说，3D打印陶瓷的尺寸在厘米级别，但也有一些设备能够打印更大尺寸的陶瓷产品。然而，随着产品尺寸的增加，打印难度和成本也会随之增加。</a:t>
            </a:r>
            <a:endParaRPr lang="zh-CN" altLang="en-US"/>
          </a:p>
        </p:txBody>
      </p:sp>
      <p:sp>
        <p:nvSpPr>
          <p:cNvPr id="102" name="文本框 101"/>
          <p:cNvSpPr txBox="1"/>
          <p:nvPr/>
        </p:nvSpPr>
        <p:spPr>
          <a:xfrm>
            <a:off x="661670" y="5431790"/>
            <a:ext cx="10857230" cy="460375"/>
          </a:xfrm>
          <a:prstGeom prst="rect">
            <a:avLst/>
          </a:prstGeom>
          <a:noFill/>
          <a:ln w="9525">
            <a:noFill/>
          </a:ln>
        </p:spPr>
        <p:txBody>
          <a:bodyPr wrap="square">
            <a:spAutoFit/>
          </a:bodyPr>
          <a:p>
            <a:pPr indent="0"/>
            <a:r>
              <a:rPr lang="zh-CN" sz="2400" b="1">
                <a:solidFill>
                  <a:srgbClr val="05073B"/>
                </a:solidFill>
                <a:latin typeface="微软雅黑" panose="020B0503020204020204" charset="-122"/>
                <a:ea typeface="微软雅黑" panose="020B0503020204020204" charset="-122"/>
                <a:cs typeface="微软雅黑" panose="020B0503020204020204" charset="-122"/>
              </a:rPr>
              <a:t>3D打印陶瓷技术目前仍面临着诸多挑战和问题，需要进一步研究和改进。</a:t>
            </a:r>
            <a:endParaRPr lang="zh-CN" altLang="en-US" sz="2400" b="1">
              <a:solidFill>
                <a:srgbClr val="05073B"/>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02"/>
                                        </p:tgtEl>
                                        <p:attrNameLst>
                                          <p:attrName>style.visibility</p:attrName>
                                        </p:attrNameLst>
                                      </p:cBhvr>
                                      <p:to>
                                        <p:strVal val="visible"/>
                                      </p:to>
                                    </p:set>
                                    <p:anim calcmode="lin" valueType="num">
                                      <p:cBhvr>
                                        <p:cTn id="12" dur="500" fill="hold"/>
                                        <p:tgtEl>
                                          <p:spTgt spid="102"/>
                                        </p:tgtEl>
                                        <p:attrNameLst>
                                          <p:attrName>ppt_w</p:attrName>
                                        </p:attrNameLst>
                                      </p:cBhvr>
                                      <p:tavLst>
                                        <p:tav tm="0">
                                          <p:val>
                                            <p:fltVal val="0"/>
                                          </p:val>
                                        </p:tav>
                                        <p:tav tm="100000">
                                          <p:val>
                                            <p:strVal val="#ppt_w"/>
                                          </p:val>
                                        </p:tav>
                                      </p:tavLst>
                                    </p:anim>
                                    <p:anim calcmode="lin" valueType="num">
                                      <p:cBhvr>
                                        <p:cTn id="13" dur="500" fill="hold"/>
                                        <p:tgtEl>
                                          <p:spTgt spid="1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可能的解决途径</a:t>
            </a:r>
            <a:endParaRPr lang="zh-CN" altLang="en-US"/>
          </a:p>
        </p:txBody>
      </p:sp>
      <p:sp>
        <p:nvSpPr>
          <p:cNvPr id="3" name="文本框 2"/>
          <p:cNvSpPr txBox="1"/>
          <p:nvPr/>
        </p:nvSpPr>
        <p:spPr>
          <a:xfrm>
            <a:off x="660400" y="909320"/>
            <a:ext cx="11043920" cy="9358630"/>
          </a:xfrm>
          <a:prstGeom prst="rect">
            <a:avLst/>
          </a:prstGeom>
          <a:noFill/>
        </p:spPr>
        <p:txBody>
          <a:bodyPr wrap="square" rtlCol="0" anchor="t">
            <a:noAutofit/>
          </a:bodyPr>
          <a:p>
            <a:pPr>
              <a:lnSpc>
                <a:spcPct val="150000"/>
              </a:lnSpc>
            </a:pPr>
            <a:r>
              <a:rPr lang="zh-CN" altLang="en-US" b="1"/>
              <a:t>1.开发新型材料：</a:t>
            </a:r>
            <a:endParaRPr lang="zh-CN" altLang="en-US" b="1"/>
          </a:p>
          <a:p>
            <a:pPr>
              <a:lnSpc>
                <a:spcPct val="150000"/>
              </a:lnSpc>
            </a:pPr>
            <a:r>
              <a:rPr lang="zh-CN" altLang="en-US"/>
              <a:t>不断探索和开发新的3D打印材料是解决材料问题的关键。通过研究和发展，可以发现更多适合3D打印的材料，并优化现有材料的性能。</a:t>
            </a:r>
            <a:endParaRPr lang="zh-CN" altLang="en-US"/>
          </a:p>
          <a:p>
            <a:pPr>
              <a:lnSpc>
                <a:spcPct val="150000"/>
              </a:lnSpc>
            </a:pPr>
            <a:r>
              <a:rPr lang="zh-CN" altLang="en-US" b="1"/>
              <a:t>2.改进材料处理技术：</a:t>
            </a:r>
            <a:endParaRPr lang="zh-CN" altLang="en-US" b="1"/>
          </a:p>
          <a:p>
            <a:pPr>
              <a:lnSpc>
                <a:spcPct val="150000"/>
              </a:lnSpc>
            </a:pPr>
            <a:r>
              <a:rPr lang="zh-CN" altLang="en-US"/>
              <a:t>在打印过程中，可以通过改进材料的处理技术来提高其流动性和可打印性。例如，通过调整材料的温度、粘度和添加剂等，可以改善其打印性能，使其更容易制造出高质量的产品。</a:t>
            </a:r>
            <a:endParaRPr lang="zh-CN" altLang="en-US"/>
          </a:p>
          <a:p>
            <a:pPr>
              <a:lnSpc>
                <a:spcPct val="150000"/>
              </a:lnSpc>
            </a:pPr>
            <a:r>
              <a:rPr lang="zh-CN" altLang="en-US" b="1"/>
              <a:t>3.扩大材料选择范围：</a:t>
            </a:r>
            <a:endParaRPr lang="zh-CN" altLang="en-US" b="1"/>
          </a:p>
          <a:p>
            <a:pPr>
              <a:lnSpc>
                <a:spcPct val="150000"/>
              </a:lnSpc>
            </a:pPr>
            <a:r>
              <a:rPr lang="zh-CN" altLang="en-US"/>
              <a:t>目前，3D打印材料的种类有限，因此扩大材料选择范围可以为设计师和制造商提供更多的选择。例如，探索使用生物相容材料、食品级材料等，以满足不同领域的需求。</a:t>
            </a:r>
            <a:endParaRPr lang="zh-CN" altLang="en-US"/>
          </a:p>
          <a:p>
            <a:pPr>
              <a:lnSpc>
                <a:spcPct val="150000"/>
              </a:lnSpc>
            </a:pPr>
            <a:r>
              <a:rPr lang="zh-CN" altLang="en-US" b="1"/>
              <a:t>4.促进材料回收和再利用：</a:t>
            </a:r>
            <a:endParaRPr lang="zh-CN" altLang="en-US" b="1"/>
          </a:p>
          <a:p>
            <a:pPr>
              <a:lnSpc>
                <a:spcPct val="150000"/>
              </a:lnSpc>
            </a:pPr>
            <a:r>
              <a:rPr lang="zh-CN" altLang="en-US"/>
              <a:t>通过有效的材料回收和再利用技术，可以解决3D打印过程中的材料浪费问题。这不仅可以减少对原材料的需求，还可以降低生产成本，同时减少对环境的负面影响。</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54427" y="1906133"/>
            <a:ext cx="5064473" cy="1256906"/>
          </a:xfrm>
        </p:spPr>
        <p:txBody>
          <a:bodyPr wrap="square">
            <a:normAutofit/>
          </a:bodyPr>
          <a:lstStyle/>
          <a:p>
            <a:pPr lvl="0"/>
            <a:r>
              <a:rPr lang="en-US"/>
              <a:t>01.引言</a:t>
            </a:r>
            <a:endParaRPr lang="en-US"/>
          </a:p>
        </p:txBody>
      </p:sp>
      <p:sp>
        <p:nvSpPr>
          <p:cNvPr id="25" name="Text Placeholder 24"/>
          <p:cNvSpPr>
            <a:spLocks noGrp="1"/>
          </p:cNvSpPr>
          <p:nvPr>
            <p:ph type="body" sz="quarter" idx="1"/>
          </p:nvPr>
        </p:nvSpPr>
        <p:spPr>
          <a:xfrm>
            <a:off x="6454427" y="3391428"/>
            <a:ext cx="5064473" cy="2364575"/>
          </a:xfrm>
        </p:spPr>
        <p:txBody>
          <a:bodyPr wrap="square">
            <a:normAutofit/>
          </a:bodyPr>
          <a:lstStyle/>
          <a:p>
            <a:pPr lvl="0"/>
            <a:r>
              <a:rPr lang="zh-CN" altLang="en-US"/>
              <a:t>介绍3D打印技术的起源及其医疗需求</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可能的解决途径</a:t>
            </a:r>
            <a:endParaRPr lang="zh-CN" altLang="en-US"/>
          </a:p>
        </p:txBody>
      </p:sp>
      <p:sp>
        <p:nvSpPr>
          <p:cNvPr id="3" name="文本框 2"/>
          <p:cNvSpPr txBox="1"/>
          <p:nvPr/>
        </p:nvSpPr>
        <p:spPr>
          <a:xfrm>
            <a:off x="660400" y="909320"/>
            <a:ext cx="11043920" cy="9358630"/>
          </a:xfrm>
          <a:prstGeom prst="rect">
            <a:avLst/>
          </a:prstGeom>
          <a:noFill/>
        </p:spPr>
        <p:txBody>
          <a:bodyPr wrap="square" rtlCol="0" anchor="t">
            <a:noAutofit/>
          </a:bodyPr>
          <a:p>
            <a:pPr>
              <a:lnSpc>
                <a:spcPct val="150000"/>
              </a:lnSpc>
            </a:pPr>
            <a:r>
              <a:rPr lang="zh-CN" altLang="en-US" b="1"/>
              <a:t>5.加强质量控制：</a:t>
            </a:r>
            <a:endParaRPr lang="zh-CN" altLang="en-US" b="1"/>
          </a:p>
          <a:p>
            <a:pPr>
              <a:lnSpc>
                <a:spcPct val="150000"/>
              </a:lnSpc>
            </a:pPr>
            <a:r>
              <a:rPr lang="zh-CN" altLang="en-US"/>
              <a:t>在打印过程中，加强质量控制可以确保产品的质量和一致性。通过采用先进的检测和测试技术，可以及时发现并解决潜在的质量问题，从而提高产品的可靠性和性能。</a:t>
            </a:r>
            <a:endParaRPr lang="zh-CN" altLang="en-US"/>
          </a:p>
          <a:p>
            <a:pPr>
              <a:lnSpc>
                <a:spcPct val="150000"/>
              </a:lnSpc>
            </a:pPr>
            <a:r>
              <a:rPr lang="zh-CN" altLang="en-US" b="1"/>
              <a:t>6.推动标准化和规范化发展：</a:t>
            </a:r>
            <a:endParaRPr lang="zh-CN" altLang="en-US" b="1"/>
          </a:p>
          <a:p>
            <a:pPr>
              <a:lnSpc>
                <a:spcPct val="150000"/>
              </a:lnSpc>
            </a:pPr>
            <a:r>
              <a:rPr lang="zh-CN" altLang="en-US"/>
              <a:t>制定和推广3D打印材料的标准化和规范化发展可以促进其应用和普及。通过制定统一的标准和规范，可以确保材料的兼容性和互换性，促进不同设备和软件之间的协作和交流。</a:t>
            </a:r>
            <a:endParaRPr lang="zh-CN" altLang="en-US"/>
          </a:p>
          <a:p>
            <a:pPr>
              <a:lnSpc>
                <a:spcPct val="150000"/>
              </a:lnSpc>
            </a:pPr>
            <a:r>
              <a:rPr lang="zh-CN" altLang="en-US" b="1"/>
              <a:t>7.加强产学研合作：</a:t>
            </a:r>
            <a:endParaRPr lang="zh-CN" altLang="en-US" b="1"/>
          </a:p>
          <a:p>
            <a:pPr>
              <a:lnSpc>
                <a:spcPct val="150000"/>
              </a:lnSpc>
            </a:pPr>
            <a:r>
              <a:rPr lang="zh-CN" altLang="en-US"/>
              <a:t>加强产学研合作可以促进3D打印材料的技术创新和应用推广。通过高校、研究机构和企业之间的合作，可以共同研发新的材料和处理技术，推动3D打印技术的进步和发展。</a:t>
            </a:r>
            <a:endParaRPr lang="zh-CN" altLang="en-US"/>
          </a:p>
        </p:txBody>
      </p:sp>
      <p:sp>
        <p:nvSpPr>
          <p:cNvPr id="102" name="文本框 101"/>
          <p:cNvSpPr txBox="1"/>
          <p:nvPr/>
        </p:nvSpPr>
        <p:spPr>
          <a:xfrm>
            <a:off x="661670" y="5431790"/>
            <a:ext cx="10857230" cy="829945"/>
          </a:xfrm>
          <a:prstGeom prst="rect">
            <a:avLst/>
          </a:prstGeom>
          <a:noFill/>
          <a:ln w="9525">
            <a:noFill/>
          </a:ln>
        </p:spPr>
        <p:txBody>
          <a:bodyPr wrap="square">
            <a:spAutoFit/>
          </a:bodyPr>
          <a:p>
            <a:pPr indent="0"/>
            <a:r>
              <a:rPr lang="zh-CN" sz="2400" b="1">
                <a:solidFill>
                  <a:srgbClr val="05073B"/>
                </a:solidFill>
                <a:latin typeface="微软雅黑" panose="020B0503020204020204" charset="-122"/>
                <a:ea typeface="微软雅黑" panose="020B0503020204020204" charset="-122"/>
                <a:cs typeface="微软雅黑" panose="020B0503020204020204" charset="-122"/>
              </a:rPr>
              <a:t>解决3D打印材料面临的挑战需要多方面的策略和措施。通过不断的研究和创新，我们可以克服这些挑战，推动3D打印技术的进一步发展和应用。</a:t>
            </a:r>
            <a:endParaRPr lang="zh-CN" sz="2400" b="1">
              <a:solidFill>
                <a:srgbClr val="05073B"/>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02"/>
                                        </p:tgtEl>
                                        <p:attrNameLst>
                                          <p:attrName>style.visibility</p:attrName>
                                        </p:attrNameLst>
                                      </p:cBhvr>
                                      <p:to>
                                        <p:strVal val="visible"/>
                                      </p:to>
                                    </p:set>
                                    <p:anim calcmode="lin" valueType="num">
                                      <p:cBhvr>
                                        <p:cTn id="12" dur="500" fill="hold"/>
                                        <p:tgtEl>
                                          <p:spTgt spid="102"/>
                                        </p:tgtEl>
                                        <p:attrNameLst>
                                          <p:attrName>ppt_w</p:attrName>
                                        </p:attrNameLst>
                                      </p:cBhvr>
                                      <p:tavLst>
                                        <p:tav tm="0">
                                          <p:val>
                                            <p:fltVal val="0"/>
                                          </p:val>
                                        </p:tav>
                                        <p:tav tm="100000">
                                          <p:val>
                                            <p:strVal val="#ppt_w"/>
                                          </p:val>
                                        </p:tav>
                                      </p:tavLst>
                                    </p:anim>
                                    <p:anim calcmode="lin" valueType="num">
                                      <p:cBhvr>
                                        <p:cTn id="13" dur="500" fill="hold"/>
                                        <p:tgtEl>
                                          <p:spTgt spid="1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60142" y="1796278"/>
            <a:ext cx="5064473" cy="1256906"/>
          </a:xfrm>
        </p:spPr>
        <p:txBody>
          <a:bodyPr wrap="square">
            <a:normAutofit/>
          </a:bodyPr>
          <a:lstStyle/>
          <a:p>
            <a:pPr lvl="0"/>
            <a:r>
              <a:rPr lang="en-US"/>
              <a:t>05.</a:t>
            </a:r>
            <a:r>
              <a:t>成功案例</a:t>
            </a:r>
            <a:r>
              <a:rPr lang="zh-CN"/>
              <a:t>、</a:t>
            </a:r>
            <a:r>
              <a:t>研究进展</a:t>
            </a:r>
            <a:r>
              <a:rPr lang="zh-CN"/>
              <a:t>和</a:t>
            </a:r>
            <a:r>
              <a:rPr lang="zh-CN"/>
              <a:t>未来展望</a:t>
            </a:r>
            <a:endParaRPr lang="zh-CN"/>
          </a:p>
        </p:txBody>
      </p:sp>
      <p:sp>
        <p:nvSpPr>
          <p:cNvPr id="25" name="Text Placeholder 24"/>
          <p:cNvSpPr>
            <a:spLocks noGrp="1"/>
          </p:cNvSpPr>
          <p:nvPr>
            <p:ph type="body" sz="quarter" idx="1"/>
          </p:nvPr>
        </p:nvSpPr>
        <p:spPr>
          <a:xfrm>
            <a:off x="6459855" y="3244850"/>
            <a:ext cx="5449570" cy="2364740"/>
          </a:xfrm>
        </p:spPr>
        <p:txBody>
          <a:bodyPr wrap="square">
            <a:normAutofit/>
          </a:bodyPr>
          <a:lstStyle/>
          <a:p>
            <a:pPr>
              <a:lnSpc>
                <a:spcPct val="120000"/>
              </a:lnSpc>
            </a:pPr>
            <a:r>
              <a:rPr kumimoji="1" dirty="0">
                <a:sym typeface="+mn-ea"/>
              </a:rPr>
              <a:t>提供陶瓷3D打印技术在医疗领域的具体案例</a:t>
            </a:r>
            <a:endParaRPr kumimoji="1" dirty="0">
              <a:sym typeface="+mn-ea"/>
            </a:endParaRPr>
          </a:p>
          <a:p>
            <a:pPr>
              <a:lnSpc>
                <a:spcPct val="120000"/>
              </a:lnSpc>
            </a:pPr>
            <a:r>
              <a:rPr kumimoji="1" dirty="0">
                <a:sym typeface="+mn-ea"/>
              </a:rPr>
              <a:t>分析最新的研究进展</a:t>
            </a:r>
            <a:endParaRPr kumimoji="1" dirty="0">
              <a:sym typeface="+mn-ea"/>
            </a:endParaRPr>
          </a:p>
          <a:p>
            <a:pPr>
              <a:lnSpc>
                <a:spcPct val="120000"/>
              </a:lnSpc>
            </a:pPr>
            <a:r>
              <a:rPr kumimoji="1" dirty="0">
                <a:sym typeface="+mn-ea"/>
              </a:rPr>
              <a:t>探讨陶瓷3D打印技术在医疗领域的未来发展趋势</a:t>
            </a:r>
            <a:endParaRPr kumimoji="1" dirty="0">
              <a:sym typeface="+mn-ea"/>
            </a:endParaRPr>
          </a:p>
          <a:p>
            <a:pPr>
              <a:lnSpc>
                <a:spcPct val="120000"/>
              </a:lnSpc>
            </a:pPr>
            <a:r>
              <a:rPr kumimoji="1" dirty="0">
                <a:sym typeface="+mn-ea"/>
              </a:rPr>
              <a:t>引入可能的创新</a:t>
            </a:r>
            <a:endParaRPr kumimoji="1" dirty="0">
              <a:sym typeface="+mn-ea"/>
            </a:endParaRPr>
          </a:p>
          <a:p>
            <a:pPr>
              <a:lnSpc>
                <a:spcPct val="120000"/>
              </a:lnSpc>
            </a:pPr>
            <a:endParaRPr kumimoji="1" dirty="0">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成功</a:t>
            </a:r>
            <a:r>
              <a:rPr lang="zh-CN" altLang="en-US"/>
              <a:t>案例</a:t>
            </a:r>
            <a:endParaRPr lang="zh-CN" altLang="en-US"/>
          </a:p>
        </p:txBody>
      </p:sp>
      <p:sp>
        <p:nvSpPr>
          <p:cNvPr id="3" name="文本框 2"/>
          <p:cNvSpPr txBox="1"/>
          <p:nvPr/>
        </p:nvSpPr>
        <p:spPr>
          <a:xfrm>
            <a:off x="660400" y="909320"/>
            <a:ext cx="10732770" cy="9358630"/>
          </a:xfrm>
          <a:prstGeom prst="rect">
            <a:avLst/>
          </a:prstGeom>
          <a:noFill/>
        </p:spPr>
        <p:txBody>
          <a:bodyPr wrap="square" rtlCol="0" anchor="t">
            <a:noAutofit/>
          </a:bodyPr>
          <a:p>
            <a:pPr>
              <a:lnSpc>
                <a:spcPct val="150000"/>
              </a:lnSpc>
            </a:pPr>
            <a:r>
              <a:rPr lang="zh-CN" altLang="en-US" sz="2000"/>
              <a:t>①研究表明，</a:t>
            </a:r>
            <a:r>
              <a:rPr lang="zh-CN" altLang="en-US" sz="2000" u="sng"/>
              <a:t>3D打印的陶瓷植入物有助于骨骼生长</a:t>
            </a:r>
            <a:r>
              <a:rPr lang="zh-CN" altLang="en-US" sz="2000"/>
              <a:t>。来自纽约大学的研究人员开发出3D打印陶瓷植入物，在植入实验动物体内后，在未来的24周的观察中成功地使实验动物的骨再生。根据最新的论文描述，陶瓷植入物被用作</a:t>
            </a:r>
            <a:r>
              <a:rPr lang="zh-CN" altLang="en-US" sz="2000">
                <a:solidFill>
                  <a:srgbClr val="FF0000"/>
                </a:solidFill>
              </a:rPr>
              <a:t>生物活性支架</a:t>
            </a:r>
            <a:r>
              <a:rPr lang="zh-CN" altLang="en-US" sz="2000"/>
              <a:t>。纽约大学医学院的外科医生说，他们植入的支架，被测试动物的身体自然吸收。研究人员希望，该技术对患有不愈合骨缺损的患者有用。陶瓷植入物的材料由天然骨中的相同化学物质组成，使植入物可再吸收。另外通过添加血液稀释剂，可将骨形成速度提高50％以上，还吸引骨干细胞，刺激新生骨中滋养血管和骨髓的形成。</a:t>
            </a:r>
            <a:endParaRPr lang="zh-CN" altLang="en-US" sz="2000"/>
          </a:p>
          <a:p>
            <a:pPr>
              <a:lnSpc>
                <a:spcPct val="150000"/>
              </a:lnSpc>
            </a:pPr>
            <a:r>
              <a:rPr lang="zh-CN" altLang="en-US" sz="2000"/>
              <a:t>研究人员测试了小老鼠的头骨、小兔子的四肢骨中的植入物。他们发现，植入后6个月，每个支架大约77％的部分被动物吸收。负重测试还表明，新骨的强度与原始的未受损骨相当。</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成功</a:t>
            </a:r>
            <a:r>
              <a:rPr lang="zh-CN" altLang="en-US"/>
              <a:t>案例</a:t>
            </a:r>
            <a:endParaRPr lang="zh-CN" altLang="en-US"/>
          </a:p>
        </p:txBody>
      </p:sp>
      <p:sp>
        <p:nvSpPr>
          <p:cNvPr id="3" name="文本框 2"/>
          <p:cNvSpPr txBox="1"/>
          <p:nvPr/>
        </p:nvSpPr>
        <p:spPr>
          <a:xfrm>
            <a:off x="660400" y="909320"/>
            <a:ext cx="10732770" cy="9358630"/>
          </a:xfrm>
          <a:prstGeom prst="rect">
            <a:avLst/>
          </a:prstGeom>
          <a:noFill/>
        </p:spPr>
        <p:txBody>
          <a:bodyPr wrap="square" rtlCol="0" anchor="t">
            <a:noAutofit/>
          </a:bodyPr>
          <a:p>
            <a:pPr>
              <a:lnSpc>
                <a:spcPct val="150000"/>
              </a:lnSpc>
            </a:pPr>
            <a:r>
              <a:rPr lang="zh-CN" altLang="en-US" sz="2000"/>
              <a:t>②悉尼的一位名叫Hala Zreiqat的教授和相关研究人员发现，</a:t>
            </a:r>
            <a:r>
              <a:rPr lang="zh-CN" altLang="en-US" sz="2000" u="sng"/>
              <a:t>用3D打印的陶瓷植入物，不仅可以帮助修补骨折，还可以慢慢取代破损骨，变成骨骼结构的一部分</a:t>
            </a:r>
            <a:r>
              <a:rPr lang="zh-CN" altLang="en-US" sz="2000"/>
              <a:t>。</a:t>
            </a:r>
            <a:endParaRPr lang="zh-CN" altLang="en-US" sz="2000"/>
          </a:p>
          <a:p>
            <a:pPr>
              <a:lnSpc>
                <a:spcPct val="150000"/>
              </a:lnSpc>
            </a:pPr>
            <a:r>
              <a:rPr lang="zh-CN" altLang="en-US" sz="2000"/>
              <a:t>这个研究小组把绵羊当作测试对象，惊喜地发现3D打印的陶瓷植入物能够成功地修复8只羊的大腿骨折，新技术优于传统骨折修复技术的优势立即显现。新手术后，羊能够立即行走，并且只用了一个月的石膏，恢复时间明显缩短：仅在三个月后就有25％的骨折完全愈合; 一年后，治愈率高达88％。而且X射线照片显示，陶瓷植入物在成长的过程中能够融入真正的骨骼。</a:t>
            </a:r>
            <a:endParaRPr lang="zh-CN" altLang="en-US" sz="2000"/>
          </a:p>
          <a:p>
            <a:pPr>
              <a:lnSpc>
                <a:spcPct val="150000"/>
              </a:lnSpc>
            </a:pPr>
            <a:r>
              <a:rPr lang="zh-CN" altLang="en-US" sz="2000"/>
              <a:t>③西京医院骨科开展了3D打印支架长段骨缺损修复的临床试验。3D打印支架由西安点云生物科技有限公司采用无丝3D打印技术为患者量身定制，材料为生物相容性的陶瓷复合材料，能够在</a:t>
            </a:r>
            <a:r>
              <a:rPr lang="zh-CN" altLang="en-US" sz="2000" u="sng"/>
              <a:t>诱导患者自身新骨生成的同时逐渐降解，最终被患者的新生骨组织完全替代</a:t>
            </a:r>
            <a:r>
              <a:rPr lang="zh-CN" altLang="en-US" sz="2000"/>
              <a:t>，无需二次手术取出，降低植入物在体内长期存在的潜在风险。</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研究进展</a:t>
            </a:r>
            <a:endParaRPr lang="zh-CN" altLang="en-US"/>
          </a:p>
        </p:txBody>
      </p:sp>
      <p:sp>
        <p:nvSpPr>
          <p:cNvPr id="3" name="文本框 2"/>
          <p:cNvSpPr txBox="1"/>
          <p:nvPr/>
        </p:nvSpPr>
        <p:spPr>
          <a:xfrm>
            <a:off x="660400" y="909320"/>
            <a:ext cx="6819900" cy="9358630"/>
          </a:xfrm>
          <a:prstGeom prst="rect">
            <a:avLst/>
          </a:prstGeom>
          <a:noFill/>
        </p:spPr>
        <p:txBody>
          <a:bodyPr wrap="square" rtlCol="0" anchor="t">
            <a:noAutofit/>
          </a:bodyPr>
          <a:p>
            <a:pPr algn="just">
              <a:lnSpc>
                <a:spcPct val="150000"/>
              </a:lnSpc>
            </a:pPr>
            <a:r>
              <a:rPr lang="zh-CN" altLang="en-US" sz="2000"/>
              <a:t>目前，陶瓷3D打印技术打印用陶瓷耗材的形态主要有粉体、浆料/膏料、丝材、薄膜等几个大类。以陶瓷粉体为原料使用的技术主要有</a:t>
            </a:r>
            <a:r>
              <a:rPr lang="zh-CN" altLang="en-US" sz="2000">
                <a:solidFill>
                  <a:srgbClr val="FF0000"/>
                </a:solidFill>
              </a:rPr>
              <a:t>选择性激光熔融/烧结技术和三维打印技术</a:t>
            </a:r>
            <a:r>
              <a:rPr lang="zh-CN" altLang="en-US" sz="2000"/>
              <a:t>；以陶瓷浆料/膏料为原料使用的技术主要有</a:t>
            </a:r>
            <a:r>
              <a:rPr lang="zh-CN" altLang="en-US" sz="2000">
                <a:solidFill>
                  <a:srgbClr val="FF0000"/>
                </a:solidFill>
              </a:rPr>
              <a:t>直写自由成形（DIW）技术、喷墨打印（IJP）技术、陶瓷立体光固化（SL）技术与数字光处理（DLP）技术等</a:t>
            </a:r>
            <a:r>
              <a:rPr lang="zh-CN" altLang="en-US" sz="2000"/>
              <a:t>；熔融沉积（FDM）陶瓷3D打印工艺的原料为由黏结剂与陶瓷粉体构成的复合丝材。打印时探头升温黏结剂熔化，在受控路径下堆积形成素坯，再经脱脂、烧结得到陶瓷零件；分层实体制造（LOM）陶瓷3D打印所用原料为陶瓷薄膜或薄层。LOM工艺既有“</a:t>
            </a:r>
            <a:r>
              <a:rPr lang="zh-CN" altLang="en-US" sz="2000">
                <a:solidFill>
                  <a:srgbClr val="FF0000"/>
                </a:solidFill>
              </a:rPr>
              <a:t>减材</a:t>
            </a:r>
            <a:r>
              <a:rPr lang="zh-CN" altLang="en-US" sz="2000"/>
              <a:t>”过程，又有“</a:t>
            </a:r>
            <a:r>
              <a:rPr lang="zh-CN" altLang="en-US" sz="2000">
                <a:solidFill>
                  <a:srgbClr val="FF0000"/>
                </a:solidFill>
              </a:rPr>
              <a:t>增材</a:t>
            </a:r>
            <a:r>
              <a:rPr lang="zh-CN" altLang="en-US" sz="2000"/>
              <a:t>”过程，先激光切割膜层材料获得单层形状，再通过热压作用实现层层粘合。</a:t>
            </a:r>
            <a:endParaRPr lang="zh-CN" altLang="en-US" sz="2000"/>
          </a:p>
          <a:p>
            <a:pPr>
              <a:lnSpc>
                <a:spcPct val="150000"/>
              </a:lnSpc>
            </a:pPr>
            <a:r>
              <a:rPr lang="zh-CN" altLang="en-US" sz="2000"/>
              <a:t>	</a:t>
            </a:r>
            <a:endParaRPr lang="zh-CN" altLang="en-US" sz="2000"/>
          </a:p>
        </p:txBody>
      </p:sp>
      <p:pic>
        <p:nvPicPr>
          <p:cNvPr id="1640726674" name="图片 1"/>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b="8428"/>
          <a:stretch>
            <a:fillRect/>
          </a:stretch>
        </p:blipFill>
        <p:spPr>
          <a:xfrm>
            <a:off x="7480300" y="449580"/>
            <a:ext cx="4279265" cy="63703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研究进展</a:t>
            </a:r>
            <a:endParaRPr lang="zh-CN" altLang="en-US"/>
          </a:p>
        </p:txBody>
      </p:sp>
      <p:sp>
        <p:nvSpPr>
          <p:cNvPr id="3" name="文本框 2"/>
          <p:cNvSpPr txBox="1"/>
          <p:nvPr/>
        </p:nvSpPr>
        <p:spPr>
          <a:xfrm>
            <a:off x="660400" y="909320"/>
            <a:ext cx="4606290" cy="9358630"/>
          </a:xfrm>
          <a:prstGeom prst="rect">
            <a:avLst/>
          </a:prstGeom>
          <a:noFill/>
        </p:spPr>
        <p:txBody>
          <a:bodyPr wrap="square" rtlCol="0" anchor="t">
            <a:noAutofit/>
          </a:bodyPr>
          <a:p>
            <a:pPr algn="just">
              <a:lnSpc>
                <a:spcPct val="150000"/>
              </a:lnSpc>
            </a:pPr>
            <a:r>
              <a:rPr lang="zh-CN" altLang="en-US" sz="2000" b="1"/>
              <a:t>打印技术方面：</a:t>
            </a:r>
            <a:endParaRPr lang="zh-CN" altLang="en-US" sz="2000" b="1"/>
          </a:p>
          <a:p>
            <a:pPr algn="just">
              <a:lnSpc>
                <a:spcPct val="150000"/>
              </a:lnSpc>
            </a:pPr>
            <a:r>
              <a:rPr lang="zh-CN" altLang="en-US" sz="2000">
                <a:solidFill>
                  <a:srgbClr val="FF0000"/>
                </a:solidFill>
              </a:rPr>
              <a:t>光固化3D打印技术</a:t>
            </a:r>
            <a:r>
              <a:rPr lang="zh-CN" altLang="en-US" sz="2000"/>
              <a:t>，光固化是第一种用于商业领域的3D打印技术，通过逐层选择性固化液态光敏聚合物实现零件的立体制备。该方法具有</a:t>
            </a:r>
            <a:r>
              <a:rPr lang="zh-CN" altLang="en-US" sz="2000" u="sng"/>
              <a:t>很高的构建精度以及较快的构建速度，且生产的零件质量较高</a:t>
            </a:r>
            <a:r>
              <a:rPr lang="zh-CN" altLang="en-US" sz="2000"/>
              <a:t>，打印精度最高能够达到200 nm。目前常用的光固化打印技术包括</a:t>
            </a:r>
            <a:r>
              <a:rPr lang="zh-CN" altLang="en-US" sz="2000">
                <a:solidFill>
                  <a:srgbClr val="FF0000"/>
                </a:solidFill>
              </a:rPr>
              <a:t>立体光刻(Stereolithography, SLA)、数字光处理(Digital light processing, DLP)、微立体光刻(Micro-stereolithography, MSL)</a:t>
            </a:r>
            <a:r>
              <a:rPr lang="zh-CN" altLang="en-US" sz="2000"/>
              <a:t>。</a:t>
            </a:r>
            <a:endParaRPr lang="zh-CN" altLang="en-US" sz="2000"/>
          </a:p>
        </p:txBody>
      </p:sp>
      <p:pic>
        <p:nvPicPr>
          <p:cNvPr id="1545349827" name="图片 2" descr="表格&#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85435" y="1571625"/>
            <a:ext cx="6602730" cy="4010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545349827"/>
                                        </p:tgtEl>
                                        <p:attrNameLst>
                                          <p:attrName>style.visibility</p:attrName>
                                        </p:attrNameLst>
                                      </p:cBhvr>
                                      <p:to>
                                        <p:strVal val="visible"/>
                                      </p:to>
                                    </p:set>
                                    <p:anim calcmode="lin" valueType="num">
                                      <p:cBhvr>
                                        <p:cTn id="12" dur="500" fill="hold"/>
                                        <p:tgtEl>
                                          <p:spTgt spid="1545349827"/>
                                        </p:tgtEl>
                                        <p:attrNameLst>
                                          <p:attrName>ppt_w</p:attrName>
                                        </p:attrNameLst>
                                      </p:cBhvr>
                                      <p:tavLst>
                                        <p:tav tm="0">
                                          <p:val>
                                            <p:fltVal val="0"/>
                                          </p:val>
                                        </p:tav>
                                        <p:tav tm="100000">
                                          <p:val>
                                            <p:strVal val="#ppt_w"/>
                                          </p:val>
                                        </p:tav>
                                      </p:tavLst>
                                    </p:anim>
                                    <p:anim calcmode="lin" valueType="num">
                                      <p:cBhvr>
                                        <p:cTn id="13" dur="500" fill="hold"/>
                                        <p:tgtEl>
                                          <p:spTgt spid="15453498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rot="0">
            <a:off x="1318895" y="1169035"/>
            <a:ext cx="9317355" cy="5400878"/>
            <a:chOff x="1319130" y="2750302"/>
            <a:chExt cx="9317597" cy="5401283"/>
          </a:xfrm>
        </p:grpSpPr>
        <p:grpSp>
          <p:nvGrpSpPr>
            <p:cNvPr id="30" name="Group 29"/>
            <p:cNvGrpSpPr/>
            <p:nvPr/>
          </p:nvGrpSpPr>
          <p:grpSpPr>
            <a:xfrm>
              <a:off x="4639611" y="3410320"/>
              <a:ext cx="2747122" cy="4741265"/>
              <a:chOff x="6538663" y="3436100"/>
              <a:chExt cx="2747122" cy="4741265"/>
            </a:xfrm>
          </p:grpSpPr>
          <p:sp>
            <p:nvSpPr>
              <p:cNvPr id="31" name="Rectangle 30"/>
              <p:cNvSpPr/>
              <p:nvPr/>
            </p:nvSpPr>
            <p:spPr>
              <a:xfrm>
                <a:off x="6538663" y="3436100"/>
                <a:ext cx="2676595" cy="4741265"/>
              </a:xfrm>
              <a:prstGeom prst="rect">
                <a:avLst/>
              </a:prstGeom>
              <a:no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endParaRPr kumimoji="1" lang="en-US" altLang="zh-CN" sz="1200" dirty="0">
                  <a:solidFill>
                    <a:schemeClr val="bg1"/>
                  </a:solidFill>
                </a:endParaRPr>
              </a:p>
            </p:txBody>
          </p:sp>
          <p:grpSp>
            <p:nvGrpSpPr>
              <p:cNvPr id="32" name="Group 31"/>
              <p:cNvGrpSpPr/>
              <p:nvPr/>
            </p:nvGrpSpPr>
            <p:grpSpPr>
              <a:xfrm>
                <a:off x="6538663" y="3501056"/>
                <a:ext cx="2747122" cy="4325880"/>
                <a:chOff x="6824720" y="824618"/>
                <a:chExt cx="2747122" cy="4325880"/>
              </a:xfrm>
            </p:grpSpPr>
            <p:sp>
              <p:nvSpPr>
                <p:cNvPr id="33" name="Rectangle 32"/>
                <p:cNvSpPr/>
                <p:nvPr/>
              </p:nvSpPr>
              <p:spPr>
                <a:xfrm>
                  <a:off x="6895207" y="824618"/>
                  <a:ext cx="2676635"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normAutofit fontScale="9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tx1"/>
                      </a:solidFill>
                      <a:effectLst/>
                    </a:rPr>
                    <a:t>数字光处理(DLP)</a:t>
                  </a:r>
                  <a:endParaRPr lang="zh-CN" altLang="en-US" sz="1600" b="1" dirty="0">
                    <a:solidFill>
                      <a:schemeClr val="tx1"/>
                    </a:solidFill>
                    <a:effectLst/>
                  </a:endParaRPr>
                </a:p>
              </p:txBody>
            </p:sp>
            <p:sp>
              <p:nvSpPr>
                <p:cNvPr id="34" name="Rectangle 33"/>
                <p:cNvSpPr/>
                <p:nvPr/>
              </p:nvSpPr>
              <p:spPr>
                <a:xfrm>
                  <a:off x="6824720" y="1153996"/>
                  <a:ext cx="2676635" cy="3996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tx1"/>
                      </a:solidFill>
                    </a:rPr>
                    <a:t>DLP采用波长为405 nm的LED作为光源，利用数字显微镜设备(Digital micromirror devices, DMDs)将物体横截面的图像投影到光敏液态树脂中。DMDs包含数百万个相互依存的规则微型显微镜阵列，具有较小的像素尺寸以及像素之间的间隙比较狭窄，从而</a:t>
                  </a:r>
                  <a:r>
                    <a:rPr kumimoji="1" lang="zh-CN" altLang="en-US" sz="1200" dirty="0">
                      <a:solidFill>
                        <a:srgbClr val="FF0000"/>
                      </a:solidFill>
                    </a:rPr>
                    <a:t>可以实现更高的显示分辨率和更好的强度均匀性</a:t>
                  </a:r>
                  <a:r>
                    <a:rPr kumimoji="1" lang="zh-CN" altLang="en-US" sz="1200" dirty="0">
                      <a:solidFill>
                        <a:schemeClr val="tx1"/>
                      </a:solidFill>
                    </a:rPr>
                    <a:t>。与SLA相比，</a:t>
                  </a:r>
                  <a:r>
                    <a:rPr kumimoji="1" lang="zh-CN" altLang="en-US" sz="1200" dirty="0">
                      <a:solidFill>
                        <a:srgbClr val="FF0000"/>
                      </a:solidFill>
                    </a:rPr>
                    <a:t>DLP在确保制造精度的同时极大地提高了成形效率</a:t>
                  </a:r>
                  <a:r>
                    <a:rPr kumimoji="1" lang="zh-CN" altLang="en-US" sz="1200" dirty="0">
                      <a:solidFill>
                        <a:schemeClr val="tx1"/>
                      </a:solidFill>
                    </a:rPr>
                    <a:t>。DLP技术不需要规划横截面形成路径，无论样品的横截面是否复杂，成形过程都相对简单。 DLP的打印分辨率通常为25～70 μm, 但是为了保证高精度，投影尺寸受到了限制，因此DLP通常用于打印尺寸较小的物件。DLP技术较快的打印速度和较高的成形精度使得它适合制备内部结构复杂的陶瓷样件。</a:t>
                  </a:r>
                  <a:endParaRPr kumimoji="1" lang="zh-CN" altLang="en-US" sz="1200" dirty="0">
                    <a:solidFill>
                      <a:schemeClr val="tx1"/>
                    </a:solidFill>
                  </a:endParaRPr>
                </a:p>
              </p:txBody>
            </p:sp>
          </p:grpSp>
        </p:grpSp>
        <p:grpSp>
          <p:nvGrpSpPr>
            <p:cNvPr id="38" name="Group 37"/>
            <p:cNvGrpSpPr/>
            <p:nvPr/>
          </p:nvGrpSpPr>
          <p:grpSpPr>
            <a:xfrm>
              <a:off x="1319130" y="2750302"/>
              <a:ext cx="2833460" cy="4888891"/>
              <a:chOff x="3167730" y="3419890"/>
              <a:chExt cx="2833460" cy="4888891"/>
            </a:xfrm>
          </p:grpSpPr>
          <p:grpSp>
            <p:nvGrpSpPr>
              <p:cNvPr id="65" name="Group 64"/>
              <p:cNvGrpSpPr/>
              <p:nvPr/>
            </p:nvGrpSpPr>
            <p:grpSpPr>
              <a:xfrm>
                <a:off x="3218548" y="4573431"/>
                <a:ext cx="2782642" cy="3735350"/>
                <a:chOff x="3931897" y="2497179"/>
                <a:chExt cx="2782642" cy="3735350"/>
              </a:xfrm>
            </p:grpSpPr>
            <p:sp>
              <p:nvSpPr>
                <p:cNvPr id="68" name="Rectangle 67"/>
                <p:cNvSpPr/>
                <p:nvPr/>
              </p:nvSpPr>
              <p:spPr>
                <a:xfrm>
                  <a:off x="4234800" y="2497179"/>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normAutofit fontScale="9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tx1"/>
                      </a:solidFill>
                      <a:effectLst/>
                    </a:rPr>
                    <a:t>立体光刻(SLA)</a:t>
                  </a:r>
                  <a:endParaRPr lang="zh-CN" altLang="en-US" sz="1600" b="1" dirty="0">
                    <a:solidFill>
                      <a:schemeClr val="tx1"/>
                    </a:solidFill>
                    <a:effectLst/>
                  </a:endParaRPr>
                </a:p>
              </p:txBody>
            </p:sp>
            <p:sp>
              <p:nvSpPr>
                <p:cNvPr id="69" name="Rectangle 68"/>
                <p:cNvSpPr/>
                <p:nvPr/>
              </p:nvSpPr>
              <p:spPr>
                <a:xfrm>
                  <a:off x="3931897" y="2919486"/>
                  <a:ext cx="2782642" cy="3313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tx1"/>
                      </a:solidFill>
                    </a:rPr>
                    <a:t>SLA是最早出现的光固化技术，SLA通常使用波长为355 nm的紫外激光束作为光源，通过移动激光束来实现立体零件切片层图案的固化成形。从理论上讲，激光束可以在较大的空间内移动。因此，SLA打印技术可以打印大尺寸模型。但是与基于面投影的光固化技术相比，</a:t>
                  </a:r>
                  <a:r>
                    <a:rPr kumimoji="1" lang="zh-CN" altLang="en-US" sz="1200" dirty="0">
                      <a:solidFill>
                        <a:srgbClr val="FF0000"/>
                      </a:solidFill>
                    </a:rPr>
                    <a:t>SLA存在打印速度较慢、精度较低的缺点</a:t>
                  </a:r>
                  <a:r>
                    <a:rPr kumimoji="1" lang="zh-CN" altLang="en-US" sz="1200" dirty="0">
                      <a:solidFill>
                        <a:schemeClr val="tx1"/>
                      </a:solidFill>
                    </a:rPr>
                    <a:t>。然而，与其他类型的3D打印技术相比，</a:t>
                  </a:r>
                  <a:r>
                    <a:rPr kumimoji="1" lang="zh-CN" altLang="en-US" sz="1200" dirty="0">
                      <a:solidFill>
                        <a:srgbClr val="FF0000"/>
                      </a:solidFill>
                    </a:rPr>
                    <a:t>SLA打印精度仍然足够优秀，通常分辨率小于100 μm</a:t>
                  </a:r>
                  <a:r>
                    <a:rPr kumimoji="1" lang="zh-CN" altLang="en-US" sz="1200" dirty="0">
                      <a:solidFill>
                        <a:schemeClr val="tx1"/>
                      </a:solidFill>
                    </a:rPr>
                    <a:t>。SLA技术可以用于多种光敏体系的固化，包括高分子、陶瓷以及陶瓷前驱体光敏体系。</a:t>
                  </a:r>
                  <a:endParaRPr kumimoji="1" lang="zh-CN" altLang="en-US" sz="1200" dirty="0">
                    <a:solidFill>
                      <a:schemeClr val="tx1"/>
                    </a:solidFill>
                  </a:endParaRPr>
                </a:p>
              </p:txBody>
            </p:sp>
          </p:grpSp>
          <p:sp>
            <p:nvSpPr>
              <p:cNvPr id="67" name="Rectangle 66"/>
              <p:cNvSpPr/>
              <p:nvPr/>
            </p:nvSpPr>
            <p:spPr>
              <a:xfrm>
                <a:off x="3167730" y="3419890"/>
                <a:ext cx="2676635" cy="2705099"/>
              </a:xfrm>
              <a:prstGeom prst="rect">
                <a:avLst/>
              </a:prstGeom>
              <a:noFill/>
              <a:ln w="50800">
                <a:noFill/>
              </a:ln>
              <a:effectLst>
                <a:outerShdw blurRad="254000" dist="1270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endParaRPr kumimoji="1" lang="en-US" altLang="zh-CN" sz="1200" dirty="0">
                  <a:solidFill>
                    <a:schemeClr val="bg1"/>
                  </a:solidFill>
                </a:endParaRPr>
              </a:p>
            </p:txBody>
          </p:sp>
        </p:grpSp>
        <p:grpSp>
          <p:nvGrpSpPr>
            <p:cNvPr id="81" name="Group 80"/>
            <p:cNvGrpSpPr/>
            <p:nvPr/>
          </p:nvGrpSpPr>
          <p:grpSpPr>
            <a:xfrm>
              <a:off x="7960092" y="2750302"/>
              <a:ext cx="2676635" cy="3362207"/>
              <a:chOff x="9197323" y="3458962"/>
              <a:chExt cx="2676635" cy="3362207"/>
            </a:xfrm>
          </p:grpSpPr>
          <p:grpSp>
            <p:nvGrpSpPr>
              <p:cNvPr id="82" name="Group 81"/>
              <p:cNvGrpSpPr/>
              <p:nvPr/>
            </p:nvGrpSpPr>
            <p:grpSpPr>
              <a:xfrm>
                <a:off x="9248141" y="4612503"/>
                <a:ext cx="2568642" cy="2208666"/>
                <a:chOff x="3718204" y="2252800"/>
                <a:chExt cx="2568642" cy="2208666"/>
              </a:xfrm>
            </p:grpSpPr>
            <p:sp>
              <p:nvSpPr>
                <p:cNvPr id="84" name="Rectangle 83"/>
                <p:cNvSpPr/>
                <p:nvPr/>
              </p:nvSpPr>
              <p:spPr>
                <a:xfrm>
                  <a:off x="4021107" y="2252800"/>
                  <a:ext cx="1969192" cy="427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0000" bIns="90000" rtlCol="0" anchor="b" anchorCtr="0">
                  <a:normAutofit fontScale="9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tx1"/>
                      </a:solidFill>
                      <a:effectLst/>
                    </a:rPr>
                    <a:t>微立体光刻(MSL)</a:t>
                  </a:r>
                  <a:endParaRPr lang="zh-CN" altLang="en-US" sz="1600" b="1" dirty="0">
                    <a:solidFill>
                      <a:schemeClr val="tx1"/>
                    </a:solidFill>
                    <a:effectLst/>
                  </a:endParaRPr>
                </a:p>
              </p:txBody>
            </p:sp>
            <p:sp>
              <p:nvSpPr>
                <p:cNvPr id="85" name="Rectangle 84"/>
                <p:cNvSpPr/>
                <p:nvPr/>
              </p:nvSpPr>
              <p:spPr>
                <a:xfrm>
                  <a:off x="3718204" y="2675107"/>
                  <a:ext cx="2568642" cy="1786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a:solidFill>
                        <a:schemeClr val="tx1"/>
                      </a:solidFill>
                    </a:rPr>
                    <a:t>MSL技术基于SLA或DLP</a:t>
                  </a:r>
                  <a:r>
                    <a:rPr kumimoji="1" lang="zh-CN" altLang="en-US" sz="1200" dirty="0">
                      <a:solidFill>
                        <a:srgbClr val="FF0000"/>
                      </a:solidFill>
                    </a:rPr>
                    <a:t>进一步提升了打印分辨率</a:t>
                  </a:r>
                  <a:r>
                    <a:rPr kumimoji="1" lang="zh-CN" altLang="en-US" sz="1200" dirty="0">
                      <a:solidFill>
                        <a:schemeClr val="tx1"/>
                      </a:solidFill>
                    </a:rPr>
                    <a:t>,分辨率能够达到0.6～50 μm。随着DMDs精度的快速上升，基于DLP技术的掩模投影微立体光刻(Mask projection micro-stereolithography, MPμSL)成为MSL技术中的主流技术。通过扩展MPμSL成形工艺流程，可以实现多材料的增材制造。</a:t>
                  </a:r>
                  <a:endParaRPr kumimoji="1" lang="zh-CN" altLang="en-US" sz="1200" dirty="0">
                    <a:solidFill>
                      <a:schemeClr val="tx1"/>
                    </a:solidFill>
                  </a:endParaRPr>
                </a:p>
              </p:txBody>
            </p:sp>
          </p:grpSp>
          <p:sp>
            <p:nvSpPr>
              <p:cNvPr id="83" name="Rectangle 82"/>
              <p:cNvSpPr/>
              <p:nvPr/>
            </p:nvSpPr>
            <p:spPr>
              <a:xfrm>
                <a:off x="9197323" y="3458962"/>
                <a:ext cx="2676635" cy="2705099"/>
              </a:xfrm>
              <a:prstGeom prst="rect">
                <a:avLst/>
              </a:prstGeom>
              <a:noFill/>
              <a:ln w="50800">
                <a:noFill/>
              </a:ln>
              <a:effectLst>
                <a:outerShdw blurRad="254000" dist="127000" dir="270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endParaRPr kumimoji="1" lang="en-US" altLang="zh-CN" sz="1200" dirty="0">
                  <a:solidFill>
                    <a:schemeClr val="bg1"/>
                  </a:solidFill>
                </a:endParaRPr>
              </a:p>
            </p:txBody>
          </p:sp>
        </p:grpSp>
      </p:grpSp>
      <p:sp>
        <p:nvSpPr>
          <p:cNvPr id="90" name="Title 89"/>
          <p:cNvSpPr>
            <a:spLocks noGrp="1"/>
          </p:cNvSpPr>
          <p:nvPr>
            <p:ph type="title"/>
          </p:nvPr>
        </p:nvSpPr>
        <p:spPr>
          <a:xfrm>
            <a:off x="660400" y="59055"/>
            <a:ext cx="10858500" cy="1028700"/>
          </a:xfrm>
        </p:spPr>
        <p:txBody>
          <a:bodyPr wrap="square">
            <a:normAutofit/>
          </a:bodyPr>
          <a:lstStyle/>
          <a:p>
            <a:pPr lvl="0"/>
            <a:r>
              <a:rPr lang="zh-CN" altLang="en-US" dirty="0"/>
              <a:t>研究</a:t>
            </a:r>
            <a:r>
              <a:rPr lang="zh-CN" altLang="en-US" dirty="0"/>
              <a:t>进展</a:t>
            </a:r>
            <a:endParaRPr lang="zh-CN" altLang="en-US" dirty="0"/>
          </a:p>
        </p:txBody>
      </p:sp>
      <p:sp>
        <p:nvSpPr>
          <p:cNvPr id="4" name="Rectangle 30"/>
          <p:cNvSpPr/>
          <p:nvPr/>
        </p:nvSpPr>
        <p:spPr>
          <a:xfrm>
            <a:off x="1318895" y="2223135"/>
            <a:ext cx="2817495" cy="3778885"/>
          </a:xfrm>
          <a:prstGeom prst="rect">
            <a:avLst/>
          </a:prstGeom>
          <a:no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p>
            <a:endParaRPr kumimoji="1" lang="en-US" altLang="zh-CN" sz="1200" dirty="0">
              <a:solidFill>
                <a:schemeClr val="bg1"/>
              </a:solidFill>
            </a:endParaRPr>
          </a:p>
        </p:txBody>
      </p:sp>
      <p:sp>
        <p:nvSpPr>
          <p:cNvPr id="5" name="Rectangle 30"/>
          <p:cNvSpPr/>
          <p:nvPr>
            <p:custDataLst>
              <p:tags r:id="rId1"/>
            </p:custDataLst>
          </p:nvPr>
        </p:nvSpPr>
        <p:spPr>
          <a:xfrm>
            <a:off x="7959725" y="2322195"/>
            <a:ext cx="2676525" cy="2681605"/>
          </a:xfrm>
          <a:prstGeom prst="rect">
            <a:avLst/>
          </a:prstGeom>
          <a:no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p>
            <a:endParaRPr kumimoji="1" lang="en-US" altLang="zh-CN" sz="1200" dirty="0">
              <a:solidFill>
                <a:schemeClr val="bg1"/>
              </a:solidFill>
            </a:endParaRPr>
          </a:p>
        </p:txBody>
      </p:sp>
    </p:spTree>
    <p:custDataLst>
      <p:tags r:id="rId2"/>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未来展望</a:t>
            </a:r>
            <a:endParaRPr lang="zh-CN" altLang="en-US"/>
          </a:p>
        </p:txBody>
      </p:sp>
      <p:sp>
        <p:nvSpPr>
          <p:cNvPr id="3" name="文本框 2"/>
          <p:cNvSpPr txBox="1"/>
          <p:nvPr/>
        </p:nvSpPr>
        <p:spPr>
          <a:xfrm>
            <a:off x="660400" y="909320"/>
            <a:ext cx="10732770" cy="9358630"/>
          </a:xfrm>
          <a:prstGeom prst="rect">
            <a:avLst/>
          </a:prstGeom>
          <a:noFill/>
        </p:spPr>
        <p:txBody>
          <a:bodyPr wrap="square" rtlCol="0" anchor="t">
            <a:noAutofit/>
          </a:bodyPr>
          <a:p>
            <a:pPr>
              <a:lnSpc>
                <a:spcPct val="150000"/>
              </a:lnSpc>
            </a:pPr>
            <a:r>
              <a:rPr lang="zh-CN" altLang="en-US" sz="2000" b="1"/>
              <a:t>定制化植入物：</a:t>
            </a:r>
            <a:r>
              <a:rPr lang="zh-CN" altLang="en-US" sz="2000"/>
              <a:t>通过陶瓷 3D 打印技术，可以根据患者的</a:t>
            </a:r>
            <a:r>
              <a:rPr lang="zh-CN" altLang="en-US" sz="2000">
                <a:solidFill>
                  <a:srgbClr val="FF0000"/>
                </a:solidFill>
              </a:rPr>
              <a:t>个体特征和需求</a:t>
            </a:r>
            <a:r>
              <a:rPr lang="zh-CN" altLang="en-US" sz="2000"/>
              <a:t>，定制设计和制造植入物，如骨关节替代品、牙科植入物等，以提供更好的适配度和生物相容性。</a:t>
            </a:r>
            <a:endParaRPr lang="zh-CN" altLang="en-US" sz="2000"/>
          </a:p>
          <a:p>
            <a:pPr>
              <a:lnSpc>
                <a:spcPct val="150000"/>
              </a:lnSpc>
            </a:pPr>
            <a:r>
              <a:rPr lang="zh-CN" altLang="en-US" sz="2000" b="1"/>
              <a:t>组织工程：</a:t>
            </a:r>
            <a:r>
              <a:rPr lang="zh-CN" altLang="en-US" sz="2000"/>
              <a:t>陶瓷 3D 打印可以用于制造组织工程支架，</a:t>
            </a:r>
            <a:r>
              <a:rPr lang="zh-CN" altLang="en-US" sz="2000">
                <a:solidFill>
                  <a:srgbClr val="FF0000"/>
                </a:solidFill>
              </a:rPr>
              <a:t>为细胞提供生长和分化的环境</a:t>
            </a:r>
            <a:r>
              <a:rPr lang="zh-CN" altLang="en-US" sz="2000"/>
              <a:t>。这些支架可以用于修复和再生受损组织，如骨骼、软骨和牙齿等。</a:t>
            </a:r>
            <a:endParaRPr lang="zh-CN" altLang="en-US" sz="2000"/>
          </a:p>
          <a:p>
            <a:pPr>
              <a:lnSpc>
                <a:spcPct val="150000"/>
              </a:lnSpc>
            </a:pPr>
            <a:r>
              <a:rPr lang="zh-CN" altLang="en-US" sz="2000" b="1"/>
              <a:t>药物输送：</a:t>
            </a:r>
            <a:r>
              <a:rPr lang="zh-CN" altLang="en-US" sz="2000"/>
              <a:t>利用陶瓷 3D 打印的多孔结构，可以设计和制造药物输送装置，</a:t>
            </a:r>
            <a:r>
              <a:rPr lang="zh-CN" altLang="en-US" sz="2000">
                <a:solidFill>
                  <a:srgbClr val="FF0000"/>
                </a:solidFill>
              </a:rPr>
              <a:t>实现药物的可控释放</a:t>
            </a:r>
            <a:r>
              <a:rPr lang="zh-CN" altLang="en-US" sz="2000"/>
              <a:t>，提高治疗效果。</a:t>
            </a:r>
            <a:endParaRPr lang="zh-CN" altLang="en-US" sz="2000"/>
          </a:p>
          <a:p>
            <a:pPr>
              <a:lnSpc>
                <a:spcPct val="150000"/>
              </a:lnSpc>
            </a:pPr>
            <a:r>
              <a:rPr lang="zh-CN" altLang="en-US" sz="2000" b="1"/>
              <a:t>手术规划和模拟：</a:t>
            </a:r>
            <a:r>
              <a:rPr lang="zh-CN" altLang="en-US" sz="2000"/>
              <a:t>通过打印出患者的解剖模型，医生可以进行手术规划和模拟，</a:t>
            </a:r>
            <a:r>
              <a:rPr lang="zh-CN" altLang="en-US" sz="2000">
                <a:solidFill>
                  <a:srgbClr val="FF0000"/>
                </a:solidFill>
              </a:rPr>
              <a:t>提高手术的准确性和成功率</a:t>
            </a:r>
            <a:r>
              <a:rPr lang="zh-CN" altLang="en-US" sz="2000"/>
              <a:t>。</a:t>
            </a:r>
            <a:endParaRPr lang="zh-CN" altLang="en-US" sz="2000"/>
          </a:p>
          <a:p>
            <a:pPr>
              <a:lnSpc>
                <a:spcPct val="150000"/>
              </a:lnSpc>
            </a:pPr>
            <a:r>
              <a:rPr lang="zh-CN" altLang="en-US" sz="2000" b="1"/>
              <a:t>口腔医学：</a:t>
            </a:r>
            <a:r>
              <a:rPr lang="zh-CN" altLang="en-US" sz="2000"/>
              <a:t>陶瓷 3D 打印在牙科领域的应用将进一步发展，包括制造烤瓷牙、假牙、正畸矫治器等。</a:t>
            </a:r>
            <a:endParaRPr lang="zh-CN" altLang="en-US" sz="2000"/>
          </a:p>
          <a:p>
            <a:pPr>
              <a:lnSpc>
                <a:spcPct val="150000"/>
              </a:lnSpc>
            </a:pPr>
            <a:r>
              <a:rPr lang="zh-CN" altLang="en-US" sz="2000" b="1"/>
              <a:t>多材料打印：</a:t>
            </a:r>
            <a:r>
              <a:rPr lang="zh-CN" altLang="en-US" sz="2000"/>
              <a:t>未来可能会发展出同时使用陶瓷和其他材料（如金属、聚合物）的多材料 3D 打印技术，以实现更复杂的结构和功能。</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60142" y="1521958"/>
            <a:ext cx="5064473" cy="1256906"/>
          </a:xfrm>
        </p:spPr>
        <p:txBody>
          <a:bodyPr wrap="square">
            <a:normAutofit/>
          </a:bodyPr>
          <a:lstStyle/>
          <a:p>
            <a:pPr lvl="0"/>
            <a:r>
              <a:rPr lang="zh-CN"/>
              <a:t>结论</a:t>
            </a:r>
            <a:endParaRPr lang="zh-CN"/>
          </a:p>
        </p:txBody>
      </p:sp>
      <p:sp>
        <p:nvSpPr>
          <p:cNvPr id="25" name="Text Placeholder 24"/>
          <p:cNvSpPr>
            <a:spLocks noGrp="1"/>
          </p:cNvSpPr>
          <p:nvPr>
            <p:ph type="body" sz="quarter" idx="1"/>
          </p:nvPr>
        </p:nvSpPr>
        <p:spPr>
          <a:xfrm>
            <a:off x="6459855" y="3244850"/>
            <a:ext cx="5619115" cy="2364740"/>
          </a:xfrm>
        </p:spPr>
        <p:txBody>
          <a:bodyPr wrap="square">
            <a:normAutofit/>
          </a:bodyPr>
          <a:lstStyle/>
          <a:p>
            <a:pPr>
              <a:lnSpc>
                <a:spcPct val="120000"/>
              </a:lnSpc>
            </a:pPr>
            <a:r>
              <a:rPr kumimoji="1" dirty="0">
                <a:sym typeface="+mn-ea"/>
              </a:rPr>
              <a:t>总结陶瓷3D打印技术在医疗领域的重要性和潜在贡献</a:t>
            </a:r>
            <a:endParaRPr kumimoji="1" dirty="0">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结论：</a:t>
            </a:r>
            <a:endParaRPr lang="zh-CN" altLang="en-US"/>
          </a:p>
        </p:txBody>
      </p:sp>
      <p:sp>
        <p:nvSpPr>
          <p:cNvPr id="3" name="文本框 2"/>
          <p:cNvSpPr txBox="1"/>
          <p:nvPr/>
        </p:nvSpPr>
        <p:spPr>
          <a:xfrm>
            <a:off x="660400" y="909320"/>
            <a:ext cx="11058525" cy="9358630"/>
          </a:xfrm>
          <a:prstGeom prst="rect">
            <a:avLst/>
          </a:prstGeom>
          <a:noFill/>
        </p:spPr>
        <p:txBody>
          <a:bodyPr wrap="square" rtlCol="0" anchor="t">
            <a:noAutofit/>
          </a:bodyPr>
          <a:p>
            <a:pPr>
              <a:lnSpc>
                <a:spcPct val="150000"/>
              </a:lnSpc>
            </a:pPr>
            <a:r>
              <a:rPr lang="zh-CN" altLang="en-US" sz="2400"/>
              <a:t>陶瓷 3D 打印技术能够实现个性化医疗，制造复杂结构的医疗器械，提供良好的生物相容性，确保高度准确性，并加速研发和手术规划。这项技术为患者带来更有效、安全的治疗方案，为医疗行业的创新和发展提供新契机。</a:t>
            </a:r>
            <a:endParaRPr lang="zh-CN" altLang="en-US" sz="2400"/>
          </a:p>
          <a:p>
            <a:pPr>
              <a:lnSpc>
                <a:spcPct val="150000"/>
              </a:lnSpc>
            </a:pPr>
            <a:r>
              <a:rPr lang="zh-CN" altLang="en-US" sz="2400"/>
              <a:t>陶瓷 3D 打印技术通过制作个性化医疗器械和植入物，改善了患者的治疗效果。同时，该技术也推动了医学学科的发展，为医学研究和教育培训提供了新工具。此外，它还提高了医疗设备的制造水平，实现了复杂结构的制造和药物的可控释放。总的来说，陶瓷 3D 打印技术为医疗领域带来了创新和进步。</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500" fill="hold">
                                          <p:stCondLst>
                                            <p:cond delay="0"/>
                                          </p:stCondLst>
                                        </p:cTn>
                                        <p:tgtEl>
                                          <p:spTgt spid="3"/>
                                        </p:tgtEl>
                                        <p:attrNameLst>
                                          <p:attrName>style.visibility</p:attrName>
                                        </p:attrNameLst>
                                      </p:cBhvr>
                                      <p:to>
                                        <p:strVal val="visible"/>
                                      </p:to>
                                    </p:set>
                                    <p:animEffect transition="in" filter="wedg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59130" y="1324259"/>
            <a:ext cx="11409045" cy="4870012"/>
            <a:chOff x="658853" y="1324252"/>
            <a:chExt cx="11186652" cy="4869698"/>
          </a:xfrm>
        </p:grpSpPr>
        <p:sp>
          <p:nvSpPr>
            <p:cNvPr id="3" name="TextBox 2"/>
            <p:cNvSpPr txBox="1"/>
            <p:nvPr/>
          </p:nvSpPr>
          <p:spPr>
            <a:xfrm>
              <a:off x="688419" y="2640238"/>
              <a:ext cx="5082032" cy="46034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3D</a:t>
              </a:r>
              <a:r>
                <a:rPr kumimoji="0" lang="zh-CN" altLang="en-US" sz="2400" b="1" i="0" u="none" strike="noStrike" kern="1200" cap="none" spc="0" normalizeH="0" baseline="0" noProof="0" dirty="0">
                  <a:solidFill>
                    <a:schemeClr val="tx1"/>
                  </a:solidFill>
                </a:rPr>
                <a:t>打印技术的原理和</a:t>
              </a:r>
              <a:r>
                <a:rPr kumimoji="0" lang="zh-CN" altLang="en-US" sz="2400" b="1" i="0" u="none" strike="noStrike" kern="1200" cap="none" spc="0" normalizeH="0" baseline="0" noProof="0" dirty="0">
                  <a:solidFill>
                    <a:schemeClr val="tx1"/>
                  </a:solidFill>
                </a:rPr>
                <a:t>应用</a:t>
              </a:r>
              <a:endParaRPr kumimoji="0" lang="zh-CN" altLang="en-US" sz="2400" b="1" i="0" u="none" strike="noStrike" kern="1200" cap="none" spc="0" normalizeH="0" baseline="0" noProof="0" dirty="0">
                <a:solidFill>
                  <a:schemeClr val="tx1"/>
                </a:solidFill>
              </a:endParaRPr>
            </a:p>
          </p:txBody>
        </p:sp>
        <p:grpSp>
          <p:nvGrpSpPr>
            <p:cNvPr id="6" name="Group 5"/>
            <p:cNvGrpSpPr/>
            <p:nvPr/>
          </p:nvGrpSpPr>
          <p:grpSpPr>
            <a:xfrm>
              <a:off x="658853" y="3515693"/>
              <a:ext cx="2105708" cy="2678257"/>
              <a:chOff x="6096000" y="1653520"/>
              <a:chExt cx="2105708" cy="2678257"/>
            </a:xfrm>
          </p:grpSpPr>
          <p:sp>
            <p:nvSpPr>
              <p:cNvPr id="13" name="Rectangle 12"/>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fontScale="9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工作</a:t>
                </a:r>
                <a:r>
                  <a:rPr kumimoji="1" lang="zh-CN" altLang="en-US" sz="1600" b="1" dirty="0">
                    <a:solidFill>
                      <a:schemeClr val="tx1"/>
                    </a:solidFill>
                  </a:rPr>
                  <a:t>原理</a:t>
                </a:r>
                <a:endParaRPr kumimoji="1" lang="zh-CN" altLang="en-US" sz="1600" b="1" dirty="0">
                  <a:solidFill>
                    <a:schemeClr val="tx1"/>
                  </a:solidFill>
                </a:endParaRPr>
              </a:p>
            </p:txBody>
          </p:sp>
          <p:sp>
            <p:nvSpPr>
              <p:cNvPr id="14" name="Rectangle 13"/>
              <p:cNvSpPr/>
              <p:nvPr/>
            </p:nvSpPr>
            <p:spPr>
              <a:xfrm>
                <a:off x="6097245" y="2692313"/>
                <a:ext cx="2104463" cy="1639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利用</a:t>
                </a:r>
                <a:r>
                  <a:rPr kumimoji="1" lang="zh-CN" altLang="en-US" sz="1200" dirty="0">
                    <a:solidFill>
                      <a:srgbClr val="FF0000"/>
                    </a:solidFill>
                  </a:rPr>
                  <a:t>光固化和纸层叠</a:t>
                </a:r>
                <a:r>
                  <a:rPr kumimoji="1" lang="zh-CN" altLang="en-US" sz="1200" dirty="0">
                    <a:solidFill>
                      <a:schemeClr val="tx1"/>
                    </a:solidFill>
                  </a:rPr>
                  <a:t>等技术，打印机内装有液体或粉末等“打印材料”，与电脑连接后，通过电脑控制把“打印材料”一层层叠加起来，最终把计算机上的蓝图变成实物。</a:t>
                </a:r>
                <a:endParaRPr kumimoji="1" lang="zh-CN" altLang="en-US" sz="1200" dirty="0">
                  <a:solidFill>
                    <a:schemeClr val="tx1"/>
                  </a:solidFill>
                </a:endParaRPr>
              </a:p>
            </p:txBody>
          </p:sp>
          <p:grpSp>
            <p:nvGrpSpPr>
              <p:cNvPr id="15" name="Group 14"/>
              <p:cNvGrpSpPr/>
              <p:nvPr/>
            </p:nvGrpSpPr>
            <p:grpSpPr>
              <a:xfrm>
                <a:off x="6222610" y="1653520"/>
                <a:ext cx="540000" cy="540000"/>
                <a:chOff x="6335984" y="5599496"/>
                <a:chExt cx="540000" cy="540000"/>
              </a:xfrm>
            </p:grpSpPr>
            <p:sp>
              <p:nvSpPr>
                <p:cNvPr id="16" name="TextBox 15"/>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7" name="Freeform: Shape 16"/>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 name="Group 6"/>
            <p:cNvGrpSpPr/>
            <p:nvPr/>
          </p:nvGrpSpPr>
          <p:grpSpPr>
            <a:xfrm>
              <a:off x="2763085" y="3515693"/>
              <a:ext cx="1794777" cy="2239702"/>
              <a:chOff x="9134621" y="1653520"/>
              <a:chExt cx="1794777" cy="2239702"/>
            </a:xfrm>
          </p:grpSpPr>
          <p:sp>
            <p:nvSpPr>
              <p:cNvPr id="8" name="Rectangle 7"/>
              <p:cNvSpPr/>
              <p:nvPr/>
            </p:nvSpPr>
            <p:spPr>
              <a:xfrm>
                <a:off x="9134621"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fontScale="9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实现和</a:t>
                </a:r>
                <a:r>
                  <a:rPr kumimoji="1" lang="zh-CN" altLang="en-US" sz="1600" b="1" dirty="0">
                    <a:solidFill>
                      <a:schemeClr val="tx1"/>
                    </a:solidFill>
                  </a:rPr>
                  <a:t>应用</a:t>
                </a:r>
                <a:endParaRPr kumimoji="1" lang="zh-CN" altLang="en-US" sz="1600" b="1" dirty="0">
                  <a:solidFill>
                    <a:schemeClr val="tx1"/>
                  </a:solidFill>
                </a:endParaRPr>
              </a:p>
            </p:txBody>
          </p:sp>
          <p:sp>
            <p:nvSpPr>
              <p:cNvPr id="9" name="Rectangle 8"/>
              <p:cNvSpPr/>
              <p:nvPr/>
            </p:nvSpPr>
            <p:spPr>
              <a:xfrm>
                <a:off x="9162757" y="2696324"/>
                <a:ext cx="1766641" cy="1196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采用</a:t>
                </a:r>
                <a:r>
                  <a:rPr kumimoji="1" lang="zh-CN" altLang="en-US" sz="1200" dirty="0">
                    <a:solidFill>
                      <a:srgbClr val="FF0000"/>
                    </a:solidFill>
                  </a:rPr>
                  <a:t>数字技术材料打印机</a:t>
                </a:r>
                <a:r>
                  <a:rPr kumimoji="1" lang="zh-CN" altLang="en-US" sz="1200" dirty="0">
                    <a:solidFill>
                      <a:schemeClr val="tx1"/>
                    </a:solidFill>
                  </a:rPr>
                  <a:t>来实现常在模具制造、工业设计等领域被用于制造模型，后逐渐用于一些产品的直接制造。</a:t>
                </a:r>
                <a:endParaRPr kumimoji="1" lang="zh-CN" altLang="en-US" sz="1200" dirty="0">
                  <a:solidFill>
                    <a:schemeClr val="tx1"/>
                  </a:solidFill>
                </a:endParaRPr>
              </a:p>
            </p:txBody>
          </p:sp>
          <p:grpSp>
            <p:nvGrpSpPr>
              <p:cNvPr id="10" name="Group 9"/>
              <p:cNvGrpSpPr/>
              <p:nvPr/>
            </p:nvGrpSpPr>
            <p:grpSpPr>
              <a:xfrm>
                <a:off x="9261231" y="1653520"/>
                <a:ext cx="540000" cy="540000"/>
                <a:chOff x="9036964" y="5599496"/>
                <a:chExt cx="540000" cy="540000"/>
              </a:xfrm>
            </p:grpSpPr>
            <p:sp>
              <p:nvSpPr>
                <p:cNvPr id="11" name="TextBox 10"/>
                <p:cNvSpPr txBox="1"/>
                <p:nvPr/>
              </p:nvSpPr>
              <p:spPr>
                <a:xfrm>
                  <a:off x="9036964"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endParaRPr>
                </a:p>
              </p:txBody>
            </p:sp>
            <p:sp>
              <p:nvSpPr>
                <p:cNvPr id="12" name="Freeform: Shape 11"/>
                <p:cNvSpPr/>
                <p:nvPr/>
              </p:nvSpPr>
              <p:spPr>
                <a:xfrm>
                  <a:off x="9208605" y="5736711"/>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18" name="Group 17"/>
            <p:cNvGrpSpPr/>
            <p:nvPr/>
          </p:nvGrpSpPr>
          <p:grpSpPr>
            <a:xfrm>
              <a:off x="6633959" y="1324252"/>
              <a:ext cx="5211546" cy="4209495"/>
              <a:chOff x="4252913" y="1922463"/>
              <a:chExt cx="3740151" cy="3021013"/>
            </a:xfrm>
          </p:grpSpPr>
          <p:sp>
            <p:nvSpPr>
              <p:cNvPr id="19" name="Rectangle 18"/>
              <p:cNvSpPr/>
              <p:nvPr/>
            </p:nvSpPr>
            <p:spPr bwMode="auto">
              <a:xfrm>
                <a:off x="4256088" y="1922463"/>
                <a:ext cx="36798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Shape 19"/>
              <p:cNvSpPr/>
              <p:nvPr/>
            </p:nvSpPr>
            <p:spPr bwMode="auto">
              <a:xfrm>
                <a:off x="7158038" y="3825876"/>
                <a:ext cx="87313" cy="452438"/>
              </a:xfrm>
              <a:custGeom>
                <a:avLst/>
                <a:gdLst>
                  <a:gd name="T0" fmla="*/ 21 w 23"/>
                  <a:gd name="T1" fmla="*/ 120 h 120"/>
                  <a:gd name="T2" fmla="*/ 19 w 23"/>
                  <a:gd name="T3" fmla="*/ 119 h 120"/>
                  <a:gd name="T4" fmla="*/ 0 w 23"/>
                  <a:gd name="T5" fmla="*/ 2 h 120"/>
                  <a:gd name="T6" fmla="*/ 2 w 23"/>
                  <a:gd name="T7" fmla="*/ 0 h 120"/>
                  <a:gd name="T8" fmla="*/ 4 w 23"/>
                  <a:gd name="T9" fmla="*/ 2 h 120"/>
                  <a:gd name="T10" fmla="*/ 23 w 23"/>
                  <a:gd name="T11" fmla="*/ 118 h 120"/>
                  <a:gd name="T12" fmla="*/ 21 w 23"/>
                  <a:gd name="T13" fmla="*/ 120 h 120"/>
                  <a:gd name="T14" fmla="*/ 21 w 23"/>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0">
                    <a:moveTo>
                      <a:pt x="21" y="120"/>
                    </a:moveTo>
                    <a:cubicBezTo>
                      <a:pt x="20" y="120"/>
                      <a:pt x="19" y="120"/>
                      <a:pt x="19" y="119"/>
                    </a:cubicBezTo>
                    <a:cubicBezTo>
                      <a:pt x="0" y="2"/>
                      <a:pt x="0" y="2"/>
                      <a:pt x="0" y="2"/>
                    </a:cubicBezTo>
                    <a:cubicBezTo>
                      <a:pt x="0" y="1"/>
                      <a:pt x="1" y="0"/>
                      <a:pt x="2" y="0"/>
                    </a:cubicBezTo>
                    <a:cubicBezTo>
                      <a:pt x="3" y="0"/>
                      <a:pt x="4" y="1"/>
                      <a:pt x="4" y="2"/>
                    </a:cubicBezTo>
                    <a:cubicBezTo>
                      <a:pt x="23" y="118"/>
                      <a:pt x="23" y="118"/>
                      <a:pt x="23" y="118"/>
                    </a:cubicBezTo>
                    <a:cubicBezTo>
                      <a:pt x="23" y="119"/>
                      <a:pt x="22" y="120"/>
                      <a:pt x="21" y="120"/>
                    </a:cubicBezTo>
                    <a:cubicBezTo>
                      <a:pt x="21" y="120"/>
                      <a:pt x="21" y="120"/>
                      <a:pt x="21" y="120"/>
                    </a:cubicBezTo>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Shape 20"/>
              <p:cNvSpPr/>
              <p:nvPr/>
            </p:nvSpPr>
            <p:spPr bwMode="auto">
              <a:xfrm>
                <a:off x="4833938" y="2820988"/>
                <a:ext cx="2928938" cy="2092325"/>
              </a:xfrm>
              <a:custGeom>
                <a:avLst/>
                <a:gdLst>
                  <a:gd name="T0" fmla="*/ 33 w 776"/>
                  <a:gd name="T1" fmla="*/ 554 h 554"/>
                  <a:gd name="T2" fmla="*/ 0 w 776"/>
                  <a:gd name="T3" fmla="*/ 521 h 554"/>
                  <a:gd name="T4" fmla="*/ 0 w 776"/>
                  <a:gd name="T5" fmla="*/ 34 h 554"/>
                  <a:gd name="T6" fmla="*/ 33 w 776"/>
                  <a:gd name="T7" fmla="*/ 0 h 554"/>
                  <a:gd name="T8" fmla="*/ 743 w 776"/>
                  <a:gd name="T9" fmla="*/ 0 h 554"/>
                  <a:gd name="T10" fmla="*/ 776 w 776"/>
                  <a:gd name="T11" fmla="*/ 34 h 554"/>
                  <a:gd name="T12" fmla="*/ 776 w 776"/>
                  <a:gd name="T13" fmla="*/ 521 h 554"/>
                  <a:gd name="T14" fmla="*/ 743 w 776"/>
                  <a:gd name="T15" fmla="*/ 554 h 554"/>
                  <a:gd name="T16" fmla="*/ 33 w 776"/>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554">
                    <a:moveTo>
                      <a:pt x="33" y="554"/>
                    </a:moveTo>
                    <a:cubicBezTo>
                      <a:pt x="15" y="554"/>
                      <a:pt x="0" y="539"/>
                      <a:pt x="0" y="521"/>
                    </a:cubicBezTo>
                    <a:cubicBezTo>
                      <a:pt x="0" y="34"/>
                      <a:pt x="0" y="34"/>
                      <a:pt x="0" y="34"/>
                    </a:cubicBezTo>
                    <a:cubicBezTo>
                      <a:pt x="0" y="15"/>
                      <a:pt x="15" y="0"/>
                      <a:pt x="33" y="0"/>
                    </a:cubicBezTo>
                    <a:cubicBezTo>
                      <a:pt x="743" y="0"/>
                      <a:pt x="743" y="0"/>
                      <a:pt x="743" y="0"/>
                    </a:cubicBezTo>
                    <a:cubicBezTo>
                      <a:pt x="761" y="0"/>
                      <a:pt x="776" y="15"/>
                      <a:pt x="776" y="34"/>
                    </a:cubicBezTo>
                    <a:cubicBezTo>
                      <a:pt x="776" y="521"/>
                      <a:pt x="776" y="521"/>
                      <a:pt x="776" y="521"/>
                    </a:cubicBezTo>
                    <a:cubicBezTo>
                      <a:pt x="776" y="539"/>
                      <a:pt x="761" y="554"/>
                      <a:pt x="743" y="554"/>
                    </a:cubicBezTo>
                    <a:cubicBezTo>
                      <a:pt x="33" y="554"/>
                      <a:pt x="33" y="554"/>
                      <a:pt x="33" y="554"/>
                    </a:cubicBezTo>
                  </a:path>
                </a:pathLst>
              </a:custGeom>
              <a:solidFill>
                <a:srgbClr val="F9F8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Shape 21"/>
              <p:cNvSpPr/>
              <p:nvPr/>
            </p:nvSpPr>
            <p:spPr bwMode="auto">
              <a:xfrm>
                <a:off x="4826001" y="2813051"/>
                <a:ext cx="2943225" cy="2106613"/>
              </a:xfrm>
              <a:custGeom>
                <a:avLst/>
                <a:gdLst>
                  <a:gd name="T0" fmla="*/ 745 w 780"/>
                  <a:gd name="T1" fmla="*/ 4 h 558"/>
                  <a:gd name="T2" fmla="*/ 776 w 780"/>
                  <a:gd name="T3" fmla="*/ 36 h 558"/>
                  <a:gd name="T4" fmla="*/ 776 w 780"/>
                  <a:gd name="T5" fmla="*/ 523 h 558"/>
                  <a:gd name="T6" fmla="*/ 745 w 780"/>
                  <a:gd name="T7" fmla="*/ 554 h 558"/>
                  <a:gd name="T8" fmla="*/ 35 w 780"/>
                  <a:gd name="T9" fmla="*/ 554 h 558"/>
                  <a:gd name="T10" fmla="*/ 4 w 780"/>
                  <a:gd name="T11" fmla="*/ 523 h 558"/>
                  <a:gd name="T12" fmla="*/ 4 w 780"/>
                  <a:gd name="T13" fmla="*/ 36 h 558"/>
                  <a:gd name="T14" fmla="*/ 35 w 780"/>
                  <a:gd name="T15" fmla="*/ 4 h 558"/>
                  <a:gd name="T16" fmla="*/ 745 w 780"/>
                  <a:gd name="T17" fmla="*/ 4 h 558"/>
                  <a:gd name="T18" fmla="*/ 745 w 780"/>
                  <a:gd name="T19" fmla="*/ 0 h 558"/>
                  <a:gd name="T20" fmla="*/ 35 w 780"/>
                  <a:gd name="T21" fmla="*/ 0 h 558"/>
                  <a:gd name="T22" fmla="*/ 0 w 780"/>
                  <a:gd name="T23" fmla="*/ 36 h 558"/>
                  <a:gd name="T24" fmla="*/ 0 w 780"/>
                  <a:gd name="T25" fmla="*/ 523 h 558"/>
                  <a:gd name="T26" fmla="*/ 35 w 780"/>
                  <a:gd name="T27" fmla="*/ 558 h 558"/>
                  <a:gd name="T28" fmla="*/ 745 w 780"/>
                  <a:gd name="T29" fmla="*/ 558 h 558"/>
                  <a:gd name="T30" fmla="*/ 780 w 780"/>
                  <a:gd name="T31" fmla="*/ 523 h 558"/>
                  <a:gd name="T32" fmla="*/ 780 w 780"/>
                  <a:gd name="T33" fmla="*/ 36 h 558"/>
                  <a:gd name="T34" fmla="*/ 745 w 780"/>
                  <a:gd name="T3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558">
                    <a:moveTo>
                      <a:pt x="745" y="4"/>
                    </a:moveTo>
                    <a:cubicBezTo>
                      <a:pt x="762" y="4"/>
                      <a:pt x="776" y="18"/>
                      <a:pt x="776" y="36"/>
                    </a:cubicBezTo>
                    <a:cubicBezTo>
                      <a:pt x="776" y="523"/>
                      <a:pt x="776" y="523"/>
                      <a:pt x="776" y="523"/>
                    </a:cubicBezTo>
                    <a:cubicBezTo>
                      <a:pt x="776" y="540"/>
                      <a:pt x="762" y="554"/>
                      <a:pt x="745" y="554"/>
                    </a:cubicBezTo>
                    <a:cubicBezTo>
                      <a:pt x="35" y="554"/>
                      <a:pt x="35" y="554"/>
                      <a:pt x="35" y="554"/>
                    </a:cubicBezTo>
                    <a:cubicBezTo>
                      <a:pt x="18" y="554"/>
                      <a:pt x="4" y="540"/>
                      <a:pt x="4" y="523"/>
                    </a:cubicBezTo>
                    <a:cubicBezTo>
                      <a:pt x="4" y="36"/>
                      <a:pt x="4" y="36"/>
                      <a:pt x="4" y="36"/>
                    </a:cubicBezTo>
                    <a:cubicBezTo>
                      <a:pt x="4" y="18"/>
                      <a:pt x="18" y="4"/>
                      <a:pt x="35" y="4"/>
                    </a:cubicBezTo>
                    <a:cubicBezTo>
                      <a:pt x="745" y="4"/>
                      <a:pt x="745" y="4"/>
                      <a:pt x="745" y="4"/>
                    </a:cubicBezTo>
                    <a:moveTo>
                      <a:pt x="745" y="0"/>
                    </a:moveTo>
                    <a:cubicBezTo>
                      <a:pt x="35" y="0"/>
                      <a:pt x="35" y="0"/>
                      <a:pt x="35" y="0"/>
                    </a:cubicBezTo>
                    <a:cubicBezTo>
                      <a:pt x="16" y="0"/>
                      <a:pt x="0" y="16"/>
                      <a:pt x="0" y="36"/>
                    </a:cubicBezTo>
                    <a:cubicBezTo>
                      <a:pt x="0" y="523"/>
                      <a:pt x="0" y="523"/>
                      <a:pt x="0" y="523"/>
                    </a:cubicBezTo>
                    <a:cubicBezTo>
                      <a:pt x="0" y="542"/>
                      <a:pt x="16" y="558"/>
                      <a:pt x="35" y="558"/>
                    </a:cubicBezTo>
                    <a:cubicBezTo>
                      <a:pt x="745" y="558"/>
                      <a:pt x="745" y="558"/>
                      <a:pt x="745" y="558"/>
                    </a:cubicBezTo>
                    <a:cubicBezTo>
                      <a:pt x="764" y="558"/>
                      <a:pt x="780" y="542"/>
                      <a:pt x="780" y="523"/>
                    </a:cubicBezTo>
                    <a:cubicBezTo>
                      <a:pt x="780" y="36"/>
                      <a:pt x="780" y="36"/>
                      <a:pt x="780" y="36"/>
                    </a:cubicBezTo>
                    <a:cubicBezTo>
                      <a:pt x="780" y="16"/>
                      <a:pt x="764" y="0"/>
                      <a:pt x="74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Shape 22"/>
              <p:cNvSpPr/>
              <p:nvPr/>
            </p:nvSpPr>
            <p:spPr bwMode="auto">
              <a:xfrm>
                <a:off x="4833938" y="2820988"/>
                <a:ext cx="2928938" cy="222250"/>
              </a:xfrm>
              <a:custGeom>
                <a:avLst/>
                <a:gdLst>
                  <a:gd name="T0" fmla="*/ 0 w 776"/>
                  <a:gd name="T1" fmla="*/ 59 h 59"/>
                  <a:gd name="T2" fmla="*/ 0 w 776"/>
                  <a:gd name="T3" fmla="*/ 30 h 59"/>
                  <a:gd name="T4" fmla="*/ 30 w 776"/>
                  <a:gd name="T5" fmla="*/ 0 h 59"/>
                  <a:gd name="T6" fmla="*/ 746 w 776"/>
                  <a:gd name="T7" fmla="*/ 0 h 59"/>
                  <a:gd name="T8" fmla="*/ 776 w 776"/>
                  <a:gd name="T9" fmla="*/ 30 h 59"/>
                  <a:gd name="T10" fmla="*/ 776 w 776"/>
                  <a:gd name="T11" fmla="*/ 59 h 59"/>
                  <a:gd name="T12" fmla="*/ 0 w 776"/>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776" h="59">
                    <a:moveTo>
                      <a:pt x="0" y="59"/>
                    </a:moveTo>
                    <a:cubicBezTo>
                      <a:pt x="0" y="30"/>
                      <a:pt x="0" y="30"/>
                      <a:pt x="0" y="30"/>
                    </a:cubicBezTo>
                    <a:cubicBezTo>
                      <a:pt x="0" y="14"/>
                      <a:pt x="14" y="0"/>
                      <a:pt x="30" y="0"/>
                    </a:cubicBezTo>
                    <a:cubicBezTo>
                      <a:pt x="746" y="0"/>
                      <a:pt x="746" y="0"/>
                      <a:pt x="746" y="0"/>
                    </a:cubicBezTo>
                    <a:cubicBezTo>
                      <a:pt x="762" y="0"/>
                      <a:pt x="776" y="14"/>
                      <a:pt x="776" y="30"/>
                    </a:cubicBezTo>
                    <a:cubicBezTo>
                      <a:pt x="776" y="59"/>
                      <a:pt x="776" y="59"/>
                      <a:pt x="776" y="59"/>
                    </a:cubicBezTo>
                    <a:lnTo>
                      <a:pt x="0" y="59"/>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Shape 23"/>
              <p:cNvSpPr/>
              <p:nvPr/>
            </p:nvSpPr>
            <p:spPr bwMode="auto">
              <a:xfrm>
                <a:off x="4826001" y="2813051"/>
                <a:ext cx="2943225" cy="238125"/>
              </a:xfrm>
              <a:custGeom>
                <a:avLst/>
                <a:gdLst>
                  <a:gd name="T0" fmla="*/ 748 w 780"/>
                  <a:gd name="T1" fmla="*/ 4 h 63"/>
                  <a:gd name="T2" fmla="*/ 776 w 780"/>
                  <a:gd name="T3" fmla="*/ 32 h 63"/>
                  <a:gd name="T4" fmla="*/ 776 w 780"/>
                  <a:gd name="T5" fmla="*/ 59 h 63"/>
                  <a:gd name="T6" fmla="*/ 4 w 780"/>
                  <a:gd name="T7" fmla="*/ 59 h 63"/>
                  <a:gd name="T8" fmla="*/ 4 w 780"/>
                  <a:gd name="T9" fmla="*/ 32 h 63"/>
                  <a:gd name="T10" fmla="*/ 32 w 780"/>
                  <a:gd name="T11" fmla="*/ 4 h 63"/>
                  <a:gd name="T12" fmla="*/ 748 w 780"/>
                  <a:gd name="T13" fmla="*/ 4 h 63"/>
                  <a:gd name="T14" fmla="*/ 748 w 780"/>
                  <a:gd name="T15" fmla="*/ 0 h 63"/>
                  <a:gd name="T16" fmla="*/ 32 w 780"/>
                  <a:gd name="T17" fmla="*/ 0 h 63"/>
                  <a:gd name="T18" fmla="*/ 0 w 780"/>
                  <a:gd name="T19" fmla="*/ 32 h 63"/>
                  <a:gd name="T20" fmla="*/ 0 w 780"/>
                  <a:gd name="T21" fmla="*/ 63 h 63"/>
                  <a:gd name="T22" fmla="*/ 780 w 780"/>
                  <a:gd name="T23" fmla="*/ 63 h 63"/>
                  <a:gd name="T24" fmla="*/ 780 w 780"/>
                  <a:gd name="T25" fmla="*/ 32 h 63"/>
                  <a:gd name="T26" fmla="*/ 748 w 780"/>
                  <a:gd name="T2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0" h="63">
                    <a:moveTo>
                      <a:pt x="748" y="4"/>
                    </a:moveTo>
                    <a:cubicBezTo>
                      <a:pt x="763" y="4"/>
                      <a:pt x="776" y="17"/>
                      <a:pt x="776" y="32"/>
                    </a:cubicBezTo>
                    <a:cubicBezTo>
                      <a:pt x="776" y="59"/>
                      <a:pt x="776" y="59"/>
                      <a:pt x="776" y="59"/>
                    </a:cubicBezTo>
                    <a:cubicBezTo>
                      <a:pt x="4" y="59"/>
                      <a:pt x="4" y="59"/>
                      <a:pt x="4" y="59"/>
                    </a:cubicBezTo>
                    <a:cubicBezTo>
                      <a:pt x="4" y="32"/>
                      <a:pt x="4" y="32"/>
                      <a:pt x="4" y="32"/>
                    </a:cubicBezTo>
                    <a:cubicBezTo>
                      <a:pt x="4" y="17"/>
                      <a:pt x="17" y="4"/>
                      <a:pt x="32" y="4"/>
                    </a:cubicBezTo>
                    <a:cubicBezTo>
                      <a:pt x="748" y="4"/>
                      <a:pt x="748" y="4"/>
                      <a:pt x="748" y="4"/>
                    </a:cubicBezTo>
                    <a:moveTo>
                      <a:pt x="748" y="0"/>
                    </a:moveTo>
                    <a:cubicBezTo>
                      <a:pt x="32" y="0"/>
                      <a:pt x="32" y="0"/>
                      <a:pt x="32" y="0"/>
                    </a:cubicBezTo>
                    <a:cubicBezTo>
                      <a:pt x="14" y="0"/>
                      <a:pt x="0" y="15"/>
                      <a:pt x="0" y="32"/>
                    </a:cubicBezTo>
                    <a:cubicBezTo>
                      <a:pt x="0" y="63"/>
                      <a:pt x="0" y="63"/>
                      <a:pt x="0" y="63"/>
                    </a:cubicBezTo>
                    <a:cubicBezTo>
                      <a:pt x="780" y="63"/>
                      <a:pt x="780" y="63"/>
                      <a:pt x="780" y="63"/>
                    </a:cubicBezTo>
                    <a:cubicBezTo>
                      <a:pt x="780" y="32"/>
                      <a:pt x="780" y="32"/>
                      <a:pt x="780" y="32"/>
                    </a:cubicBezTo>
                    <a:cubicBezTo>
                      <a:pt x="780" y="15"/>
                      <a:pt x="765" y="0"/>
                      <a:pt x="748"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Shape 24"/>
              <p:cNvSpPr/>
              <p:nvPr/>
            </p:nvSpPr>
            <p:spPr bwMode="auto">
              <a:xfrm>
                <a:off x="7588251" y="2873376"/>
                <a:ext cx="114300" cy="109538"/>
              </a:xfrm>
              <a:custGeom>
                <a:avLst/>
                <a:gdLst>
                  <a:gd name="T0" fmla="*/ 28 w 30"/>
                  <a:gd name="T1" fmla="*/ 29 h 29"/>
                  <a:gd name="T2" fmla="*/ 26 w 30"/>
                  <a:gd name="T3" fmla="*/ 29 h 29"/>
                  <a:gd name="T4" fmla="*/ 1 w 30"/>
                  <a:gd name="T5" fmla="*/ 4 h 29"/>
                  <a:gd name="T6" fmla="*/ 1 w 30"/>
                  <a:gd name="T7" fmla="*/ 1 h 29"/>
                  <a:gd name="T8" fmla="*/ 4 w 30"/>
                  <a:gd name="T9" fmla="*/ 1 h 29"/>
                  <a:gd name="T10" fmla="*/ 29 w 30"/>
                  <a:gd name="T11" fmla="*/ 26 h 29"/>
                  <a:gd name="T12" fmla="*/ 29 w 30"/>
                  <a:gd name="T13" fmla="*/ 29 h 29"/>
                  <a:gd name="T14" fmla="*/ 28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8" y="29"/>
                    </a:moveTo>
                    <a:cubicBezTo>
                      <a:pt x="27" y="29"/>
                      <a:pt x="27" y="29"/>
                      <a:pt x="26" y="29"/>
                    </a:cubicBezTo>
                    <a:cubicBezTo>
                      <a:pt x="1" y="4"/>
                      <a:pt x="1" y="4"/>
                      <a:pt x="1" y="4"/>
                    </a:cubicBezTo>
                    <a:cubicBezTo>
                      <a:pt x="0" y="3"/>
                      <a:pt x="0" y="1"/>
                      <a:pt x="1" y="1"/>
                    </a:cubicBezTo>
                    <a:cubicBezTo>
                      <a:pt x="2" y="0"/>
                      <a:pt x="3" y="0"/>
                      <a:pt x="4" y="1"/>
                    </a:cubicBezTo>
                    <a:cubicBezTo>
                      <a:pt x="29" y="26"/>
                      <a:pt x="29" y="26"/>
                      <a:pt x="29" y="26"/>
                    </a:cubicBezTo>
                    <a:cubicBezTo>
                      <a:pt x="30" y="27"/>
                      <a:pt x="30" y="28"/>
                      <a:pt x="29" y="29"/>
                    </a:cubicBezTo>
                    <a:cubicBezTo>
                      <a:pt x="29" y="29"/>
                      <a:pt x="28" y="29"/>
                      <a:pt x="28" y="29"/>
                    </a:cubicBezTo>
                    <a:close/>
                  </a:path>
                </a:pathLst>
              </a:custGeom>
              <a:solidFill>
                <a:srgbClr val="F9F8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Shape 25"/>
              <p:cNvSpPr/>
              <p:nvPr/>
            </p:nvSpPr>
            <p:spPr bwMode="auto">
              <a:xfrm>
                <a:off x="7588251" y="2873376"/>
                <a:ext cx="114300" cy="109538"/>
              </a:xfrm>
              <a:custGeom>
                <a:avLst/>
                <a:gdLst>
                  <a:gd name="T0" fmla="*/ 3 w 30"/>
                  <a:gd name="T1" fmla="*/ 29 h 29"/>
                  <a:gd name="T2" fmla="*/ 1 w 30"/>
                  <a:gd name="T3" fmla="*/ 29 h 29"/>
                  <a:gd name="T4" fmla="*/ 1 w 30"/>
                  <a:gd name="T5" fmla="*/ 26 h 29"/>
                  <a:gd name="T6" fmla="*/ 26 w 30"/>
                  <a:gd name="T7" fmla="*/ 1 h 29"/>
                  <a:gd name="T8" fmla="*/ 29 w 30"/>
                  <a:gd name="T9" fmla="*/ 1 h 29"/>
                  <a:gd name="T10" fmla="*/ 29 w 30"/>
                  <a:gd name="T11" fmla="*/ 4 h 29"/>
                  <a:gd name="T12" fmla="*/ 4 w 30"/>
                  <a:gd name="T13" fmla="*/ 29 h 29"/>
                  <a:gd name="T14" fmla="*/ 3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3" y="29"/>
                    </a:moveTo>
                    <a:cubicBezTo>
                      <a:pt x="2" y="29"/>
                      <a:pt x="2" y="29"/>
                      <a:pt x="1" y="29"/>
                    </a:cubicBezTo>
                    <a:cubicBezTo>
                      <a:pt x="0" y="28"/>
                      <a:pt x="0" y="27"/>
                      <a:pt x="1" y="26"/>
                    </a:cubicBezTo>
                    <a:cubicBezTo>
                      <a:pt x="26" y="1"/>
                      <a:pt x="26" y="1"/>
                      <a:pt x="26" y="1"/>
                    </a:cubicBezTo>
                    <a:cubicBezTo>
                      <a:pt x="27" y="0"/>
                      <a:pt x="28" y="0"/>
                      <a:pt x="29" y="1"/>
                    </a:cubicBezTo>
                    <a:cubicBezTo>
                      <a:pt x="30" y="1"/>
                      <a:pt x="30" y="3"/>
                      <a:pt x="29" y="4"/>
                    </a:cubicBezTo>
                    <a:cubicBezTo>
                      <a:pt x="4" y="29"/>
                      <a:pt x="4" y="29"/>
                      <a:pt x="4" y="29"/>
                    </a:cubicBezTo>
                    <a:cubicBezTo>
                      <a:pt x="4" y="29"/>
                      <a:pt x="3" y="29"/>
                      <a:pt x="3" y="29"/>
                    </a:cubicBezTo>
                    <a:close/>
                  </a:path>
                </a:pathLst>
              </a:custGeom>
              <a:solidFill>
                <a:srgbClr val="F9F8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Shape 26"/>
              <p:cNvSpPr/>
              <p:nvPr/>
            </p:nvSpPr>
            <p:spPr bwMode="auto">
              <a:xfrm>
                <a:off x="7437438" y="2873376"/>
                <a:ext cx="109538" cy="114300"/>
              </a:xfrm>
              <a:custGeom>
                <a:avLst/>
                <a:gdLst>
                  <a:gd name="T0" fmla="*/ 27 w 29"/>
                  <a:gd name="T1" fmla="*/ 30 h 30"/>
                  <a:gd name="T2" fmla="*/ 2 w 29"/>
                  <a:gd name="T3" fmla="*/ 30 h 30"/>
                  <a:gd name="T4" fmla="*/ 0 w 29"/>
                  <a:gd name="T5" fmla="*/ 28 h 30"/>
                  <a:gd name="T6" fmla="*/ 0 w 29"/>
                  <a:gd name="T7" fmla="*/ 2 h 30"/>
                  <a:gd name="T8" fmla="*/ 2 w 29"/>
                  <a:gd name="T9" fmla="*/ 0 h 30"/>
                  <a:gd name="T10" fmla="*/ 27 w 29"/>
                  <a:gd name="T11" fmla="*/ 0 h 30"/>
                  <a:gd name="T12" fmla="*/ 29 w 29"/>
                  <a:gd name="T13" fmla="*/ 2 h 30"/>
                  <a:gd name="T14" fmla="*/ 29 w 29"/>
                  <a:gd name="T15" fmla="*/ 28 h 30"/>
                  <a:gd name="T16" fmla="*/ 27 w 29"/>
                  <a:gd name="T17" fmla="*/ 30 h 30"/>
                  <a:gd name="T18" fmla="*/ 4 w 29"/>
                  <a:gd name="T19" fmla="*/ 26 h 30"/>
                  <a:gd name="T20" fmla="*/ 25 w 29"/>
                  <a:gd name="T21" fmla="*/ 26 h 30"/>
                  <a:gd name="T22" fmla="*/ 25 w 29"/>
                  <a:gd name="T23" fmla="*/ 4 h 30"/>
                  <a:gd name="T24" fmla="*/ 4 w 29"/>
                  <a:gd name="T25" fmla="*/ 4 h 30"/>
                  <a:gd name="T26" fmla="*/ 4 w 29"/>
                  <a:gd name="T2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0">
                    <a:moveTo>
                      <a:pt x="27" y="30"/>
                    </a:moveTo>
                    <a:cubicBezTo>
                      <a:pt x="2" y="30"/>
                      <a:pt x="2" y="30"/>
                      <a:pt x="2" y="30"/>
                    </a:cubicBezTo>
                    <a:cubicBezTo>
                      <a:pt x="0" y="30"/>
                      <a:pt x="0" y="29"/>
                      <a:pt x="0" y="28"/>
                    </a:cubicBezTo>
                    <a:cubicBezTo>
                      <a:pt x="0" y="2"/>
                      <a:pt x="0" y="2"/>
                      <a:pt x="0" y="2"/>
                    </a:cubicBezTo>
                    <a:cubicBezTo>
                      <a:pt x="0" y="1"/>
                      <a:pt x="0" y="0"/>
                      <a:pt x="2" y="0"/>
                    </a:cubicBezTo>
                    <a:cubicBezTo>
                      <a:pt x="27" y="0"/>
                      <a:pt x="27" y="0"/>
                      <a:pt x="27" y="0"/>
                    </a:cubicBezTo>
                    <a:cubicBezTo>
                      <a:pt x="28" y="0"/>
                      <a:pt x="29" y="1"/>
                      <a:pt x="29" y="2"/>
                    </a:cubicBezTo>
                    <a:cubicBezTo>
                      <a:pt x="29" y="28"/>
                      <a:pt x="29" y="28"/>
                      <a:pt x="29" y="28"/>
                    </a:cubicBezTo>
                    <a:cubicBezTo>
                      <a:pt x="29" y="29"/>
                      <a:pt x="28" y="30"/>
                      <a:pt x="27" y="30"/>
                    </a:cubicBezTo>
                    <a:close/>
                    <a:moveTo>
                      <a:pt x="4" y="26"/>
                    </a:moveTo>
                    <a:cubicBezTo>
                      <a:pt x="25" y="26"/>
                      <a:pt x="25" y="26"/>
                      <a:pt x="25" y="26"/>
                    </a:cubicBezTo>
                    <a:cubicBezTo>
                      <a:pt x="25" y="4"/>
                      <a:pt x="25" y="4"/>
                      <a:pt x="25" y="4"/>
                    </a:cubicBezTo>
                    <a:cubicBezTo>
                      <a:pt x="4" y="4"/>
                      <a:pt x="4" y="4"/>
                      <a:pt x="4" y="4"/>
                    </a:cubicBezTo>
                    <a:lnTo>
                      <a:pt x="4" y="26"/>
                    </a:lnTo>
                    <a:close/>
                  </a:path>
                </a:pathLst>
              </a:custGeom>
              <a:solidFill>
                <a:srgbClr val="F9F8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Shape 27"/>
              <p:cNvSpPr/>
              <p:nvPr/>
            </p:nvSpPr>
            <p:spPr bwMode="auto">
              <a:xfrm>
                <a:off x="7275513" y="2968626"/>
                <a:ext cx="123825" cy="14288"/>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0" y="4"/>
                      <a:pt x="0" y="3"/>
                      <a:pt x="0" y="2"/>
                    </a:cubicBezTo>
                    <a:cubicBezTo>
                      <a:pt x="0" y="1"/>
                      <a:pt x="0" y="0"/>
                      <a:pt x="2" y="0"/>
                    </a:cubicBezTo>
                    <a:cubicBezTo>
                      <a:pt x="31" y="0"/>
                      <a:pt x="31" y="0"/>
                      <a:pt x="31" y="0"/>
                    </a:cubicBezTo>
                    <a:cubicBezTo>
                      <a:pt x="32" y="0"/>
                      <a:pt x="33" y="1"/>
                      <a:pt x="33" y="2"/>
                    </a:cubicBezTo>
                    <a:cubicBezTo>
                      <a:pt x="33" y="3"/>
                      <a:pt x="32" y="4"/>
                      <a:pt x="31" y="4"/>
                    </a:cubicBezTo>
                    <a:close/>
                  </a:path>
                </a:pathLst>
              </a:custGeom>
              <a:solidFill>
                <a:srgbClr val="F9F8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Shape 28"/>
              <p:cNvSpPr/>
              <p:nvPr/>
            </p:nvSpPr>
            <p:spPr bwMode="auto">
              <a:xfrm>
                <a:off x="6173788" y="2322513"/>
                <a:ext cx="1403350" cy="1536700"/>
              </a:xfrm>
              <a:custGeom>
                <a:avLst/>
                <a:gdLst>
                  <a:gd name="T0" fmla="*/ 319 w 372"/>
                  <a:gd name="T1" fmla="*/ 138 h 407"/>
                  <a:gd name="T2" fmla="*/ 316 w 372"/>
                  <a:gd name="T3" fmla="*/ 136 h 407"/>
                  <a:gd name="T4" fmla="*/ 270 w 372"/>
                  <a:gd name="T5" fmla="*/ 98 h 407"/>
                  <a:gd name="T6" fmla="*/ 273 w 372"/>
                  <a:gd name="T7" fmla="*/ 96 h 407"/>
                  <a:gd name="T8" fmla="*/ 300 w 372"/>
                  <a:gd name="T9" fmla="*/ 46 h 407"/>
                  <a:gd name="T10" fmla="*/ 269 w 372"/>
                  <a:gd name="T11" fmla="*/ 27 h 407"/>
                  <a:gd name="T12" fmla="*/ 256 w 372"/>
                  <a:gd name="T13" fmla="*/ 7 h 407"/>
                  <a:gd name="T14" fmla="*/ 213 w 372"/>
                  <a:gd name="T15" fmla="*/ 28 h 407"/>
                  <a:gd name="T16" fmla="*/ 208 w 372"/>
                  <a:gd name="T17" fmla="*/ 42 h 407"/>
                  <a:gd name="T18" fmla="*/ 47 w 372"/>
                  <a:gd name="T19" fmla="*/ 128 h 407"/>
                  <a:gd name="T20" fmla="*/ 27 w 372"/>
                  <a:gd name="T21" fmla="*/ 166 h 407"/>
                  <a:gd name="T22" fmla="*/ 19 w 372"/>
                  <a:gd name="T23" fmla="*/ 177 h 407"/>
                  <a:gd name="T24" fmla="*/ 0 w 372"/>
                  <a:gd name="T25" fmla="*/ 233 h 407"/>
                  <a:gd name="T26" fmla="*/ 45 w 372"/>
                  <a:gd name="T27" fmla="*/ 306 h 407"/>
                  <a:gd name="T28" fmla="*/ 136 w 372"/>
                  <a:gd name="T29" fmla="*/ 373 h 407"/>
                  <a:gd name="T30" fmla="*/ 229 w 372"/>
                  <a:gd name="T31" fmla="*/ 404 h 407"/>
                  <a:gd name="T32" fmla="*/ 333 w 372"/>
                  <a:gd name="T33" fmla="*/ 318 h 407"/>
                  <a:gd name="T34" fmla="*/ 330 w 372"/>
                  <a:gd name="T35" fmla="*/ 284 h 407"/>
                  <a:gd name="T36" fmla="*/ 334 w 372"/>
                  <a:gd name="T37" fmla="*/ 267 h 407"/>
                  <a:gd name="T38" fmla="*/ 338 w 372"/>
                  <a:gd name="T39" fmla="*/ 263 h 407"/>
                  <a:gd name="T40" fmla="*/ 345 w 372"/>
                  <a:gd name="T41" fmla="*/ 255 h 407"/>
                  <a:gd name="T42" fmla="*/ 319 w 372"/>
                  <a:gd name="T43" fmla="*/ 13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2" h="407">
                    <a:moveTo>
                      <a:pt x="319" y="138"/>
                    </a:moveTo>
                    <a:cubicBezTo>
                      <a:pt x="316" y="136"/>
                      <a:pt x="316" y="136"/>
                      <a:pt x="316" y="136"/>
                    </a:cubicBezTo>
                    <a:cubicBezTo>
                      <a:pt x="296" y="125"/>
                      <a:pt x="281" y="113"/>
                      <a:pt x="270" y="98"/>
                    </a:cubicBezTo>
                    <a:cubicBezTo>
                      <a:pt x="271" y="97"/>
                      <a:pt x="272" y="97"/>
                      <a:pt x="273" y="96"/>
                    </a:cubicBezTo>
                    <a:cubicBezTo>
                      <a:pt x="296" y="86"/>
                      <a:pt x="308" y="64"/>
                      <a:pt x="300" y="46"/>
                    </a:cubicBezTo>
                    <a:cubicBezTo>
                      <a:pt x="295" y="34"/>
                      <a:pt x="283" y="28"/>
                      <a:pt x="269" y="27"/>
                    </a:cubicBezTo>
                    <a:cubicBezTo>
                      <a:pt x="267" y="19"/>
                      <a:pt x="263" y="11"/>
                      <a:pt x="256" y="7"/>
                    </a:cubicBezTo>
                    <a:cubicBezTo>
                      <a:pt x="242" y="0"/>
                      <a:pt x="223" y="9"/>
                      <a:pt x="213" y="28"/>
                    </a:cubicBezTo>
                    <a:cubicBezTo>
                      <a:pt x="210" y="32"/>
                      <a:pt x="208" y="37"/>
                      <a:pt x="208" y="42"/>
                    </a:cubicBezTo>
                    <a:cubicBezTo>
                      <a:pt x="141" y="20"/>
                      <a:pt x="47" y="41"/>
                      <a:pt x="47" y="128"/>
                    </a:cubicBezTo>
                    <a:cubicBezTo>
                      <a:pt x="47" y="142"/>
                      <a:pt x="36" y="154"/>
                      <a:pt x="27" y="166"/>
                    </a:cubicBezTo>
                    <a:cubicBezTo>
                      <a:pt x="25" y="169"/>
                      <a:pt x="22" y="173"/>
                      <a:pt x="19" y="177"/>
                    </a:cubicBezTo>
                    <a:cubicBezTo>
                      <a:pt x="7" y="193"/>
                      <a:pt x="0" y="212"/>
                      <a:pt x="0" y="233"/>
                    </a:cubicBezTo>
                    <a:cubicBezTo>
                      <a:pt x="1" y="263"/>
                      <a:pt x="19" y="289"/>
                      <a:pt x="45" y="306"/>
                    </a:cubicBezTo>
                    <a:cubicBezTo>
                      <a:pt x="77" y="327"/>
                      <a:pt x="109" y="348"/>
                      <a:pt x="136" y="373"/>
                    </a:cubicBezTo>
                    <a:cubicBezTo>
                      <a:pt x="159" y="394"/>
                      <a:pt x="192" y="407"/>
                      <a:pt x="229" y="404"/>
                    </a:cubicBezTo>
                    <a:cubicBezTo>
                      <a:pt x="283" y="400"/>
                      <a:pt x="326" y="363"/>
                      <a:pt x="333" y="318"/>
                    </a:cubicBezTo>
                    <a:cubicBezTo>
                      <a:pt x="334" y="306"/>
                      <a:pt x="333" y="295"/>
                      <a:pt x="330" y="284"/>
                    </a:cubicBezTo>
                    <a:cubicBezTo>
                      <a:pt x="328" y="278"/>
                      <a:pt x="330" y="272"/>
                      <a:pt x="334" y="267"/>
                    </a:cubicBezTo>
                    <a:cubicBezTo>
                      <a:pt x="336" y="266"/>
                      <a:pt x="337" y="265"/>
                      <a:pt x="338" y="263"/>
                    </a:cubicBezTo>
                    <a:cubicBezTo>
                      <a:pt x="345" y="255"/>
                      <a:pt x="345" y="255"/>
                      <a:pt x="345" y="255"/>
                    </a:cubicBezTo>
                    <a:cubicBezTo>
                      <a:pt x="372" y="224"/>
                      <a:pt x="365" y="166"/>
                      <a:pt x="319" y="138"/>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Shape 29"/>
              <p:cNvSpPr/>
              <p:nvPr/>
            </p:nvSpPr>
            <p:spPr bwMode="auto">
              <a:xfrm>
                <a:off x="6165851" y="2314576"/>
                <a:ext cx="1384300" cy="1541463"/>
              </a:xfrm>
              <a:custGeom>
                <a:avLst/>
                <a:gdLst>
                  <a:gd name="T0" fmla="*/ 221 w 367"/>
                  <a:gd name="T1" fmla="*/ 408 h 408"/>
                  <a:gd name="T2" fmla="*/ 136 w 367"/>
                  <a:gd name="T3" fmla="*/ 377 h 408"/>
                  <a:gd name="T4" fmla="*/ 46 w 367"/>
                  <a:gd name="T5" fmla="*/ 310 h 408"/>
                  <a:gd name="T6" fmla="*/ 0 w 367"/>
                  <a:gd name="T7" fmla="*/ 235 h 408"/>
                  <a:gd name="T8" fmla="*/ 20 w 367"/>
                  <a:gd name="T9" fmla="*/ 178 h 408"/>
                  <a:gd name="T10" fmla="*/ 28 w 367"/>
                  <a:gd name="T11" fmla="*/ 167 h 408"/>
                  <a:gd name="T12" fmla="*/ 31 w 367"/>
                  <a:gd name="T13" fmla="*/ 162 h 408"/>
                  <a:gd name="T14" fmla="*/ 47 w 367"/>
                  <a:gd name="T15" fmla="*/ 130 h 408"/>
                  <a:gd name="T16" fmla="*/ 83 w 367"/>
                  <a:gd name="T17" fmla="*/ 56 h 408"/>
                  <a:gd name="T18" fmla="*/ 208 w 367"/>
                  <a:gd name="T19" fmla="*/ 41 h 408"/>
                  <a:gd name="T20" fmla="*/ 213 w 367"/>
                  <a:gd name="T21" fmla="*/ 29 h 408"/>
                  <a:gd name="T22" fmla="*/ 259 w 367"/>
                  <a:gd name="T23" fmla="*/ 8 h 408"/>
                  <a:gd name="T24" fmla="*/ 272 w 367"/>
                  <a:gd name="T25" fmla="*/ 27 h 408"/>
                  <a:gd name="T26" fmla="*/ 304 w 367"/>
                  <a:gd name="T27" fmla="*/ 47 h 408"/>
                  <a:gd name="T28" fmla="*/ 276 w 367"/>
                  <a:gd name="T29" fmla="*/ 100 h 408"/>
                  <a:gd name="T30" fmla="*/ 275 w 367"/>
                  <a:gd name="T31" fmla="*/ 101 h 408"/>
                  <a:gd name="T32" fmla="*/ 319 w 367"/>
                  <a:gd name="T33" fmla="*/ 136 h 408"/>
                  <a:gd name="T34" fmla="*/ 322 w 367"/>
                  <a:gd name="T35" fmla="*/ 138 h 408"/>
                  <a:gd name="T36" fmla="*/ 322 w 367"/>
                  <a:gd name="T37" fmla="*/ 138 h 408"/>
                  <a:gd name="T38" fmla="*/ 364 w 367"/>
                  <a:gd name="T39" fmla="*/ 199 h 408"/>
                  <a:gd name="T40" fmla="*/ 349 w 367"/>
                  <a:gd name="T41" fmla="*/ 258 h 408"/>
                  <a:gd name="T42" fmla="*/ 341 w 367"/>
                  <a:gd name="T43" fmla="*/ 267 h 408"/>
                  <a:gd name="T44" fmla="*/ 338 w 367"/>
                  <a:gd name="T45" fmla="*/ 271 h 408"/>
                  <a:gd name="T46" fmla="*/ 334 w 367"/>
                  <a:gd name="T47" fmla="*/ 285 h 408"/>
                  <a:gd name="T48" fmla="*/ 337 w 367"/>
                  <a:gd name="T49" fmla="*/ 321 h 408"/>
                  <a:gd name="T50" fmla="*/ 231 w 367"/>
                  <a:gd name="T51" fmla="*/ 408 h 408"/>
                  <a:gd name="T52" fmla="*/ 221 w 367"/>
                  <a:gd name="T53" fmla="*/ 408 h 408"/>
                  <a:gd name="T54" fmla="*/ 159 w 367"/>
                  <a:gd name="T55" fmla="*/ 38 h 408"/>
                  <a:gd name="T56" fmla="*/ 85 w 367"/>
                  <a:gd name="T57" fmla="*/ 59 h 408"/>
                  <a:gd name="T58" fmla="*/ 51 w 367"/>
                  <a:gd name="T59" fmla="*/ 130 h 408"/>
                  <a:gd name="T60" fmla="*/ 34 w 367"/>
                  <a:gd name="T61" fmla="*/ 165 h 408"/>
                  <a:gd name="T62" fmla="*/ 31 w 367"/>
                  <a:gd name="T63" fmla="*/ 169 h 408"/>
                  <a:gd name="T64" fmla="*/ 23 w 367"/>
                  <a:gd name="T65" fmla="*/ 180 h 408"/>
                  <a:gd name="T66" fmla="*/ 4 w 367"/>
                  <a:gd name="T67" fmla="*/ 235 h 408"/>
                  <a:gd name="T68" fmla="*/ 48 w 367"/>
                  <a:gd name="T69" fmla="*/ 306 h 408"/>
                  <a:gd name="T70" fmla="*/ 139 w 367"/>
                  <a:gd name="T71" fmla="*/ 374 h 408"/>
                  <a:gd name="T72" fmla="*/ 231 w 367"/>
                  <a:gd name="T73" fmla="*/ 404 h 408"/>
                  <a:gd name="T74" fmla="*/ 333 w 367"/>
                  <a:gd name="T75" fmla="*/ 320 h 408"/>
                  <a:gd name="T76" fmla="*/ 330 w 367"/>
                  <a:gd name="T77" fmla="*/ 287 h 408"/>
                  <a:gd name="T78" fmla="*/ 335 w 367"/>
                  <a:gd name="T79" fmla="*/ 268 h 408"/>
                  <a:gd name="T80" fmla="*/ 338 w 367"/>
                  <a:gd name="T81" fmla="*/ 264 h 408"/>
                  <a:gd name="T82" fmla="*/ 346 w 367"/>
                  <a:gd name="T83" fmla="*/ 255 h 408"/>
                  <a:gd name="T84" fmla="*/ 360 w 367"/>
                  <a:gd name="T85" fmla="*/ 200 h 408"/>
                  <a:gd name="T86" fmla="*/ 320 w 367"/>
                  <a:gd name="T87" fmla="*/ 142 h 408"/>
                  <a:gd name="T88" fmla="*/ 316 w 367"/>
                  <a:gd name="T89" fmla="*/ 140 h 408"/>
                  <a:gd name="T90" fmla="*/ 270 w 367"/>
                  <a:gd name="T91" fmla="*/ 101 h 408"/>
                  <a:gd name="T92" fmla="*/ 270 w 367"/>
                  <a:gd name="T93" fmla="*/ 99 h 408"/>
                  <a:gd name="T94" fmla="*/ 271 w 367"/>
                  <a:gd name="T95" fmla="*/ 98 h 408"/>
                  <a:gd name="T96" fmla="*/ 274 w 367"/>
                  <a:gd name="T97" fmla="*/ 97 h 408"/>
                  <a:gd name="T98" fmla="*/ 301 w 367"/>
                  <a:gd name="T99" fmla="*/ 49 h 408"/>
                  <a:gd name="T100" fmla="*/ 270 w 367"/>
                  <a:gd name="T101" fmla="*/ 31 h 408"/>
                  <a:gd name="T102" fmla="*/ 269 w 367"/>
                  <a:gd name="T103" fmla="*/ 30 h 408"/>
                  <a:gd name="T104" fmla="*/ 257 w 367"/>
                  <a:gd name="T105" fmla="*/ 11 h 408"/>
                  <a:gd name="T106" fmla="*/ 216 w 367"/>
                  <a:gd name="T107" fmla="*/ 31 h 408"/>
                  <a:gd name="T108" fmla="*/ 212 w 367"/>
                  <a:gd name="T109" fmla="*/ 44 h 408"/>
                  <a:gd name="T110" fmla="*/ 211 w 367"/>
                  <a:gd name="T111" fmla="*/ 45 h 408"/>
                  <a:gd name="T112" fmla="*/ 209 w 367"/>
                  <a:gd name="T113" fmla="*/ 46 h 408"/>
                  <a:gd name="T114" fmla="*/ 159 w 367"/>
                  <a:gd name="T115" fmla="*/ 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7" h="408">
                    <a:moveTo>
                      <a:pt x="221" y="408"/>
                    </a:moveTo>
                    <a:cubicBezTo>
                      <a:pt x="188" y="408"/>
                      <a:pt x="158" y="397"/>
                      <a:pt x="136" y="377"/>
                    </a:cubicBezTo>
                    <a:cubicBezTo>
                      <a:pt x="108" y="350"/>
                      <a:pt x="75" y="328"/>
                      <a:pt x="46" y="310"/>
                    </a:cubicBezTo>
                    <a:cubicBezTo>
                      <a:pt x="18" y="292"/>
                      <a:pt x="1" y="265"/>
                      <a:pt x="0" y="235"/>
                    </a:cubicBezTo>
                    <a:cubicBezTo>
                      <a:pt x="0" y="215"/>
                      <a:pt x="7" y="195"/>
                      <a:pt x="20" y="178"/>
                    </a:cubicBezTo>
                    <a:cubicBezTo>
                      <a:pt x="22" y="174"/>
                      <a:pt x="25" y="170"/>
                      <a:pt x="28" y="167"/>
                    </a:cubicBezTo>
                    <a:cubicBezTo>
                      <a:pt x="29" y="165"/>
                      <a:pt x="30" y="164"/>
                      <a:pt x="31" y="162"/>
                    </a:cubicBezTo>
                    <a:cubicBezTo>
                      <a:pt x="39" y="152"/>
                      <a:pt x="47" y="141"/>
                      <a:pt x="47" y="130"/>
                    </a:cubicBezTo>
                    <a:cubicBezTo>
                      <a:pt x="47" y="98"/>
                      <a:pt x="60" y="73"/>
                      <a:pt x="83" y="56"/>
                    </a:cubicBezTo>
                    <a:cubicBezTo>
                      <a:pt x="114" y="33"/>
                      <a:pt x="164" y="27"/>
                      <a:pt x="208" y="41"/>
                    </a:cubicBezTo>
                    <a:cubicBezTo>
                      <a:pt x="209" y="37"/>
                      <a:pt x="211" y="33"/>
                      <a:pt x="213" y="29"/>
                    </a:cubicBezTo>
                    <a:cubicBezTo>
                      <a:pt x="223" y="9"/>
                      <a:pt x="244" y="0"/>
                      <a:pt x="259" y="8"/>
                    </a:cubicBezTo>
                    <a:cubicBezTo>
                      <a:pt x="266" y="11"/>
                      <a:pt x="271" y="18"/>
                      <a:pt x="272" y="27"/>
                    </a:cubicBezTo>
                    <a:cubicBezTo>
                      <a:pt x="287" y="28"/>
                      <a:pt x="299" y="36"/>
                      <a:pt x="304" y="47"/>
                    </a:cubicBezTo>
                    <a:cubicBezTo>
                      <a:pt x="313" y="66"/>
                      <a:pt x="300" y="90"/>
                      <a:pt x="276" y="100"/>
                    </a:cubicBezTo>
                    <a:cubicBezTo>
                      <a:pt x="275" y="101"/>
                      <a:pt x="275" y="101"/>
                      <a:pt x="275" y="101"/>
                    </a:cubicBezTo>
                    <a:cubicBezTo>
                      <a:pt x="285" y="114"/>
                      <a:pt x="299" y="125"/>
                      <a:pt x="319" y="136"/>
                    </a:cubicBezTo>
                    <a:cubicBezTo>
                      <a:pt x="322" y="138"/>
                      <a:pt x="322" y="138"/>
                      <a:pt x="322" y="138"/>
                    </a:cubicBezTo>
                    <a:cubicBezTo>
                      <a:pt x="322" y="138"/>
                      <a:pt x="322" y="138"/>
                      <a:pt x="322" y="138"/>
                    </a:cubicBezTo>
                    <a:cubicBezTo>
                      <a:pt x="344" y="152"/>
                      <a:pt x="359" y="174"/>
                      <a:pt x="364" y="199"/>
                    </a:cubicBezTo>
                    <a:cubicBezTo>
                      <a:pt x="367" y="221"/>
                      <a:pt x="362" y="243"/>
                      <a:pt x="349" y="258"/>
                    </a:cubicBezTo>
                    <a:cubicBezTo>
                      <a:pt x="341" y="267"/>
                      <a:pt x="341" y="267"/>
                      <a:pt x="341" y="267"/>
                    </a:cubicBezTo>
                    <a:cubicBezTo>
                      <a:pt x="340" y="268"/>
                      <a:pt x="339" y="269"/>
                      <a:pt x="338" y="271"/>
                    </a:cubicBezTo>
                    <a:cubicBezTo>
                      <a:pt x="334" y="275"/>
                      <a:pt x="332" y="280"/>
                      <a:pt x="334" y="285"/>
                    </a:cubicBezTo>
                    <a:cubicBezTo>
                      <a:pt x="337" y="297"/>
                      <a:pt x="338" y="309"/>
                      <a:pt x="337" y="321"/>
                    </a:cubicBezTo>
                    <a:cubicBezTo>
                      <a:pt x="330" y="367"/>
                      <a:pt x="286" y="404"/>
                      <a:pt x="231" y="408"/>
                    </a:cubicBezTo>
                    <a:cubicBezTo>
                      <a:pt x="228" y="408"/>
                      <a:pt x="224" y="408"/>
                      <a:pt x="221" y="408"/>
                    </a:cubicBezTo>
                    <a:close/>
                    <a:moveTo>
                      <a:pt x="159" y="38"/>
                    </a:moveTo>
                    <a:cubicBezTo>
                      <a:pt x="131" y="38"/>
                      <a:pt x="105" y="45"/>
                      <a:pt x="85" y="59"/>
                    </a:cubicBezTo>
                    <a:cubicBezTo>
                      <a:pt x="63" y="75"/>
                      <a:pt x="51" y="100"/>
                      <a:pt x="51" y="130"/>
                    </a:cubicBezTo>
                    <a:cubicBezTo>
                      <a:pt x="51" y="143"/>
                      <a:pt x="42" y="154"/>
                      <a:pt x="34" y="165"/>
                    </a:cubicBezTo>
                    <a:cubicBezTo>
                      <a:pt x="33" y="166"/>
                      <a:pt x="32" y="167"/>
                      <a:pt x="31" y="169"/>
                    </a:cubicBezTo>
                    <a:cubicBezTo>
                      <a:pt x="28" y="173"/>
                      <a:pt x="26" y="176"/>
                      <a:pt x="23" y="180"/>
                    </a:cubicBezTo>
                    <a:cubicBezTo>
                      <a:pt x="10" y="197"/>
                      <a:pt x="4" y="215"/>
                      <a:pt x="4" y="235"/>
                    </a:cubicBezTo>
                    <a:cubicBezTo>
                      <a:pt x="5" y="263"/>
                      <a:pt x="21" y="289"/>
                      <a:pt x="48" y="306"/>
                    </a:cubicBezTo>
                    <a:cubicBezTo>
                      <a:pt x="77" y="325"/>
                      <a:pt x="110" y="347"/>
                      <a:pt x="139" y="374"/>
                    </a:cubicBezTo>
                    <a:cubicBezTo>
                      <a:pt x="163" y="396"/>
                      <a:pt x="196" y="407"/>
                      <a:pt x="231" y="404"/>
                    </a:cubicBezTo>
                    <a:cubicBezTo>
                      <a:pt x="284" y="400"/>
                      <a:pt x="326" y="365"/>
                      <a:pt x="333" y="320"/>
                    </a:cubicBezTo>
                    <a:cubicBezTo>
                      <a:pt x="334" y="309"/>
                      <a:pt x="333" y="298"/>
                      <a:pt x="330" y="287"/>
                    </a:cubicBezTo>
                    <a:cubicBezTo>
                      <a:pt x="328" y="280"/>
                      <a:pt x="330" y="273"/>
                      <a:pt x="335" y="268"/>
                    </a:cubicBezTo>
                    <a:cubicBezTo>
                      <a:pt x="336" y="267"/>
                      <a:pt x="337" y="265"/>
                      <a:pt x="338" y="264"/>
                    </a:cubicBezTo>
                    <a:cubicBezTo>
                      <a:pt x="346" y="255"/>
                      <a:pt x="346" y="255"/>
                      <a:pt x="346" y="255"/>
                    </a:cubicBezTo>
                    <a:cubicBezTo>
                      <a:pt x="358" y="241"/>
                      <a:pt x="363" y="221"/>
                      <a:pt x="360" y="200"/>
                    </a:cubicBezTo>
                    <a:cubicBezTo>
                      <a:pt x="356" y="176"/>
                      <a:pt x="341" y="155"/>
                      <a:pt x="320" y="142"/>
                    </a:cubicBezTo>
                    <a:cubicBezTo>
                      <a:pt x="316" y="140"/>
                      <a:pt x="316" y="140"/>
                      <a:pt x="316" y="140"/>
                    </a:cubicBezTo>
                    <a:cubicBezTo>
                      <a:pt x="295" y="127"/>
                      <a:pt x="281" y="115"/>
                      <a:pt x="270" y="101"/>
                    </a:cubicBezTo>
                    <a:cubicBezTo>
                      <a:pt x="270" y="100"/>
                      <a:pt x="269" y="100"/>
                      <a:pt x="270" y="99"/>
                    </a:cubicBezTo>
                    <a:cubicBezTo>
                      <a:pt x="270" y="99"/>
                      <a:pt x="270" y="98"/>
                      <a:pt x="271" y="98"/>
                    </a:cubicBezTo>
                    <a:cubicBezTo>
                      <a:pt x="272" y="97"/>
                      <a:pt x="273" y="97"/>
                      <a:pt x="274" y="97"/>
                    </a:cubicBezTo>
                    <a:cubicBezTo>
                      <a:pt x="296" y="87"/>
                      <a:pt x="308" y="65"/>
                      <a:pt x="301" y="49"/>
                    </a:cubicBezTo>
                    <a:cubicBezTo>
                      <a:pt x="296" y="38"/>
                      <a:pt x="285" y="32"/>
                      <a:pt x="270" y="31"/>
                    </a:cubicBezTo>
                    <a:cubicBezTo>
                      <a:pt x="269" y="31"/>
                      <a:pt x="269" y="31"/>
                      <a:pt x="269" y="30"/>
                    </a:cubicBezTo>
                    <a:cubicBezTo>
                      <a:pt x="267" y="21"/>
                      <a:pt x="263" y="14"/>
                      <a:pt x="257" y="11"/>
                    </a:cubicBezTo>
                    <a:cubicBezTo>
                      <a:pt x="244" y="4"/>
                      <a:pt x="226" y="13"/>
                      <a:pt x="216" y="31"/>
                    </a:cubicBezTo>
                    <a:cubicBezTo>
                      <a:pt x="214" y="35"/>
                      <a:pt x="212" y="39"/>
                      <a:pt x="212" y="44"/>
                    </a:cubicBezTo>
                    <a:cubicBezTo>
                      <a:pt x="211" y="45"/>
                      <a:pt x="211" y="45"/>
                      <a:pt x="211" y="45"/>
                    </a:cubicBezTo>
                    <a:cubicBezTo>
                      <a:pt x="210" y="46"/>
                      <a:pt x="210" y="46"/>
                      <a:pt x="209" y="46"/>
                    </a:cubicBezTo>
                    <a:cubicBezTo>
                      <a:pt x="193" y="40"/>
                      <a:pt x="176" y="38"/>
                      <a:pt x="159" y="38"/>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Shape 30"/>
              <p:cNvSpPr/>
              <p:nvPr/>
            </p:nvSpPr>
            <p:spPr bwMode="auto">
              <a:xfrm>
                <a:off x="6889751" y="2867026"/>
                <a:ext cx="163513" cy="230188"/>
              </a:xfrm>
              <a:custGeom>
                <a:avLst/>
                <a:gdLst>
                  <a:gd name="T0" fmla="*/ 15 w 43"/>
                  <a:gd name="T1" fmla="*/ 1 h 61"/>
                  <a:gd name="T2" fmla="*/ 10 w 43"/>
                  <a:gd name="T3" fmla="*/ 0 h 61"/>
                  <a:gd name="T4" fmla="*/ 9 w 43"/>
                  <a:gd name="T5" fmla="*/ 5 h 61"/>
                  <a:gd name="T6" fmla="*/ 0 w 43"/>
                  <a:gd name="T7" fmla="*/ 56 h 61"/>
                  <a:gd name="T8" fmla="*/ 0 w 43"/>
                  <a:gd name="T9" fmla="*/ 59 h 61"/>
                  <a:gd name="T10" fmla="*/ 3 w 43"/>
                  <a:gd name="T11" fmla="*/ 59 h 61"/>
                  <a:gd name="T12" fmla="*/ 9 w 43"/>
                  <a:gd name="T13" fmla="*/ 60 h 61"/>
                  <a:gd name="T14" fmla="*/ 41 w 43"/>
                  <a:gd name="T15" fmla="*/ 33 h 61"/>
                  <a:gd name="T16" fmla="*/ 15 w 43"/>
                  <a:gd name="T17"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1">
                    <a:moveTo>
                      <a:pt x="15" y="1"/>
                    </a:moveTo>
                    <a:cubicBezTo>
                      <a:pt x="10" y="0"/>
                      <a:pt x="10" y="0"/>
                      <a:pt x="10" y="0"/>
                    </a:cubicBezTo>
                    <a:cubicBezTo>
                      <a:pt x="10" y="2"/>
                      <a:pt x="9" y="3"/>
                      <a:pt x="9" y="5"/>
                    </a:cubicBezTo>
                    <a:cubicBezTo>
                      <a:pt x="0" y="56"/>
                      <a:pt x="0" y="56"/>
                      <a:pt x="0" y="56"/>
                    </a:cubicBezTo>
                    <a:cubicBezTo>
                      <a:pt x="0" y="57"/>
                      <a:pt x="0" y="58"/>
                      <a:pt x="0" y="59"/>
                    </a:cubicBezTo>
                    <a:cubicBezTo>
                      <a:pt x="1" y="59"/>
                      <a:pt x="2" y="59"/>
                      <a:pt x="3" y="59"/>
                    </a:cubicBezTo>
                    <a:cubicBezTo>
                      <a:pt x="9" y="60"/>
                      <a:pt x="9" y="60"/>
                      <a:pt x="9" y="60"/>
                    </a:cubicBezTo>
                    <a:cubicBezTo>
                      <a:pt x="25" y="61"/>
                      <a:pt x="39" y="50"/>
                      <a:pt x="41" y="33"/>
                    </a:cubicBezTo>
                    <a:cubicBezTo>
                      <a:pt x="43" y="17"/>
                      <a:pt x="31" y="3"/>
                      <a:pt x="15" y="1"/>
                    </a:cubicBezTo>
                    <a:close/>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Shape 31"/>
              <p:cNvSpPr/>
              <p:nvPr/>
            </p:nvSpPr>
            <p:spPr bwMode="auto">
              <a:xfrm>
                <a:off x="6878638" y="2859088"/>
                <a:ext cx="177800" cy="241300"/>
              </a:xfrm>
              <a:custGeom>
                <a:avLst/>
                <a:gdLst>
                  <a:gd name="T0" fmla="*/ 15 w 47"/>
                  <a:gd name="T1" fmla="*/ 64 h 64"/>
                  <a:gd name="T2" fmla="*/ 11 w 47"/>
                  <a:gd name="T3" fmla="*/ 64 h 64"/>
                  <a:gd name="T4" fmla="*/ 6 w 47"/>
                  <a:gd name="T5" fmla="*/ 63 h 64"/>
                  <a:gd name="T6" fmla="*/ 2 w 47"/>
                  <a:gd name="T7" fmla="*/ 62 h 64"/>
                  <a:gd name="T8" fmla="*/ 1 w 47"/>
                  <a:gd name="T9" fmla="*/ 60 h 64"/>
                  <a:gd name="T10" fmla="*/ 1 w 47"/>
                  <a:gd name="T11" fmla="*/ 59 h 64"/>
                  <a:gd name="T12" fmla="*/ 1 w 47"/>
                  <a:gd name="T13" fmla="*/ 58 h 64"/>
                  <a:gd name="T14" fmla="*/ 10 w 47"/>
                  <a:gd name="T15" fmla="*/ 6 h 64"/>
                  <a:gd name="T16" fmla="*/ 11 w 47"/>
                  <a:gd name="T17" fmla="*/ 3 h 64"/>
                  <a:gd name="T18" fmla="*/ 11 w 47"/>
                  <a:gd name="T19" fmla="*/ 2 h 64"/>
                  <a:gd name="T20" fmla="*/ 13 w 47"/>
                  <a:gd name="T21" fmla="*/ 0 h 64"/>
                  <a:gd name="T22" fmla="*/ 18 w 47"/>
                  <a:gd name="T23" fmla="*/ 1 h 64"/>
                  <a:gd name="T24" fmla="*/ 39 w 47"/>
                  <a:gd name="T25" fmla="*/ 13 h 64"/>
                  <a:gd name="T26" fmla="*/ 46 w 47"/>
                  <a:gd name="T27" fmla="*/ 36 h 64"/>
                  <a:gd name="T28" fmla="*/ 35 w 47"/>
                  <a:gd name="T29" fmla="*/ 57 h 64"/>
                  <a:gd name="T30" fmla="*/ 15 w 47"/>
                  <a:gd name="T31" fmla="*/ 64 h 64"/>
                  <a:gd name="T32" fmla="*/ 5 w 47"/>
                  <a:gd name="T33" fmla="*/ 59 h 64"/>
                  <a:gd name="T34" fmla="*/ 6 w 47"/>
                  <a:gd name="T35" fmla="*/ 59 h 64"/>
                  <a:gd name="T36" fmla="*/ 12 w 47"/>
                  <a:gd name="T37" fmla="*/ 60 h 64"/>
                  <a:gd name="T38" fmla="*/ 32 w 47"/>
                  <a:gd name="T39" fmla="*/ 54 h 64"/>
                  <a:gd name="T40" fmla="*/ 42 w 47"/>
                  <a:gd name="T41" fmla="*/ 35 h 64"/>
                  <a:gd name="T42" fmla="*/ 36 w 47"/>
                  <a:gd name="T43" fmla="*/ 15 h 64"/>
                  <a:gd name="T44" fmla="*/ 18 w 47"/>
                  <a:gd name="T45" fmla="*/ 5 h 64"/>
                  <a:gd name="T46" fmla="*/ 14 w 47"/>
                  <a:gd name="T47" fmla="*/ 5 h 64"/>
                  <a:gd name="T48" fmla="*/ 14 w 47"/>
                  <a:gd name="T49" fmla="*/ 7 h 64"/>
                  <a:gd name="T50" fmla="*/ 5 w 47"/>
                  <a:gd name="T5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4">
                    <a:moveTo>
                      <a:pt x="15" y="64"/>
                    </a:moveTo>
                    <a:cubicBezTo>
                      <a:pt x="14" y="64"/>
                      <a:pt x="12" y="64"/>
                      <a:pt x="11" y="64"/>
                    </a:cubicBezTo>
                    <a:cubicBezTo>
                      <a:pt x="6" y="63"/>
                      <a:pt x="6" y="63"/>
                      <a:pt x="6" y="63"/>
                    </a:cubicBezTo>
                    <a:cubicBezTo>
                      <a:pt x="5" y="63"/>
                      <a:pt x="3" y="63"/>
                      <a:pt x="2" y="62"/>
                    </a:cubicBezTo>
                    <a:cubicBezTo>
                      <a:pt x="1" y="62"/>
                      <a:pt x="0" y="61"/>
                      <a:pt x="1" y="60"/>
                    </a:cubicBezTo>
                    <a:cubicBezTo>
                      <a:pt x="1" y="59"/>
                      <a:pt x="1" y="59"/>
                      <a:pt x="1" y="59"/>
                    </a:cubicBezTo>
                    <a:cubicBezTo>
                      <a:pt x="1" y="59"/>
                      <a:pt x="1" y="58"/>
                      <a:pt x="1" y="58"/>
                    </a:cubicBezTo>
                    <a:cubicBezTo>
                      <a:pt x="10" y="6"/>
                      <a:pt x="10" y="6"/>
                      <a:pt x="10" y="6"/>
                    </a:cubicBezTo>
                    <a:cubicBezTo>
                      <a:pt x="10" y="5"/>
                      <a:pt x="11" y="4"/>
                      <a:pt x="11" y="3"/>
                    </a:cubicBezTo>
                    <a:cubicBezTo>
                      <a:pt x="11" y="2"/>
                      <a:pt x="11" y="2"/>
                      <a:pt x="11" y="2"/>
                    </a:cubicBezTo>
                    <a:cubicBezTo>
                      <a:pt x="11" y="1"/>
                      <a:pt x="12" y="0"/>
                      <a:pt x="13" y="0"/>
                    </a:cubicBezTo>
                    <a:cubicBezTo>
                      <a:pt x="18" y="1"/>
                      <a:pt x="18" y="1"/>
                      <a:pt x="18" y="1"/>
                    </a:cubicBezTo>
                    <a:cubicBezTo>
                      <a:pt x="26" y="2"/>
                      <a:pt x="34" y="6"/>
                      <a:pt x="39" y="13"/>
                    </a:cubicBezTo>
                    <a:cubicBezTo>
                      <a:pt x="45" y="19"/>
                      <a:pt x="47" y="27"/>
                      <a:pt x="46" y="36"/>
                    </a:cubicBezTo>
                    <a:cubicBezTo>
                      <a:pt x="45" y="44"/>
                      <a:pt x="41" y="52"/>
                      <a:pt x="35" y="57"/>
                    </a:cubicBezTo>
                    <a:cubicBezTo>
                      <a:pt x="29" y="61"/>
                      <a:pt x="22" y="64"/>
                      <a:pt x="15" y="64"/>
                    </a:cubicBezTo>
                    <a:close/>
                    <a:moveTo>
                      <a:pt x="5" y="59"/>
                    </a:moveTo>
                    <a:cubicBezTo>
                      <a:pt x="5" y="59"/>
                      <a:pt x="6" y="59"/>
                      <a:pt x="6" y="59"/>
                    </a:cubicBezTo>
                    <a:cubicBezTo>
                      <a:pt x="12" y="60"/>
                      <a:pt x="12" y="60"/>
                      <a:pt x="12" y="60"/>
                    </a:cubicBezTo>
                    <a:cubicBezTo>
                      <a:pt x="19" y="61"/>
                      <a:pt x="26" y="58"/>
                      <a:pt x="32" y="54"/>
                    </a:cubicBezTo>
                    <a:cubicBezTo>
                      <a:pt x="38" y="49"/>
                      <a:pt x="41" y="43"/>
                      <a:pt x="42" y="35"/>
                    </a:cubicBezTo>
                    <a:cubicBezTo>
                      <a:pt x="43" y="28"/>
                      <a:pt x="41" y="21"/>
                      <a:pt x="36" y="15"/>
                    </a:cubicBezTo>
                    <a:cubicBezTo>
                      <a:pt x="32" y="9"/>
                      <a:pt x="25" y="6"/>
                      <a:pt x="18" y="5"/>
                    </a:cubicBezTo>
                    <a:cubicBezTo>
                      <a:pt x="14" y="5"/>
                      <a:pt x="14" y="5"/>
                      <a:pt x="14" y="5"/>
                    </a:cubicBezTo>
                    <a:cubicBezTo>
                      <a:pt x="14" y="5"/>
                      <a:pt x="14" y="6"/>
                      <a:pt x="14" y="7"/>
                    </a:cubicBezTo>
                    <a:cubicBezTo>
                      <a:pt x="5" y="59"/>
                      <a:pt x="5" y="59"/>
                      <a:pt x="5" y="59"/>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Shape 32"/>
              <p:cNvSpPr/>
              <p:nvPr/>
            </p:nvSpPr>
            <p:spPr bwMode="auto">
              <a:xfrm>
                <a:off x="6519863" y="3130551"/>
                <a:ext cx="352425" cy="331788"/>
              </a:xfrm>
              <a:custGeom>
                <a:avLst/>
                <a:gdLst>
                  <a:gd name="T0" fmla="*/ 64 w 93"/>
                  <a:gd name="T1" fmla="*/ 24 h 88"/>
                  <a:gd name="T2" fmla="*/ 23 w 93"/>
                  <a:gd name="T3" fmla="*/ 28 h 88"/>
                  <a:gd name="T4" fmla="*/ 0 w 93"/>
                  <a:gd name="T5" fmla="*/ 22 h 88"/>
                  <a:gd name="T6" fmla="*/ 1 w 93"/>
                  <a:gd name="T7" fmla="*/ 88 h 88"/>
                  <a:gd name="T8" fmla="*/ 93 w 93"/>
                  <a:gd name="T9" fmla="*/ 88 h 88"/>
                  <a:gd name="T10" fmla="*/ 92 w 93"/>
                  <a:gd name="T11" fmla="*/ 0 h 88"/>
                  <a:gd name="T12" fmla="*/ 64 w 93"/>
                  <a:gd name="T13" fmla="*/ 24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64" y="24"/>
                    </a:moveTo>
                    <a:cubicBezTo>
                      <a:pt x="52" y="29"/>
                      <a:pt x="37" y="31"/>
                      <a:pt x="23" y="28"/>
                    </a:cubicBezTo>
                    <a:cubicBezTo>
                      <a:pt x="15" y="27"/>
                      <a:pt x="7" y="25"/>
                      <a:pt x="0" y="22"/>
                    </a:cubicBezTo>
                    <a:cubicBezTo>
                      <a:pt x="1" y="88"/>
                      <a:pt x="1" y="88"/>
                      <a:pt x="1" y="88"/>
                    </a:cubicBezTo>
                    <a:cubicBezTo>
                      <a:pt x="93" y="88"/>
                      <a:pt x="93" y="88"/>
                      <a:pt x="93" y="88"/>
                    </a:cubicBezTo>
                    <a:cubicBezTo>
                      <a:pt x="92" y="0"/>
                      <a:pt x="92" y="0"/>
                      <a:pt x="92" y="0"/>
                    </a:cubicBezTo>
                    <a:cubicBezTo>
                      <a:pt x="85" y="11"/>
                      <a:pt x="76" y="19"/>
                      <a:pt x="64" y="24"/>
                    </a:cubicBezTo>
                    <a:close/>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Shape 33"/>
              <p:cNvSpPr/>
              <p:nvPr/>
            </p:nvSpPr>
            <p:spPr bwMode="auto">
              <a:xfrm>
                <a:off x="6513513" y="3122613"/>
                <a:ext cx="365125" cy="347663"/>
              </a:xfrm>
              <a:custGeom>
                <a:avLst/>
                <a:gdLst>
                  <a:gd name="T0" fmla="*/ 3 w 97"/>
                  <a:gd name="T1" fmla="*/ 92 h 92"/>
                  <a:gd name="T2" fmla="*/ 1 w 97"/>
                  <a:gd name="T3" fmla="*/ 92 h 92"/>
                  <a:gd name="T4" fmla="*/ 1 w 97"/>
                  <a:gd name="T5" fmla="*/ 90 h 92"/>
                  <a:gd name="T6" fmla="*/ 0 w 97"/>
                  <a:gd name="T7" fmla="*/ 24 h 92"/>
                  <a:gd name="T8" fmla="*/ 1 w 97"/>
                  <a:gd name="T9" fmla="*/ 22 h 92"/>
                  <a:gd name="T10" fmla="*/ 3 w 97"/>
                  <a:gd name="T11" fmla="*/ 22 h 92"/>
                  <a:gd name="T12" fmla="*/ 25 w 97"/>
                  <a:gd name="T13" fmla="*/ 28 h 92"/>
                  <a:gd name="T14" fmla="*/ 65 w 97"/>
                  <a:gd name="T15" fmla="*/ 24 h 92"/>
                  <a:gd name="T16" fmla="*/ 93 w 97"/>
                  <a:gd name="T17" fmla="*/ 1 h 92"/>
                  <a:gd name="T18" fmla="*/ 95 w 97"/>
                  <a:gd name="T19" fmla="*/ 0 h 92"/>
                  <a:gd name="T20" fmla="*/ 96 w 97"/>
                  <a:gd name="T21" fmla="*/ 2 h 92"/>
                  <a:gd name="T22" fmla="*/ 97 w 97"/>
                  <a:gd name="T23" fmla="*/ 90 h 92"/>
                  <a:gd name="T24" fmla="*/ 96 w 97"/>
                  <a:gd name="T25" fmla="*/ 91 h 92"/>
                  <a:gd name="T26" fmla="*/ 95 w 97"/>
                  <a:gd name="T27" fmla="*/ 92 h 92"/>
                  <a:gd name="T28" fmla="*/ 3 w 97"/>
                  <a:gd name="T29" fmla="*/ 92 h 92"/>
                  <a:gd name="T30" fmla="*/ 4 w 97"/>
                  <a:gd name="T31" fmla="*/ 27 h 92"/>
                  <a:gd name="T32" fmla="*/ 4 w 97"/>
                  <a:gd name="T33" fmla="*/ 88 h 92"/>
                  <a:gd name="T34" fmla="*/ 93 w 97"/>
                  <a:gd name="T35" fmla="*/ 88 h 92"/>
                  <a:gd name="T36" fmla="*/ 92 w 97"/>
                  <a:gd name="T37" fmla="*/ 8 h 92"/>
                  <a:gd name="T38" fmla="*/ 67 w 97"/>
                  <a:gd name="T39" fmla="*/ 27 h 92"/>
                  <a:gd name="T40" fmla="*/ 24 w 97"/>
                  <a:gd name="T41" fmla="*/ 32 h 92"/>
                  <a:gd name="T42" fmla="*/ 4 w 97"/>
                  <a:gd name="T43" fmla="*/ 2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92">
                    <a:moveTo>
                      <a:pt x="3" y="92"/>
                    </a:moveTo>
                    <a:cubicBezTo>
                      <a:pt x="2" y="92"/>
                      <a:pt x="1" y="92"/>
                      <a:pt x="1" y="92"/>
                    </a:cubicBezTo>
                    <a:cubicBezTo>
                      <a:pt x="1" y="91"/>
                      <a:pt x="1" y="91"/>
                      <a:pt x="1" y="90"/>
                    </a:cubicBezTo>
                    <a:cubicBezTo>
                      <a:pt x="0" y="24"/>
                      <a:pt x="0" y="24"/>
                      <a:pt x="0" y="24"/>
                    </a:cubicBezTo>
                    <a:cubicBezTo>
                      <a:pt x="0" y="23"/>
                      <a:pt x="0" y="23"/>
                      <a:pt x="1" y="22"/>
                    </a:cubicBezTo>
                    <a:cubicBezTo>
                      <a:pt x="2" y="22"/>
                      <a:pt x="2" y="22"/>
                      <a:pt x="3" y="22"/>
                    </a:cubicBezTo>
                    <a:cubicBezTo>
                      <a:pt x="10" y="25"/>
                      <a:pt x="17" y="27"/>
                      <a:pt x="25" y="28"/>
                    </a:cubicBezTo>
                    <a:cubicBezTo>
                      <a:pt x="39" y="31"/>
                      <a:pt x="53" y="29"/>
                      <a:pt x="65" y="24"/>
                    </a:cubicBezTo>
                    <a:cubicBezTo>
                      <a:pt x="77" y="19"/>
                      <a:pt x="86" y="11"/>
                      <a:pt x="93" y="1"/>
                    </a:cubicBezTo>
                    <a:cubicBezTo>
                      <a:pt x="93" y="0"/>
                      <a:pt x="94" y="0"/>
                      <a:pt x="95" y="0"/>
                    </a:cubicBezTo>
                    <a:cubicBezTo>
                      <a:pt x="96" y="0"/>
                      <a:pt x="96" y="1"/>
                      <a:pt x="96" y="2"/>
                    </a:cubicBezTo>
                    <a:cubicBezTo>
                      <a:pt x="97" y="90"/>
                      <a:pt x="97" y="90"/>
                      <a:pt x="97" y="90"/>
                    </a:cubicBezTo>
                    <a:cubicBezTo>
                      <a:pt x="97" y="90"/>
                      <a:pt x="97" y="91"/>
                      <a:pt x="96" y="91"/>
                    </a:cubicBezTo>
                    <a:cubicBezTo>
                      <a:pt x="96" y="92"/>
                      <a:pt x="95" y="92"/>
                      <a:pt x="95" y="92"/>
                    </a:cubicBezTo>
                    <a:cubicBezTo>
                      <a:pt x="3" y="92"/>
                      <a:pt x="3" y="92"/>
                      <a:pt x="3" y="92"/>
                    </a:cubicBezTo>
                    <a:close/>
                    <a:moveTo>
                      <a:pt x="4" y="27"/>
                    </a:moveTo>
                    <a:cubicBezTo>
                      <a:pt x="4" y="88"/>
                      <a:pt x="4" y="88"/>
                      <a:pt x="4" y="88"/>
                    </a:cubicBezTo>
                    <a:cubicBezTo>
                      <a:pt x="93" y="88"/>
                      <a:pt x="93" y="88"/>
                      <a:pt x="93" y="88"/>
                    </a:cubicBezTo>
                    <a:cubicBezTo>
                      <a:pt x="92" y="8"/>
                      <a:pt x="92" y="8"/>
                      <a:pt x="92" y="8"/>
                    </a:cubicBezTo>
                    <a:cubicBezTo>
                      <a:pt x="86" y="16"/>
                      <a:pt x="77" y="23"/>
                      <a:pt x="67" y="27"/>
                    </a:cubicBezTo>
                    <a:cubicBezTo>
                      <a:pt x="54" y="33"/>
                      <a:pt x="39" y="35"/>
                      <a:pt x="24" y="32"/>
                    </a:cubicBezTo>
                    <a:cubicBezTo>
                      <a:pt x="18" y="31"/>
                      <a:pt x="11" y="30"/>
                      <a:pt x="4" y="27"/>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Shape 34"/>
              <p:cNvSpPr/>
              <p:nvPr/>
            </p:nvSpPr>
            <p:spPr bwMode="auto">
              <a:xfrm>
                <a:off x="6524626" y="3228976"/>
                <a:ext cx="241300" cy="120650"/>
              </a:xfrm>
              <a:custGeom>
                <a:avLst/>
                <a:gdLst>
                  <a:gd name="T0" fmla="*/ 23 w 64"/>
                  <a:gd name="T1" fmla="*/ 6 h 32"/>
                  <a:gd name="T2" fmla="*/ 0 w 64"/>
                  <a:gd name="T3" fmla="*/ 0 h 32"/>
                  <a:gd name="T4" fmla="*/ 0 w 64"/>
                  <a:gd name="T5" fmla="*/ 32 h 32"/>
                  <a:gd name="T6" fmla="*/ 64 w 64"/>
                  <a:gd name="T7" fmla="*/ 2 h 32"/>
                  <a:gd name="T8" fmla="*/ 64 w 64"/>
                  <a:gd name="T9" fmla="*/ 2 h 32"/>
                  <a:gd name="T10" fmla="*/ 23 w 64"/>
                  <a:gd name="T11" fmla="*/ 6 h 32"/>
                </a:gdLst>
                <a:ahLst/>
                <a:cxnLst>
                  <a:cxn ang="0">
                    <a:pos x="T0" y="T1"/>
                  </a:cxn>
                  <a:cxn ang="0">
                    <a:pos x="T2" y="T3"/>
                  </a:cxn>
                  <a:cxn ang="0">
                    <a:pos x="T4" y="T5"/>
                  </a:cxn>
                  <a:cxn ang="0">
                    <a:pos x="T6" y="T7"/>
                  </a:cxn>
                  <a:cxn ang="0">
                    <a:pos x="T8" y="T9"/>
                  </a:cxn>
                  <a:cxn ang="0">
                    <a:pos x="T10" y="T11"/>
                  </a:cxn>
                </a:cxnLst>
                <a:rect l="0" t="0" r="r" b="b"/>
                <a:pathLst>
                  <a:path w="64" h="32">
                    <a:moveTo>
                      <a:pt x="23" y="6"/>
                    </a:moveTo>
                    <a:cubicBezTo>
                      <a:pt x="14" y="5"/>
                      <a:pt x="7" y="3"/>
                      <a:pt x="0" y="0"/>
                    </a:cubicBezTo>
                    <a:cubicBezTo>
                      <a:pt x="0" y="32"/>
                      <a:pt x="0" y="32"/>
                      <a:pt x="0" y="32"/>
                    </a:cubicBezTo>
                    <a:cubicBezTo>
                      <a:pt x="25" y="29"/>
                      <a:pt x="64" y="2"/>
                      <a:pt x="64" y="2"/>
                    </a:cubicBezTo>
                    <a:cubicBezTo>
                      <a:pt x="64" y="2"/>
                      <a:pt x="64" y="2"/>
                      <a:pt x="64" y="2"/>
                    </a:cubicBezTo>
                    <a:cubicBezTo>
                      <a:pt x="51" y="7"/>
                      <a:pt x="37" y="9"/>
                      <a:pt x="23" y="6"/>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Shape 35"/>
              <p:cNvSpPr/>
              <p:nvPr/>
            </p:nvSpPr>
            <p:spPr bwMode="auto">
              <a:xfrm>
                <a:off x="6384926" y="2609851"/>
                <a:ext cx="523875" cy="695325"/>
              </a:xfrm>
              <a:custGeom>
                <a:avLst/>
                <a:gdLst>
                  <a:gd name="T0" fmla="*/ 79 w 139"/>
                  <a:gd name="T1" fmla="*/ 10 h 184"/>
                  <a:gd name="T2" fmla="*/ 81 w 139"/>
                  <a:gd name="T3" fmla="*/ 0 h 184"/>
                  <a:gd name="T4" fmla="*/ 64 w 139"/>
                  <a:gd name="T5" fmla="*/ 20 h 184"/>
                  <a:gd name="T6" fmla="*/ 18 w 139"/>
                  <a:gd name="T7" fmla="*/ 32 h 184"/>
                  <a:gd name="T8" fmla="*/ 13 w 139"/>
                  <a:gd name="T9" fmla="*/ 48 h 184"/>
                  <a:gd name="T10" fmla="*/ 12 w 139"/>
                  <a:gd name="T11" fmla="*/ 50 h 184"/>
                  <a:gd name="T12" fmla="*/ 4 w 139"/>
                  <a:gd name="T13" fmla="*/ 96 h 184"/>
                  <a:gd name="T14" fmla="*/ 3 w 139"/>
                  <a:gd name="T15" fmla="*/ 102 h 184"/>
                  <a:gd name="T16" fmla="*/ 7 w 139"/>
                  <a:gd name="T17" fmla="*/ 143 h 184"/>
                  <a:gd name="T18" fmla="*/ 35 w 139"/>
                  <a:gd name="T19" fmla="*/ 171 h 184"/>
                  <a:gd name="T20" fmla="*/ 57 w 139"/>
                  <a:gd name="T21" fmla="*/ 178 h 184"/>
                  <a:gd name="T22" fmla="*/ 133 w 139"/>
                  <a:gd name="T23" fmla="*/ 124 h 184"/>
                  <a:gd name="T24" fmla="*/ 139 w 139"/>
                  <a:gd name="T25" fmla="*/ 96 h 184"/>
                  <a:gd name="T26" fmla="*/ 79 w 139"/>
                  <a:gd name="T27"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84">
                    <a:moveTo>
                      <a:pt x="79" y="10"/>
                    </a:moveTo>
                    <a:cubicBezTo>
                      <a:pt x="81" y="0"/>
                      <a:pt x="81" y="0"/>
                      <a:pt x="81" y="0"/>
                    </a:cubicBezTo>
                    <a:cubicBezTo>
                      <a:pt x="78" y="6"/>
                      <a:pt x="73" y="14"/>
                      <a:pt x="64" y="20"/>
                    </a:cubicBezTo>
                    <a:cubicBezTo>
                      <a:pt x="53" y="27"/>
                      <a:pt x="32" y="24"/>
                      <a:pt x="18" y="32"/>
                    </a:cubicBezTo>
                    <a:cubicBezTo>
                      <a:pt x="16" y="37"/>
                      <a:pt x="14" y="42"/>
                      <a:pt x="13" y="48"/>
                    </a:cubicBezTo>
                    <a:cubicBezTo>
                      <a:pt x="12" y="49"/>
                      <a:pt x="12" y="50"/>
                      <a:pt x="12" y="50"/>
                    </a:cubicBezTo>
                    <a:cubicBezTo>
                      <a:pt x="9" y="66"/>
                      <a:pt x="7" y="81"/>
                      <a:pt x="4" y="96"/>
                    </a:cubicBezTo>
                    <a:cubicBezTo>
                      <a:pt x="4" y="98"/>
                      <a:pt x="3" y="100"/>
                      <a:pt x="3" y="102"/>
                    </a:cubicBezTo>
                    <a:cubicBezTo>
                      <a:pt x="1" y="116"/>
                      <a:pt x="0" y="130"/>
                      <a:pt x="7" y="143"/>
                    </a:cubicBezTo>
                    <a:cubicBezTo>
                      <a:pt x="13" y="155"/>
                      <a:pt x="23" y="165"/>
                      <a:pt x="35" y="171"/>
                    </a:cubicBezTo>
                    <a:cubicBezTo>
                      <a:pt x="42" y="174"/>
                      <a:pt x="49" y="177"/>
                      <a:pt x="57" y="178"/>
                    </a:cubicBezTo>
                    <a:cubicBezTo>
                      <a:pt x="92" y="184"/>
                      <a:pt x="126" y="160"/>
                      <a:pt x="133" y="124"/>
                    </a:cubicBezTo>
                    <a:cubicBezTo>
                      <a:pt x="139" y="96"/>
                      <a:pt x="139" y="96"/>
                      <a:pt x="139" y="96"/>
                    </a:cubicBezTo>
                    <a:cubicBezTo>
                      <a:pt x="113" y="90"/>
                      <a:pt x="70" y="48"/>
                      <a:pt x="79" y="10"/>
                    </a:cubicBezTo>
                    <a:close/>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Shape 36"/>
              <p:cNvSpPr/>
              <p:nvPr/>
            </p:nvSpPr>
            <p:spPr bwMode="auto">
              <a:xfrm>
                <a:off x="6376988" y="2598738"/>
                <a:ext cx="539750" cy="693738"/>
              </a:xfrm>
              <a:custGeom>
                <a:avLst/>
                <a:gdLst>
                  <a:gd name="T0" fmla="*/ 70 w 143"/>
                  <a:gd name="T1" fmla="*/ 184 h 184"/>
                  <a:gd name="T2" fmla="*/ 58 w 143"/>
                  <a:gd name="T3" fmla="*/ 183 h 184"/>
                  <a:gd name="T4" fmla="*/ 36 w 143"/>
                  <a:gd name="T5" fmla="*/ 175 h 184"/>
                  <a:gd name="T6" fmla="*/ 7 w 143"/>
                  <a:gd name="T7" fmla="*/ 147 h 184"/>
                  <a:gd name="T8" fmla="*/ 3 w 143"/>
                  <a:gd name="T9" fmla="*/ 105 h 184"/>
                  <a:gd name="T10" fmla="*/ 4 w 143"/>
                  <a:gd name="T11" fmla="*/ 99 h 184"/>
                  <a:gd name="T12" fmla="*/ 12 w 143"/>
                  <a:gd name="T13" fmla="*/ 53 h 184"/>
                  <a:gd name="T14" fmla="*/ 12 w 143"/>
                  <a:gd name="T15" fmla="*/ 52 h 184"/>
                  <a:gd name="T16" fmla="*/ 13 w 143"/>
                  <a:gd name="T17" fmla="*/ 51 h 184"/>
                  <a:gd name="T18" fmla="*/ 19 w 143"/>
                  <a:gd name="T19" fmla="*/ 34 h 184"/>
                  <a:gd name="T20" fmla="*/ 19 w 143"/>
                  <a:gd name="T21" fmla="*/ 33 h 184"/>
                  <a:gd name="T22" fmla="*/ 45 w 143"/>
                  <a:gd name="T23" fmla="*/ 26 h 184"/>
                  <a:gd name="T24" fmla="*/ 65 w 143"/>
                  <a:gd name="T25" fmla="*/ 21 h 184"/>
                  <a:gd name="T26" fmla="*/ 81 w 143"/>
                  <a:gd name="T27" fmla="*/ 2 h 184"/>
                  <a:gd name="T28" fmla="*/ 83 w 143"/>
                  <a:gd name="T29" fmla="*/ 1 h 184"/>
                  <a:gd name="T30" fmla="*/ 85 w 143"/>
                  <a:gd name="T31" fmla="*/ 3 h 184"/>
                  <a:gd name="T32" fmla="*/ 83 w 143"/>
                  <a:gd name="T33" fmla="*/ 13 h 184"/>
                  <a:gd name="T34" fmla="*/ 141 w 143"/>
                  <a:gd name="T35" fmla="*/ 97 h 184"/>
                  <a:gd name="T36" fmla="*/ 143 w 143"/>
                  <a:gd name="T37" fmla="*/ 100 h 184"/>
                  <a:gd name="T38" fmla="*/ 137 w 143"/>
                  <a:gd name="T39" fmla="*/ 128 h 184"/>
                  <a:gd name="T40" fmla="*/ 109 w 143"/>
                  <a:gd name="T41" fmla="*/ 172 h 184"/>
                  <a:gd name="T42" fmla="*/ 70 w 143"/>
                  <a:gd name="T43" fmla="*/ 184 h 184"/>
                  <a:gd name="T44" fmla="*/ 22 w 143"/>
                  <a:gd name="T45" fmla="*/ 36 h 184"/>
                  <a:gd name="T46" fmla="*/ 17 w 143"/>
                  <a:gd name="T47" fmla="*/ 52 h 184"/>
                  <a:gd name="T48" fmla="*/ 16 w 143"/>
                  <a:gd name="T49" fmla="*/ 53 h 184"/>
                  <a:gd name="T50" fmla="*/ 16 w 143"/>
                  <a:gd name="T51" fmla="*/ 54 h 184"/>
                  <a:gd name="T52" fmla="*/ 8 w 143"/>
                  <a:gd name="T53" fmla="*/ 100 h 184"/>
                  <a:gd name="T54" fmla="*/ 7 w 143"/>
                  <a:gd name="T55" fmla="*/ 105 h 184"/>
                  <a:gd name="T56" fmla="*/ 11 w 143"/>
                  <a:gd name="T57" fmla="*/ 146 h 184"/>
                  <a:gd name="T58" fmla="*/ 38 w 143"/>
                  <a:gd name="T59" fmla="*/ 172 h 184"/>
                  <a:gd name="T60" fmla="*/ 59 w 143"/>
                  <a:gd name="T61" fmla="*/ 179 h 184"/>
                  <a:gd name="T62" fmla="*/ 107 w 143"/>
                  <a:gd name="T63" fmla="*/ 168 h 184"/>
                  <a:gd name="T64" fmla="*/ 133 w 143"/>
                  <a:gd name="T65" fmla="*/ 127 h 184"/>
                  <a:gd name="T66" fmla="*/ 138 w 143"/>
                  <a:gd name="T67" fmla="*/ 101 h 184"/>
                  <a:gd name="T68" fmla="*/ 78 w 143"/>
                  <a:gd name="T69" fmla="*/ 15 h 184"/>
                  <a:gd name="T70" fmla="*/ 67 w 143"/>
                  <a:gd name="T71" fmla="*/ 25 h 184"/>
                  <a:gd name="T72" fmla="*/ 46 w 143"/>
                  <a:gd name="T73" fmla="*/ 30 h 184"/>
                  <a:gd name="T74" fmla="*/ 22 w 143"/>
                  <a:gd name="T75" fmla="*/ 36 h 184"/>
                  <a:gd name="T76" fmla="*/ 81 w 143"/>
                  <a:gd name="T77" fmla="*/ 13 h 184"/>
                  <a:gd name="T78" fmla="*/ 81 w 143"/>
                  <a:gd name="T79" fmla="*/ 1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84">
                    <a:moveTo>
                      <a:pt x="70" y="184"/>
                    </a:moveTo>
                    <a:cubicBezTo>
                      <a:pt x="66" y="184"/>
                      <a:pt x="62" y="184"/>
                      <a:pt x="58" y="183"/>
                    </a:cubicBezTo>
                    <a:cubicBezTo>
                      <a:pt x="50" y="182"/>
                      <a:pt x="43" y="179"/>
                      <a:pt x="36" y="175"/>
                    </a:cubicBezTo>
                    <a:cubicBezTo>
                      <a:pt x="23" y="169"/>
                      <a:pt x="13" y="159"/>
                      <a:pt x="7" y="147"/>
                    </a:cubicBezTo>
                    <a:cubicBezTo>
                      <a:pt x="0" y="133"/>
                      <a:pt x="1" y="119"/>
                      <a:pt x="3" y="105"/>
                    </a:cubicBezTo>
                    <a:cubicBezTo>
                      <a:pt x="3" y="103"/>
                      <a:pt x="4" y="101"/>
                      <a:pt x="4" y="99"/>
                    </a:cubicBezTo>
                    <a:cubicBezTo>
                      <a:pt x="12" y="53"/>
                      <a:pt x="12" y="53"/>
                      <a:pt x="12" y="53"/>
                    </a:cubicBezTo>
                    <a:cubicBezTo>
                      <a:pt x="12" y="53"/>
                      <a:pt x="12" y="52"/>
                      <a:pt x="12" y="52"/>
                    </a:cubicBezTo>
                    <a:cubicBezTo>
                      <a:pt x="13" y="51"/>
                      <a:pt x="13" y="51"/>
                      <a:pt x="13" y="51"/>
                    </a:cubicBezTo>
                    <a:cubicBezTo>
                      <a:pt x="14" y="45"/>
                      <a:pt x="16" y="39"/>
                      <a:pt x="19" y="34"/>
                    </a:cubicBezTo>
                    <a:cubicBezTo>
                      <a:pt x="19" y="33"/>
                      <a:pt x="19" y="33"/>
                      <a:pt x="19" y="33"/>
                    </a:cubicBezTo>
                    <a:cubicBezTo>
                      <a:pt x="27" y="29"/>
                      <a:pt x="36" y="27"/>
                      <a:pt x="45" y="26"/>
                    </a:cubicBezTo>
                    <a:cubicBezTo>
                      <a:pt x="53" y="25"/>
                      <a:pt x="60" y="24"/>
                      <a:pt x="65" y="21"/>
                    </a:cubicBezTo>
                    <a:cubicBezTo>
                      <a:pt x="74" y="16"/>
                      <a:pt x="79" y="8"/>
                      <a:pt x="81" y="2"/>
                    </a:cubicBezTo>
                    <a:cubicBezTo>
                      <a:pt x="81" y="1"/>
                      <a:pt x="82" y="0"/>
                      <a:pt x="83" y="1"/>
                    </a:cubicBezTo>
                    <a:cubicBezTo>
                      <a:pt x="84" y="1"/>
                      <a:pt x="85" y="2"/>
                      <a:pt x="85" y="3"/>
                    </a:cubicBezTo>
                    <a:cubicBezTo>
                      <a:pt x="83" y="13"/>
                      <a:pt x="83" y="13"/>
                      <a:pt x="83" y="13"/>
                    </a:cubicBezTo>
                    <a:cubicBezTo>
                      <a:pt x="75" y="51"/>
                      <a:pt x="117" y="91"/>
                      <a:pt x="141" y="97"/>
                    </a:cubicBezTo>
                    <a:cubicBezTo>
                      <a:pt x="142" y="98"/>
                      <a:pt x="143" y="99"/>
                      <a:pt x="143" y="100"/>
                    </a:cubicBezTo>
                    <a:cubicBezTo>
                      <a:pt x="137" y="128"/>
                      <a:pt x="137" y="128"/>
                      <a:pt x="137" y="128"/>
                    </a:cubicBezTo>
                    <a:cubicBezTo>
                      <a:pt x="134" y="146"/>
                      <a:pt x="124" y="161"/>
                      <a:pt x="109" y="172"/>
                    </a:cubicBezTo>
                    <a:cubicBezTo>
                      <a:pt x="97" y="180"/>
                      <a:pt x="84" y="184"/>
                      <a:pt x="70" y="184"/>
                    </a:cubicBezTo>
                    <a:close/>
                    <a:moveTo>
                      <a:pt x="22" y="36"/>
                    </a:moveTo>
                    <a:cubicBezTo>
                      <a:pt x="19" y="41"/>
                      <a:pt x="18" y="46"/>
                      <a:pt x="17" y="52"/>
                    </a:cubicBezTo>
                    <a:cubicBezTo>
                      <a:pt x="16" y="53"/>
                      <a:pt x="16" y="53"/>
                      <a:pt x="16" y="53"/>
                    </a:cubicBezTo>
                    <a:cubicBezTo>
                      <a:pt x="16" y="54"/>
                      <a:pt x="16" y="54"/>
                      <a:pt x="16" y="54"/>
                    </a:cubicBezTo>
                    <a:cubicBezTo>
                      <a:pt x="8" y="100"/>
                      <a:pt x="8" y="100"/>
                      <a:pt x="8" y="100"/>
                    </a:cubicBezTo>
                    <a:cubicBezTo>
                      <a:pt x="8" y="101"/>
                      <a:pt x="7" y="103"/>
                      <a:pt x="7" y="105"/>
                    </a:cubicBezTo>
                    <a:cubicBezTo>
                      <a:pt x="5" y="121"/>
                      <a:pt x="4" y="133"/>
                      <a:pt x="11" y="146"/>
                    </a:cubicBezTo>
                    <a:cubicBezTo>
                      <a:pt x="16" y="156"/>
                      <a:pt x="26" y="166"/>
                      <a:pt x="38" y="172"/>
                    </a:cubicBezTo>
                    <a:cubicBezTo>
                      <a:pt x="45" y="175"/>
                      <a:pt x="52" y="178"/>
                      <a:pt x="59" y="179"/>
                    </a:cubicBezTo>
                    <a:cubicBezTo>
                      <a:pt x="76" y="182"/>
                      <a:pt x="93" y="178"/>
                      <a:pt x="107" y="168"/>
                    </a:cubicBezTo>
                    <a:cubicBezTo>
                      <a:pt x="120" y="159"/>
                      <a:pt x="130" y="144"/>
                      <a:pt x="133" y="127"/>
                    </a:cubicBezTo>
                    <a:cubicBezTo>
                      <a:pt x="138" y="101"/>
                      <a:pt x="138" y="101"/>
                      <a:pt x="138" y="101"/>
                    </a:cubicBezTo>
                    <a:cubicBezTo>
                      <a:pt x="113" y="93"/>
                      <a:pt x="72" y="53"/>
                      <a:pt x="78" y="15"/>
                    </a:cubicBezTo>
                    <a:cubicBezTo>
                      <a:pt x="75" y="18"/>
                      <a:pt x="72" y="22"/>
                      <a:pt x="67" y="25"/>
                    </a:cubicBezTo>
                    <a:cubicBezTo>
                      <a:pt x="62" y="28"/>
                      <a:pt x="54" y="29"/>
                      <a:pt x="46" y="30"/>
                    </a:cubicBezTo>
                    <a:cubicBezTo>
                      <a:pt x="37" y="31"/>
                      <a:pt x="29" y="33"/>
                      <a:pt x="22" y="36"/>
                    </a:cubicBezTo>
                    <a:close/>
                    <a:moveTo>
                      <a:pt x="81" y="13"/>
                    </a:moveTo>
                    <a:cubicBezTo>
                      <a:pt x="81" y="13"/>
                      <a:pt x="81" y="13"/>
                      <a:pt x="81" y="13"/>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Shape 37"/>
              <p:cNvSpPr/>
              <p:nvPr/>
            </p:nvSpPr>
            <p:spPr bwMode="auto">
              <a:xfrm>
                <a:off x="6618288" y="2878138"/>
                <a:ext cx="41275" cy="38100"/>
              </a:xfrm>
              <a:custGeom>
                <a:avLst/>
                <a:gdLst>
                  <a:gd name="T0" fmla="*/ 1 w 11"/>
                  <a:gd name="T1" fmla="*/ 5 h 10"/>
                  <a:gd name="T2" fmla="*/ 6 w 11"/>
                  <a:gd name="T3" fmla="*/ 10 h 10"/>
                  <a:gd name="T4" fmla="*/ 10 w 11"/>
                  <a:gd name="T5" fmla="*/ 5 h 10"/>
                  <a:gd name="T6" fmla="*/ 5 w 11"/>
                  <a:gd name="T7" fmla="*/ 0 h 10"/>
                  <a:gd name="T8" fmla="*/ 1 w 11"/>
                  <a:gd name="T9" fmla="*/ 5 h 10"/>
                </a:gdLst>
                <a:ahLst/>
                <a:cxnLst>
                  <a:cxn ang="0">
                    <a:pos x="T0" y="T1"/>
                  </a:cxn>
                  <a:cxn ang="0">
                    <a:pos x="T2" y="T3"/>
                  </a:cxn>
                  <a:cxn ang="0">
                    <a:pos x="T4" y="T5"/>
                  </a:cxn>
                  <a:cxn ang="0">
                    <a:pos x="T6" y="T7"/>
                  </a:cxn>
                  <a:cxn ang="0">
                    <a:pos x="T8" y="T9"/>
                  </a:cxn>
                </a:cxnLst>
                <a:rect l="0" t="0" r="r" b="b"/>
                <a:pathLst>
                  <a:path w="11" h="10">
                    <a:moveTo>
                      <a:pt x="1" y="5"/>
                    </a:moveTo>
                    <a:cubicBezTo>
                      <a:pt x="1" y="8"/>
                      <a:pt x="3" y="10"/>
                      <a:pt x="6" y="10"/>
                    </a:cubicBezTo>
                    <a:cubicBezTo>
                      <a:pt x="9" y="10"/>
                      <a:pt x="11" y="7"/>
                      <a:pt x="10" y="5"/>
                    </a:cubicBezTo>
                    <a:cubicBezTo>
                      <a:pt x="10" y="2"/>
                      <a:pt x="8" y="0"/>
                      <a:pt x="5" y="0"/>
                    </a:cubicBezTo>
                    <a:cubicBezTo>
                      <a:pt x="3" y="0"/>
                      <a:pt x="0" y="2"/>
                      <a:pt x="1" y="5"/>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Shape 38"/>
              <p:cNvSpPr/>
              <p:nvPr/>
            </p:nvSpPr>
            <p:spPr bwMode="auto">
              <a:xfrm>
                <a:off x="6440488" y="2836863"/>
                <a:ext cx="38100" cy="36513"/>
              </a:xfrm>
              <a:custGeom>
                <a:avLst/>
                <a:gdLst>
                  <a:gd name="T0" fmla="*/ 0 w 10"/>
                  <a:gd name="T1" fmla="*/ 6 h 10"/>
                  <a:gd name="T2" fmla="*/ 5 w 10"/>
                  <a:gd name="T3" fmla="*/ 10 h 10"/>
                  <a:gd name="T4" fmla="*/ 10 w 10"/>
                  <a:gd name="T5" fmla="*/ 5 h 10"/>
                  <a:gd name="T6" fmla="*/ 5 w 10"/>
                  <a:gd name="T7" fmla="*/ 1 h 10"/>
                  <a:gd name="T8" fmla="*/ 0 w 10"/>
                  <a:gd name="T9" fmla="*/ 6 h 10"/>
                </a:gdLst>
                <a:ahLst/>
                <a:cxnLst>
                  <a:cxn ang="0">
                    <a:pos x="T0" y="T1"/>
                  </a:cxn>
                  <a:cxn ang="0">
                    <a:pos x="T2" y="T3"/>
                  </a:cxn>
                  <a:cxn ang="0">
                    <a:pos x="T4" y="T5"/>
                  </a:cxn>
                  <a:cxn ang="0">
                    <a:pos x="T6" y="T7"/>
                  </a:cxn>
                  <a:cxn ang="0">
                    <a:pos x="T8" y="T9"/>
                  </a:cxn>
                </a:cxnLst>
                <a:rect l="0" t="0" r="r" b="b"/>
                <a:pathLst>
                  <a:path w="10" h="10">
                    <a:moveTo>
                      <a:pt x="0" y="6"/>
                    </a:moveTo>
                    <a:cubicBezTo>
                      <a:pt x="0" y="8"/>
                      <a:pt x="3" y="10"/>
                      <a:pt x="5" y="10"/>
                    </a:cubicBezTo>
                    <a:cubicBezTo>
                      <a:pt x="8" y="10"/>
                      <a:pt x="10" y="8"/>
                      <a:pt x="10" y="5"/>
                    </a:cubicBezTo>
                    <a:cubicBezTo>
                      <a:pt x="10" y="2"/>
                      <a:pt x="7" y="0"/>
                      <a:pt x="5" y="1"/>
                    </a:cubicBezTo>
                    <a:cubicBezTo>
                      <a:pt x="2" y="1"/>
                      <a:pt x="0" y="3"/>
                      <a:pt x="0" y="6"/>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Shape 39"/>
              <p:cNvSpPr/>
              <p:nvPr/>
            </p:nvSpPr>
            <p:spPr bwMode="auto">
              <a:xfrm>
                <a:off x="6932613" y="2960688"/>
                <a:ext cx="33338" cy="49213"/>
              </a:xfrm>
              <a:custGeom>
                <a:avLst/>
                <a:gdLst>
                  <a:gd name="T0" fmla="*/ 7 w 9"/>
                  <a:gd name="T1" fmla="*/ 13 h 13"/>
                  <a:gd name="T2" fmla="*/ 5 w 9"/>
                  <a:gd name="T3" fmla="*/ 13 h 13"/>
                  <a:gd name="T4" fmla="*/ 1 w 9"/>
                  <a:gd name="T5" fmla="*/ 9 h 13"/>
                  <a:gd name="T6" fmla="*/ 0 w 9"/>
                  <a:gd name="T7" fmla="*/ 7 h 13"/>
                  <a:gd name="T8" fmla="*/ 1 w 9"/>
                  <a:gd name="T9" fmla="*/ 5 h 13"/>
                  <a:gd name="T10" fmla="*/ 6 w 9"/>
                  <a:gd name="T11" fmla="*/ 1 h 13"/>
                  <a:gd name="T12" fmla="*/ 8 w 9"/>
                  <a:gd name="T13" fmla="*/ 1 h 13"/>
                  <a:gd name="T14" fmla="*/ 8 w 9"/>
                  <a:gd name="T15" fmla="*/ 4 h 13"/>
                  <a:gd name="T16" fmla="*/ 4 w 9"/>
                  <a:gd name="T17" fmla="*/ 7 h 13"/>
                  <a:gd name="T18" fmla="*/ 8 w 9"/>
                  <a:gd name="T19" fmla="*/ 9 h 13"/>
                  <a:gd name="T20" fmla="*/ 8 w 9"/>
                  <a:gd name="T21" fmla="*/ 12 h 13"/>
                  <a:gd name="T22" fmla="*/ 7 w 9"/>
                  <a:gd name="T23" fmla="*/ 13 h 13"/>
                  <a:gd name="T24" fmla="*/ 3 w 9"/>
                  <a:gd name="T25" fmla="*/ 6 h 13"/>
                  <a:gd name="T26" fmla="*/ 3 w 9"/>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7" y="13"/>
                    </a:moveTo>
                    <a:cubicBezTo>
                      <a:pt x="6" y="13"/>
                      <a:pt x="6" y="13"/>
                      <a:pt x="5" y="13"/>
                    </a:cubicBezTo>
                    <a:cubicBezTo>
                      <a:pt x="1" y="9"/>
                      <a:pt x="1" y="9"/>
                      <a:pt x="1" y="9"/>
                    </a:cubicBezTo>
                    <a:cubicBezTo>
                      <a:pt x="0" y="9"/>
                      <a:pt x="0" y="8"/>
                      <a:pt x="0" y="7"/>
                    </a:cubicBezTo>
                    <a:cubicBezTo>
                      <a:pt x="0" y="6"/>
                      <a:pt x="0" y="5"/>
                      <a:pt x="1" y="5"/>
                    </a:cubicBezTo>
                    <a:cubicBezTo>
                      <a:pt x="6" y="1"/>
                      <a:pt x="6" y="1"/>
                      <a:pt x="6" y="1"/>
                    </a:cubicBezTo>
                    <a:cubicBezTo>
                      <a:pt x="6" y="0"/>
                      <a:pt x="8" y="0"/>
                      <a:pt x="8" y="1"/>
                    </a:cubicBezTo>
                    <a:cubicBezTo>
                      <a:pt x="9" y="2"/>
                      <a:pt x="9" y="3"/>
                      <a:pt x="8" y="4"/>
                    </a:cubicBezTo>
                    <a:cubicBezTo>
                      <a:pt x="4" y="7"/>
                      <a:pt x="4" y="7"/>
                      <a:pt x="4" y="7"/>
                    </a:cubicBezTo>
                    <a:cubicBezTo>
                      <a:pt x="8" y="9"/>
                      <a:pt x="8" y="9"/>
                      <a:pt x="8" y="9"/>
                    </a:cubicBezTo>
                    <a:cubicBezTo>
                      <a:pt x="9" y="10"/>
                      <a:pt x="9" y="11"/>
                      <a:pt x="8" y="12"/>
                    </a:cubicBezTo>
                    <a:cubicBezTo>
                      <a:pt x="8" y="13"/>
                      <a:pt x="7" y="13"/>
                      <a:pt x="7" y="13"/>
                    </a:cubicBezTo>
                    <a:close/>
                    <a:moveTo>
                      <a:pt x="3" y="6"/>
                    </a:moveTo>
                    <a:cubicBezTo>
                      <a:pt x="3" y="6"/>
                      <a:pt x="3" y="6"/>
                      <a:pt x="3" y="6"/>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Shape 40"/>
              <p:cNvSpPr/>
              <p:nvPr/>
            </p:nvSpPr>
            <p:spPr bwMode="auto">
              <a:xfrm>
                <a:off x="6607176" y="2794001"/>
                <a:ext cx="95250" cy="57150"/>
              </a:xfrm>
              <a:custGeom>
                <a:avLst/>
                <a:gdLst>
                  <a:gd name="T0" fmla="*/ 1 w 25"/>
                  <a:gd name="T1" fmla="*/ 6 h 15"/>
                  <a:gd name="T2" fmla="*/ 6 w 25"/>
                  <a:gd name="T3" fmla="*/ 9 h 15"/>
                  <a:gd name="T4" fmla="*/ 12 w 25"/>
                  <a:gd name="T5" fmla="*/ 11 h 15"/>
                  <a:gd name="T6" fmla="*/ 17 w 25"/>
                  <a:gd name="T7" fmla="*/ 13 h 15"/>
                  <a:gd name="T8" fmla="*/ 22 w 25"/>
                  <a:gd name="T9" fmla="*/ 15 h 15"/>
                  <a:gd name="T10" fmla="*/ 24 w 25"/>
                  <a:gd name="T11" fmla="*/ 11 h 15"/>
                  <a:gd name="T12" fmla="*/ 15 w 25"/>
                  <a:gd name="T13" fmla="*/ 2 h 15"/>
                  <a:gd name="T14" fmla="*/ 3 w 25"/>
                  <a:gd name="T15" fmla="*/ 2 h 15"/>
                  <a:gd name="T16" fmla="*/ 1 w 25"/>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6"/>
                    </a:moveTo>
                    <a:cubicBezTo>
                      <a:pt x="2" y="7"/>
                      <a:pt x="4" y="8"/>
                      <a:pt x="6" y="9"/>
                    </a:cubicBezTo>
                    <a:cubicBezTo>
                      <a:pt x="8" y="10"/>
                      <a:pt x="10" y="10"/>
                      <a:pt x="12" y="11"/>
                    </a:cubicBezTo>
                    <a:cubicBezTo>
                      <a:pt x="13" y="12"/>
                      <a:pt x="15" y="13"/>
                      <a:pt x="17" y="13"/>
                    </a:cubicBezTo>
                    <a:cubicBezTo>
                      <a:pt x="19" y="14"/>
                      <a:pt x="20" y="15"/>
                      <a:pt x="22" y="15"/>
                    </a:cubicBezTo>
                    <a:cubicBezTo>
                      <a:pt x="24" y="15"/>
                      <a:pt x="25" y="14"/>
                      <a:pt x="24" y="11"/>
                    </a:cubicBezTo>
                    <a:cubicBezTo>
                      <a:pt x="24" y="8"/>
                      <a:pt x="21" y="5"/>
                      <a:pt x="15" y="2"/>
                    </a:cubicBezTo>
                    <a:cubicBezTo>
                      <a:pt x="10" y="0"/>
                      <a:pt x="5" y="0"/>
                      <a:pt x="3" y="2"/>
                    </a:cubicBezTo>
                    <a:cubicBezTo>
                      <a:pt x="0" y="3"/>
                      <a:pt x="0" y="5"/>
                      <a:pt x="1" y="6"/>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Shape 41"/>
              <p:cNvSpPr/>
              <p:nvPr/>
            </p:nvSpPr>
            <p:spPr bwMode="auto">
              <a:xfrm>
                <a:off x="6418263" y="2749551"/>
                <a:ext cx="101600" cy="38100"/>
              </a:xfrm>
              <a:custGeom>
                <a:avLst/>
                <a:gdLst>
                  <a:gd name="T0" fmla="*/ 25 w 27"/>
                  <a:gd name="T1" fmla="*/ 9 h 10"/>
                  <a:gd name="T2" fmla="*/ 19 w 27"/>
                  <a:gd name="T3" fmla="*/ 9 h 10"/>
                  <a:gd name="T4" fmla="*/ 14 w 27"/>
                  <a:gd name="T5" fmla="*/ 9 h 10"/>
                  <a:gd name="T6" fmla="*/ 8 w 27"/>
                  <a:gd name="T7" fmla="*/ 10 h 10"/>
                  <a:gd name="T8" fmla="*/ 2 w 27"/>
                  <a:gd name="T9" fmla="*/ 10 h 10"/>
                  <a:gd name="T10" fmla="*/ 2 w 27"/>
                  <a:gd name="T11" fmla="*/ 5 h 10"/>
                  <a:gd name="T12" fmla="*/ 13 w 27"/>
                  <a:gd name="T13" fmla="*/ 0 h 10"/>
                  <a:gd name="T14" fmla="*/ 25 w 27"/>
                  <a:gd name="T15" fmla="*/ 4 h 10"/>
                  <a:gd name="T16" fmla="*/ 25 w 27"/>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5" y="9"/>
                    </a:moveTo>
                    <a:cubicBezTo>
                      <a:pt x="23" y="9"/>
                      <a:pt x="21" y="9"/>
                      <a:pt x="19" y="9"/>
                    </a:cubicBezTo>
                    <a:cubicBezTo>
                      <a:pt x="17" y="9"/>
                      <a:pt x="15" y="9"/>
                      <a:pt x="14" y="9"/>
                    </a:cubicBezTo>
                    <a:cubicBezTo>
                      <a:pt x="12" y="10"/>
                      <a:pt x="10" y="10"/>
                      <a:pt x="8" y="10"/>
                    </a:cubicBezTo>
                    <a:cubicBezTo>
                      <a:pt x="6" y="10"/>
                      <a:pt x="4" y="10"/>
                      <a:pt x="2" y="10"/>
                    </a:cubicBezTo>
                    <a:cubicBezTo>
                      <a:pt x="1" y="9"/>
                      <a:pt x="0" y="7"/>
                      <a:pt x="2" y="5"/>
                    </a:cubicBezTo>
                    <a:cubicBezTo>
                      <a:pt x="3" y="3"/>
                      <a:pt x="7" y="0"/>
                      <a:pt x="13" y="0"/>
                    </a:cubicBezTo>
                    <a:cubicBezTo>
                      <a:pt x="19" y="0"/>
                      <a:pt x="23" y="2"/>
                      <a:pt x="25" y="4"/>
                    </a:cubicBezTo>
                    <a:cubicBezTo>
                      <a:pt x="27" y="6"/>
                      <a:pt x="26" y="8"/>
                      <a:pt x="25" y="9"/>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Shape 42"/>
              <p:cNvSpPr/>
              <p:nvPr/>
            </p:nvSpPr>
            <p:spPr bwMode="auto">
              <a:xfrm>
                <a:off x="6557963" y="2998788"/>
                <a:ext cx="125413" cy="93663"/>
              </a:xfrm>
              <a:custGeom>
                <a:avLst/>
                <a:gdLst>
                  <a:gd name="T0" fmla="*/ 26 w 33"/>
                  <a:gd name="T1" fmla="*/ 1 h 25"/>
                  <a:gd name="T2" fmla="*/ 21 w 33"/>
                  <a:gd name="T3" fmla="*/ 2 h 25"/>
                  <a:gd name="T4" fmla="*/ 4 w 33"/>
                  <a:gd name="T5" fmla="*/ 10 h 25"/>
                  <a:gd name="T6" fmla="*/ 1 w 33"/>
                  <a:gd name="T7" fmla="*/ 14 h 25"/>
                  <a:gd name="T8" fmla="*/ 20 w 33"/>
                  <a:gd name="T9" fmla="*/ 19 h 25"/>
                  <a:gd name="T10" fmla="*/ 26 w 33"/>
                  <a:gd name="T11" fmla="*/ 1 h 25"/>
                </a:gdLst>
                <a:ahLst/>
                <a:cxnLst>
                  <a:cxn ang="0">
                    <a:pos x="T0" y="T1"/>
                  </a:cxn>
                  <a:cxn ang="0">
                    <a:pos x="T2" y="T3"/>
                  </a:cxn>
                  <a:cxn ang="0">
                    <a:pos x="T4" y="T5"/>
                  </a:cxn>
                  <a:cxn ang="0">
                    <a:pos x="T6" y="T7"/>
                  </a:cxn>
                  <a:cxn ang="0">
                    <a:pos x="T8" y="T9"/>
                  </a:cxn>
                  <a:cxn ang="0">
                    <a:pos x="T10" y="T11"/>
                  </a:cxn>
                </a:cxnLst>
                <a:rect l="0" t="0" r="r" b="b"/>
                <a:pathLst>
                  <a:path w="33" h="25">
                    <a:moveTo>
                      <a:pt x="26" y="1"/>
                    </a:moveTo>
                    <a:cubicBezTo>
                      <a:pt x="24" y="0"/>
                      <a:pt x="22" y="0"/>
                      <a:pt x="21" y="2"/>
                    </a:cubicBezTo>
                    <a:cubicBezTo>
                      <a:pt x="18" y="4"/>
                      <a:pt x="12" y="9"/>
                      <a:pt x="4" y="10"/>
                    </a:cubicBezTo>
                    <a:cubicBezTo>
                      <a:pt x="1" y="10"/>
                      <a:pt x="0" y="12"/>
                      <a:pt x="1" y="14"/>
                    </a:cubicBezTo>
                    <a:cubicBezTo>
                      <a:pt x="3" y="18"/>
                      <a:pt x="9" y="25"/>
                      <a:pt x="20" y="19"/>
                    </a:cubicBezTo>
                    <a:cubicBezTo>
                      <a:pt x="33" y="13"/>
                      <a:pt x="30" y="4"/>
                      <a:pt x="26" y="1"/>
                    </a:cubicBezTo>
                    <a:close/>
                  </a:path>
                </a:pathLst>
              </a:custGeom>
              <a:solidFill>
                <a:srgbClr val="FEFB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Shape 43"/>
              <p:cNvSpPr/>
              <p:nvPr/>
            </p:nvSpPr>
            <p:spPr bwMode="auto">
              <a:xfrm>
                <a:off x="6554788" y="2990851"/>
                <a:ext cx="123825" cy="95250"/>
              </a:xfrm>
              <a:custGeom>
                <a:avLst/>
                <a:gdLst>
                  <a:gd name="T0" fmla="*/ 13 w 33"/>
                  <a:gd name="T1" fmla="*/ 25 h 25"/>
                  <a:gd name="T2" fmla="*/ 1 w 33"/>
                  <a:gd name="T3" fmla="*/ 17 h 25"/>
                  <a:gd name="T4" fmla="*/ 1 w 33"/>
                  <a:gd name="T5" fmla="*/ 12 h 25"/>
                  <a:gd name="T6" fmla="*/ 4 w 33"/>
                  <a:gd name="T7" fmla="*/ 10 h 25"/>
                  <a:gd name="T8" fmla="*/ 20 w 33"/>
                  <a:gd name="T9" fmla="*/ 2 h 25"/>
                  <a:gd name="T10" fmla="*/ 28 w 33"/>
                  <a:gd name="T11" fmla="*/ 1 h 25"/>
                  <a:gd name="T12" fmla="*/ 33 w 33"/>
                  <a:gd name="T13" fmla="*/ 10 h 25"/>
                  <a:gd name="T14" fmla="*/ 22 w 33"/>
                  <a:gd name="T15" fmla="*/ 23 h 25"/>
                  <a:gd name="T16" fmla="*/ 13 w 33"/>
                  <a:gd name="T17" fmla="*/ 25 h 25"/>
                  <a:gd name="T18" fmla="*/ 25 w 33"/>
                  <a:gd name="T19" fmla="*/ 4 h 25"/>
                  <a:gd name="T20" fmla="*/ 23 w 33"/>
                  <a:gd name="T21" fmla="*/ 5 h 25"/>
                  <a:gd name="T22" fmla="*/ 5 w 33"/>
                  <a:gd name="T23" fmla="*/ 14 h 25"/>
                  <a:gd name="T24" fmla="*/ 4 w 33"/>
                  <a:gd name="T25" fmla="*/ 14 h 25"/>
                  <a:gd name="T26" fmla="*/ 4 w 33"/>
                  <a:gd name="T27" fmla="*/ 15 h 25"/>
                  <a:gd name="T28" fmla="*/ 20 w 33"/>
                  <a:gd name="T29" fmla="*/ 20 h 25"/>
                  <a:gd name="T30" fmla="*/ 29 w 33"/>
                  <a:gd name="T31" fmla="*/ 10 h 25"/>
                  <a:gd name="T32" fmla="*/ 26 w 33"/>
                  <a:gd name="T33" fmla="*/ 5 h 25"/>
                  <a:gd name="T34" fmla="*/ 26 w 33"/>
                  <a:gd name="T35" fmla="*/ 5 h 25"/>
                  <a:gd name="T36" fmla="*/ 25 w 33"/>
                  <a:gd name="T3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25">
                    <a:moveTo>
                      <a:pt x="13" y="25"/>
                    </a:moveTo>
                    <a:cubicBezTo>
                      <a:pt x="5" y="25"/>
                      <a:pt x="2" y="19"/>
                      <a:pt x="1" y="17"/>
                    </a:cubicBezTo>
                    <a:cubicBezTo>
                      <a:pt x="0" y="16"/>
                      <a:pt x="0" y="14"/>
                      <a:pt x="1" y="12"/>
                    </a:cubicBezTo>
                    <a:cubicBezTo>
                      <a:pt x="1" y="11"/>
                      <a:pt x="3" y="10"/>
                      <a:pt x="4" y="10"/>
                    </a:cubicBezTo>
                    <a:cubicBezTo>
                      <a:pt x="12" y="9"/>
                      <a:pt x="18" y="5"/>
                      <a:pt x="20" y="2"/>
                    </a:cubicBezTo>
                    <a:cubicBezTo>
                      <a:pt x="22" y="0"/>
                      <a:pt x="26" y="0"/>
                      <a:pt x="28" y="1"/>
                    </a:cubicBezTo>
                    <a:cubicBezTo>
                      <a:pt x="31" y="3"/>
                      <a:pt x="33" y="7"/>
                      <a:pt x="33" y="10"/>
                    </a:cubicBezTo>
                    <a:cubicBezTo>
                      <a:pt x="32" y="13"/>
                      <a:pt x="31" y="19"/>
                      <a:pt x="22" y="23"/>
                    </a:cubicBezTo>
                    <a:cubicBezTo>
                      <a:pt x="18" y="25"/>
                      <a:pt x="15" y="25"/>
                      <a:pt x="13" y="25"/>
                    </a:cubicBezTo>
                    <a:close/>
                    <a:moveTo>
                      <a:pt x="25" y="4"/>
                    </a:moveTo>
                    <a:cubicBezTo>
                      <a:pt x="24" y="4"/>
                      <a:pt x="23" y="5"/>
                      <a:pt x="23" y="5"/>
                    </a:cubicBezTo>
                    <a:cubicBezTo>
                      <a:pt x="20" y="8"/>
                      <a:pt x="14" y="13"/>
                      <a:pt x="5" y="14"/>
                    </a:cubicBezTo>
                    <a:cubicBezTo>
                      <a:pt x="4" y="14"/>
                      <a:pt x="4" y="14"/>
                      <a:pt x="4" y="14"/>
                    </a:cubicBezTo>
                    <a:cubicBezTo>
                      <a:pt x="4" y="14"/>
                      <a:pt x="4" y="15"/>
                      <a:pt x="4" y="15"/>
                    </a:cubicBezTo>
                    <a:cubicBezTo>
                      <a:pt x="6" y="19"/>
                      <a:pt x="10" y="24"/>
                      <a:pt x="20" y="20"/>
                    </a:cubicBezTo>
                    <a:cubicBezTo>
                      <a:pt x="25" y="17"/>
                      <a:pt x="28" y="13"/>
                      <a:pt x="29" y="10"/>
                    </a:cubicBezTo>
                    <a:cubicBezTo>
                      <a:pt x="29" y="7"/>
                      <a:pt x="27" y="5"/>
                      <a:pt x="26" y="5"/>
                    </a:cubicBezTo>
                    <a:cubicBezTo>
                      <a:pt x="26" y="5"/>
                      <a:pt x="26" y="5"/>
                      <a:pt x="26" y="5"/>
                    </a:cubicBezTo>
                    <a:cubicBezTo>
                      <a:pt x="26" y="4"/>
                      <a:pt x="25" y="4"/>
                      <a:pt x="25" y="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Shape 44"/>
              <p:cNvSpPr/>
              <p:nvPr/>
            </p:nvSpPr>
            <p:spPr bwMode="auto">
              <a:xfrm>
                <a:off x="6350001" y="2760663"/>
                <a:ext cx="182563" cy="166688"/>
              </a:xfrm>
              <a:custGeom>
                <a:avLst/>
                <a:gdLst>
                  <a:gd name="T0" fmla="*/ 23 w 48"/>
                  <a:gd name="T1" fmla="*/ 44 h 44"/>
                  <a:gd name="T2" fmla="*/ 16 w 48"/>
                  <a:gd name="T3" fmla="*/ 43 h 44"/>
                  <a:gd name="T4" fmla="*/ 3 w 48"/>
                  <a:gd name="T5" fmla="*/ 32 h 44"/>
                  <a:gd name="T6" fmla="*/ 2 w 48"/>
                  <a:gd name="T7" fmla="*/ 15 h 44"/>
                  <a:gd name="T8" fmla="*/ 14 w 48"/>
                  <a:gd name="T9" fmla="*/ 3 h 44"/>
                  <a:gd name="T10" fmla="*/ 30 w 48"/>
                  <a:gd name="T11" fmla="*/ 2 h 44"/>
                  <a:gd name="T12" fmla="*/ 44 w 48"/>
                  <a:gd name="T13" fmla="*/ 30 h 44"/>
                  <a:gd name="T14" fmla="*/ 23 w 48"/>
                  <a:gd name="T15" fmla="*/ 44 h 44"/>
                  <a:gd name="T16" fmla="*/ 23 w 48"/>
                  <a:gd name="T17" fmla="*/ 4 h 44"/>
                  <a:gd name="T18" fmla="*/ 15 w 48"/>
                  <a:gd name="T19" fmla="*/ 6 h 44"/>
                  <a:gd name="T20" fmla="*/ 6 w 48"/>
                  <a:gd name="T21" fmla="*/ 16 h 44"/>
                  <a:gd name="T22" fmla="*/ 7 w 48"/>
                  <a:gd name="T23" fmla="*/ 30 h 44"/>
                  <a:gd name="T24" fmla="*/ 17 w 48"/>
                  <a:gd name="T25" fmla="*/ 39 h 44"/>
                  <a:gd name="T26" fmla="*/ 31 w 48"/>
                  <a:gd name="T27" fmla="*/ 39 h 44"/>
                  <a:gd name="T28" fmla="*/ 40 w 48"/>
                  <a:gd name="T29" fmla="*/ 28 h 44"/>
                  <a:gd name="T30" fmla="*/ 39 w 48"/>
                  <a:gd name="T31" fmla="*/ 15 h 44"/>
                  <a:gd name="T32" fmla="*/ 29 w 48"/>
                  <a:gd name="T33" fmla="*/ 5 h 44"/>
                  <a:gd name="T34" fmla="*/ 23 w 48"/>
                  <a:gd name="T35"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4">
                    <a:moveTo>
                      <a:pt x="23" y="44"/>
                    </a:moveTo>
                    <a:cubicBezTo>
                      <a:pt x="21" y="44"/>
                      <a:pt x="18" y="44"/>
                      <a:pt x="16" y="43"/>
                    </a:cubicBezTo>
                    <a:cubicBezTo>
                      <a:pt x="10" y="41"/>
                      <a:pt x="6" y="37"/>
                      <a:pt x="3" y="32"/>
                    </a:cubicBezTo>
                    <a:cubicBezTo>
                      <a:pt x="1" y="27"/>
                      <a:pt x="0" y="21"/>
                      <a:pt x="2" y="15"/>
                    </a:cubicBezTo>
                    <a:cubicBezTo>
                      <a:pt x="4" y="10"/>
                      <a:pt x="8" y="5"/>
                      <a:pt x="14" y="3"/>
                    </a:cubicBezTo>
                    <a:cubicBezTo>
                      <a:pt x="19" y="0"/>
                      <a:pt x="25" y="0"/>
                      <a:pt x="30" y="2"/>
                    </a:cubicBezTo>
                    <a:cubicBezTo>
                      <a:pt x="42" y="6"/>
                      <a:pt x="48" y="18"/>
                      <a:pt x="44" y="30"/>
                    </a:cubicBezTo>
                    <a:cubicBezTo>
                      <a:pt x="41" y="39"/>
                      <a:pt x="32" y="44"/>
                      <a:pt x="23" y="44"/>
                    </a:cubicBezTo>
                    <a:close/>
                    <a:moveTo>
                      <a:pt x="23" y="4"/>
                    </a:moveTo>
                    <a:cubicBezTo>
                      <a:pt x="20" y="4"/>
                      <a:pt x="18" y="5"/>
                      <a:pt x="15" y="6"/>
                    </a:cubicBezTo>
                    <a:cubicBezTo>
                      <a:pt x="11" y="8"/>
                      <a:pt x="8" y="12"/>
                      <a:pt x="6" y="16"/>
                    </a:cubicBezTo>
                    <a:cubicBezTo>
                      <a:pt x="5" y="21"/>
                      <a:pt x="5" y="26"/>
                      <a:pt x="7" y="30"/>
                    </a:cubicBezTo>
                    <a:cubicBezTo>
                      <a:pt x="9" y="35"/>
                      <a:pt x="13" y="38"/>
                      <a:pt x="17" y="39"/>
                    </a:cubicBezTo>
                    <a:cubicBezTo>
                      <a:pt x="22" y="41"/>
                      <a:pt x="27" y="41"/>
                      <a:pt x="31" y="39"/>
                    </a:cubicBezTo>
                    <a:cubicBezTo>
                      <a:pt x="35" y="37"/>
                      <a:pt x="38" y="33"/>
                      <a:pt x="40" y="28"/>
                    </a:cubicBezTo>
                    <a:cubicBezTo>
                      <a:pt x="42" y="24"/>
                      <a:pt x="41" y="19"/>
                      <a:pt x="39" y="15"/>
                    </a:cubicBezTo>
                    <a:cubicBezTo>
                      <a:pt x="37" y="10"/>
                      <a:pt x="34" y="7"/>
                      <a:pt x="29" y="5"/>
                    </a:cubicBezTo>
                    <a:cubicBezTo>
                      <a:pt x="27" y="5"/>
                      <a:pt x="25" y="4"/>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Shape 45"/>
              <p:cNvSpPr/>
              <p:nvPr/>
            </p:nvSpPr>
            <p:spPr bwMode="auto">
              <a:xfrm>
                <a:off x="6459538" y="2828926"/>
                <a:ext cx="98425" cy="158750"/>
              </a:xfrm>
              <a:custGeom>
                <a:avLst/>
                <a:gdLst>
                  <a:gd name="T0" fmla="*/ 26 w 26"/>
                  <a:gd name="T1" fmla="*/ 0 h 42"/>
                  <a:gd name="T2" fmla="*/ 21 w 26"/>
                  <a:gd name="T3" fmla="*/ 13 h 42"/>
                  <a:gd name="T4" fmla="*/ 9 w 26"/>
                  <a:gd name="T5" fmla="*/ 18 h 42"/>
                  <a:gd name="T6" fmla="*/ 3 w 26"/>
                  <a:gd name="T7" fmla="*/ 21 h 42"/>
                  <a:gd name="T8" fmla="*/ 12 w 26"/>
                  <a:gd name="T9" fmla="*/ 40 h 42"/>
                  <a:gd name="T10" fmla="*/ 17 w 26"/>
                  <a:gd name="T11" fmla="*/ 42 h 42"/>
                </a:gdLst>
                <a:ahLst/>
                <a:cxnLst>
                  <a:cxn ang="0">
                    <a:pos x="T0" y="T1"/>
                  </a:cxn>
                  <a:cxn ang="0">
                    <a:pos x="T2" y="T3"/>
                  </a:cxn>
                  <a:cxn ang="0">
                    <a:pos x="T4" y="T5"/>
                  </a:cxn>
                  <a:cxn ang="0">
                    <a:pos x="T6" y="T7"/>
                  </a:cxn>
                  <a:cxn ang="0">
                    <a:pos x="T8" y="T9"/>
                  </a:cxn>
                  <a:cxn ang="0">
                    <a:pos x="T10" y="T11"/>
                  </a:cxn>
                </a:cxnLst>
                <a:rect l="0" t="0" r="r" b="b"/>
                <a:pathLst>
                  <a:path w="26" h="42">
                    <a:moveTo>
                      <a:pt x="26" y="0"/>
                    </a:moveTo>
                    <a:cubicBezTo>
                      <a:pt x="21" y="13"/>
                      <a:pt x="21" y="13"/>
                      <a:pt x="21" y="13"/>
                    </a:cubicBezTo>
                    <a:cubicBezTo>
                      <a:pt x="19" y="17"/>
                      <a:pt x="14" y="20"/>
                      <a:pt x="9" y="18"/>
                    </a:cubicBezTo>
                    <a:cubicBezTo>
                      <a:pt x="6" y="17"/>
                      <a:pt x="4" y="19"/>
                      <a:pt x="3" y="21"/>
                    </a:cubicBezTo>
                    <a:cubicBezTo>
                      <a:pt x="0" y="29"/>
                      <a:pt x="4" y="38"/>
                      <a:pt x="12" y="40"/>
                    </a:cubicBezTo>
                    <a:cubicBezTo>
                      <a:pt x="17" y="42"/>
                      <a:pt x="17" y="42"/>
                      <a:pt x="17" y="42"/>
                    </a:cubicBezTo>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Shape 46"/>
              <p:cNvSpPr/>
              <p:nvPr/>
            </p:nvSpPr>
            <p:spPr bwMode="auto">
              <a:xfrm>
                <a:off x="6456363" y="2820988"/>
                <a:ext cx="109538" cy="173038"/>
              </a:xfrm>
              <a:custGeom>
                <a:avLst/>
                <a:gdLst>
                  <a:gd name="T0" fmla="*/ 18 w 29"/>
                  <a:gd name="T1" fmla="*/ 46 h 46"/>
                  <a:gd name="T2" fmla="*/ 17 w 29"/>
                  <a:gd name="T3" fmla="*/ 46 h 46"/>
                  <a:gd name="T4" fmla="*/ 12 w 29"/>
                  <a:gd name="T5" fmla="*/ 44 h 46"/>
                  <a:gd name="T6" fmla="*/ 3 w 29"/>
                  <a:gd name="T7" fmla="*/ 35 h 46"/>
                  <a:gd name="T8" fmla="*/ 2 w 29"/>
                  <a:gd name="T9" fmla="*/ 22 h 46"/>
                  <a:gd name="T10" fmla="*/ 5 w 29"/>
                  <a:gd name="T11" fmla="*/ 19 h 46"/>
                  <a:gd name="T12" fmla="*/ 11 w 29"/>
                  <a:gd name="T13" fmla="*/ 18 h 46"/>
                  <a:gd name="T14" fmla="*/ 16 w 29"/>
                  <a:gd name="T15" fmla="*/ 18 h 46"/>
                  <a:gd name="T16" fmla="*/ 20 w 29"/>
                  <a:gd name="T17" fmla="*/ 14 h 46"/>
                  <a:gd name="T18" fmla="*/ 25 w 29"/>
                  <a:gd name="T19" fmla="*/ 1 h 46"/>
                  <a:gd name="T20" fmla="*/ 27 w 29"/>
                  <a:gd name="T21" fmla="*/ 0 h 46"/>
                  <a:gd name="T22" fmla="*/ 28 w 29"/>
                  <a:gd name="T23" fmla="*/ 2 h 46"/>
                  <a:gd name="T24" fmla="*/ 24 w 29"/>
                  <a:gd name="T25" fmla="*/ 15 h 46"/>
                  <a:gd name="T26" fmla="*/ 18 w 29"/>
                  <a:gd name="T27" fmla="*/ 22 h 46"/>
                  <a:gd name="T28" fmla="*/ 9 w 29"/>
                  <a:gd name="T29" fmla="*/ 22 h 46"/>
                  <a:gd name="T30" fmla="*/ 6 w 29"/>
                  <a:gd name="T31" fmla="*/ 24 h 46"/>
                  <a:gd name="T32" fmla="*/ 6 w 29"/>
                  <a:gd name="T33" fmla="*/ 34 h 46"/>
                  <a:gd name="T34" fmla="*/ 14 w 29"/>
                  <a:gd name="T35" fmla="*/ 41 h 46"/>
                  <a:gd name="T36" fmla="*/ 19 w 29"/>
                  <a:gd name="T37" fmla="*/ 42 h 46"/>
                  <a:gd name="T38" fmla="*/ 20 w 29"/>
                  <a:gd name="T39" fmla="*/ 45 h 46"/>
                  <a:gd name="T40" fmla="*/ 18 w 29"/>
                  <a:gd name="T4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46">
                    <a:moveTo>
                      <a:pt x="18" y="46"/>
                    </a:moveTo>
                    <a:cubicBezTo>
                      <a:pt x="17" y="46"/>
                      <a:pt x="17" y="46"/>
                      <a:pt x="17" y="46"/>
                    </a:cubicBezTo>
                    <a:cubicBezTo>
                      <a:pt x="12" y="44"/>
                      <a:pt x="12" y="44"/>
                      <a:pt x="12" y="44"/>
                    </a:cubicBezTo>
                    <a:cubicBezTo>
                      <a:pt x="8" y="43"/>
                      <a:pt x="5" y="40"/>
                      <a:pt x="3" y="35"/>
                    </a:cubicBezTo>
                    <a:cubicBezTo>
                      <a:pt x="1" y="31"/>
                      <a:pt x="0" y="27"/>
                      <a:pt x="2" y="22"/>
                    </a:cubicBezTo>
                    <a:cubicBezTo>
                      <a:pt x="3" y="21"/>
                      <a:pt x="4" y="19"/>
                      <a:pt x="5" y="19"/>
                    </a:cubicBezTo>
                    <a:cubicBezTo>
                      <a:pt x="7" y="18"/>
                      <a:pt x="9" y="18"/>
                      <a:pt x="11" y="18"/>
                    </a:cubicBezTo>
                    <a:cubicBezTo>
                      <a:pt x="12" y="19"/>
                      <a:pt x="14" y="19"/>
                      <a:pt x="16" y="18"/>
                    </a:cubicBezTo>
                    <a:cubicBezTo>
                      <a:pt x="18" y="17"/>
                      <a:pt x="19" y="16"/>
                      <a:pt x="20" y="14"/>
                    </a:cubicBezTo>
                    <a:cubicBezTo>
                      <a:pt x="25" y="1"/>
                      <a:pt x="25" y="1"/>
                      <a:pt x="25" y="1"/>
                    </a:cubicBezTo>
                    <a:cubicBezTo>
                      <a:pt x="25" y="0"/>
                      <a:pt x="26" y="0"/>
                      <a:pt x="27" y="0"/>
                    </a:cubicBezTo>
                    <a:cubicBezTo>
                      <a:pt x="28" y="0"/>
                      <a:pt x="29" y="1"/>
                      <a:pt x="28" y="2"/>
                    </a:cubicBezTo>
                    <a:cubicBezTo>
                      <a:pt x="24" y="15"/>
                      <a:pt x="24" y="15"/>
                      <a:pt x="24" y="15"/>
                    </a:cubicBezTo>
                    <a:cubicBezTo>
                      <a:pt x="23" y="18"/>
                      <a:pt x="21" y="20"/>
                      <a:pt x="18" y="22"/>
                    </a:cubicBezTo>
                    <a:cubicBezTo>
                      <a:pt x="15" y="23"/>
                      <a:pt x="12" y="23"/>
                      <a:pt x="9" y="22"/>
                    </a:cubicBezTo>
                    <a:cubicBezTo>
                      <a:pt x="8" y="22"/>
                      <a:pt x="6" y="22"/>
                      <a:pt x="6" y="24"/>
                    </a:cubicBezTo>
                    <a:cubicBezTo>
                      <a:pt x="5" y="27"/>
                      <a:pt x="5" y="31"/>
                      <a:pt x="6" y="34"/>
                    </a:cubicBezTo>
                    <a:cubicBezTo>
                      <a:pt x="8" y="37"/>
                      <a:pt x="10" y="39"/>
                      <a:pt x="14" y="41"/>
                    </a:cubicBezTo>
                    <a:cubicBezTo>
                      <a:pt x="19" y="42"/>
                      <a:pt x="19" y="42"/>
                      <a:pt x="19" y="42"/>
                    </a:cubicBezTo>
                    <a:cubicBezTo>
                      <a:pt x="20" y="43"/>
                      <a:pt x="20" y="44"/>
                      <a:pt x="20" y="45"/>
                    </a:cubicBezTo>
                    <a:cubicBezTo>
                      <a:pt x="20" y="46"/>
                      <a:pt x="19" y="46"/>
                      <a:pt x="18" y="46"/>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Shape 47"/>
              <p:cNvSpPr/>
              <p:nvPr/>
            </p:nvSpPr>
            <p:spPr bwMode="auto">
              <a:xfrm>
                <a:off x="6557963" y="2787651"/>
                <a:ext cx="204788" cy="200025"/>
              </a:xfrm>
              <a:custGeom>
                <a:avLst/>
                <a:gdLst>
                  <a:gd name="T0" fmla="*/ 28 w 54"/>
                  <a:gd name="T1" fmla="*/ 53 h 53"/>
                  <a:gd name="T2" fmla="*/ 20 w 54"/>
                  <a:gd name="T3" fmla="*/ 52 h 53"/>
                  <a:gd name="T4" fmla="*/ 4 w 54"/>
                  <a:gd name="T5" fmla="*/ 20 h 53"/>
                  <a:gd name="T6" fmla="*/ 36 w 54"/>
                  <a:gd name="T7" fmla="*/ 5 h 53"/>
                  <a:gd name="T8" fmla="*/ 50 w 54"/>
                  <a:gd name="T9" fmla="*/ 17 h 53"/>
                  <a:gd name="T10" fmla="*/ 51 w 54"/>
                  <a:gd name="T11" fmla="*/ 37 h 53"/>
                  <a:gd name="T12" fmla="*/ 28 w 54"/>
                  <a:gd name="T13" fmla="*/ 53 h 53"/>
                  <a:gd name="T14" fmla="*/ 28 w 54"/>
                  <a:gd name="T15" fmla="*/ 7 h 53"/>
                  <a:gd name="T16" fmla="*/ 8 w 54"/>
                  <a:gd name="T17" fmla="*/ 21 h 53"/>
                  <a:gd name="T18" fmla="*/ 21 w 54"/>
                  <a:gd name="T19" fmla="*/ 48 h 53"/>
                  <a:gd name="T20" fmla="*/ 48 w 54"/>
                  <a:gd name="T21" fmla="*/ 35 h 53"/>
                  <a:gd name="T22" fmla="*/ 35 w 54"/>
                  <a:gd name="T23" fmla="*/ 8 h 53"/>
                  <a:gd name="T24" fmla="*/ 28 w 54"/>
                  <a:gd name="T25" fmla="*/ 7 h 53"/>
                  <a:gd name="T26" fmla="*/ 50 w 54"/>
                  <a:gd name="T27" fmla="*/ 36 h 53"/>
                  <a:gd name="T28" fmla="*/ 50 w 54"/>
                  <a:gd name="T29"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3">
                    <a:moveTo>
                      <a:pt x="28" y="53"/>
                    </a:moveTo>
                    <a:cubicBezTo>
                      <a:pt x="25" y="53"/>
                      <a:pt x="22" y="53"/>
                      <a:pt x="20" y="52"/>
                    </a:cubicBezTo>
                    <a:cubicBezTo>
                      <a:pt x="7" y="47"/>
                      <a:pt x="0" y="33"/>
                      <a:pt x="4" y="20"/>
                    </a:cubicBezTo>
                    <a:cubicBezTo>
                      <a:pt x="9" y="7"/>
                      <a:pt x="23" y="0"/>
                      <a:pt x="36" y="5"/>
                    </a:cubicBezTo>
                    <a:cubicBezTo>
                      <a:pt x="42" y="7"/>
                      <a:pt x="47" y="11"/>
                      <a:pt x="50" y="17"/>
                    </a:cubicBezTo>
                    <a:cubicBezTo>
                      <a:pt x="53" y="23"/>
                      <a:pt x="54" y="30"/>
                      <a:pt x="51" y="37"/>
                    </a:cubicBezTo>
                    <a:cubicBezTo>
                      <a:pt x="48" y="47"/>
                      <a:pt x="38" y="53"/>
                      <a:pt x="28" y="53"/>
                    </a:cubicBezTo>
                    <a:close/>
                    <a:moveTo>
                      <a:pt x="28" y="7"/>
                    </a:moveTo>
                    <a:cubicBezTo>
                      <a:pt x="19" y="7"/>
                      <a:pt x="11" y="13"/>
                      <a:pt x="8" y="21"/>
                    </a:cubicBezTo>
                    <a:cubicBezTo>
                      <a:pt x="4" y="32"/>
                      <a:pt x="10" y="44"/>
                      <a:pt x="21" y="48"/>
                    </a:cubicBezTo>
                    <a:cubicBezTo>
                      <a:pt x="32" y="52"/>
                      <a:pt x="44" y="46"/>
                      <a:pt x="48" y="35"/>
                    </a:cubicBezTo>
                    <a:cubicBezTo>
                      <a:pt x="51" y="24"/>
                      <a:pt x="46" y="12"/>
                      <a:pt x="35" y="8"/>
                    </a:cubicBezTo>
                    <a:cubicBezTo>
                      <a:pt x="32" y="8"/>
                      <a:pt x="30" y="7"/>
                      <a:pt x="28" y="7"/>
                    </a:cubicBezTo>
                    <a:close/>
                    <a:moveTo>
                      <a:pt x="50" y="36"/>
                    </a:moveTo>
                    <a:cubicBezTo>
                      <a:pt x="50" y="36"/>
                      <a:pt x="50" y="36"/>
                      <a:pt x="50" y="3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Shape 48"/>
              <p:cNvSpPr/>
              <p:nvPr/>
            </p:nvSpPr>
            <p:spPr bwMode="auto">
              <a:xfrm>
                <a:off x="6505576" y="2832101"/>
                <a:ext cx="79375" cy="46038"/>
              </a:xfrm>
              <a:custGeom>
                <a:avLst/>
                <a:gdLst>
                  <a:gd name="T0" fmla="*/ 19 w 21"/>
                  <a:gd name="T1" fmla="*/ 12 h 12"/>
                  <a:gd name="T2" fmla="*/ 18 w 21"/>
                  <a:gd name="T3" fmla="*/ 11 h 12"/>
                  <a:gd name="T4" fmla="*/ 3 w 21"/>
                  <a:gd name="T5" fmla="*/ 8 h 12"/>
                  <a:gd name="T6" fmla="*/ 0 w 21"/>
                  <a:gd name="T7" fmla="*/ 7 h 12"/>
                  <a:gd name="T8" fmla="*/ 1 w 21"/>
                  <a:gd name="T9" fmla="*/ 4 h 12"/>
                  <a:gd name="T10" fmla="*/ 20 w 21"/>
                  <a:gd name="T11" fmla="*/ 8 h 12"/>
                  <a:gd name="T12" fmla="*/ 21 w 21"/>
                  <a:gd name="T13" fmla="*/ 11 h 12"/>
                  <a:gd name="T14" fmla="*/ 19 w 2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2">
                    <a:moveTo>
                      <a:pt x="19" y="12"/>
                    </a:moveTo>
                    <a:cubicBezTo>
                      <a:pt x="19" y="12"/>
                      <a:pt x="18" y="12"/>
                      <a:pt x="18" y="11"/>
                    </a:cubicBezTo>
                    <a:cubicBezTo>
                      <a:pt x="10" y="4"/>
                      <a:pt x="3" y="7"/>
                      <a:pt x="3" y="8"/>
                    </a:cubicBezTo>
                    <a:cubicBezTo>
                      <a:pt x="2" y="8"/>
                      <a:pt x="1" y="8"/>
                      <a:pt x="0" y="7"/>
                    </a:cubicBezTo>
                    <a:cubicBezTo>
                      <a:pt x="0" y="6"/>
                      <a:pt x="0" y="5"/>
                      <a:pt x="1" y="4"/>
                    </a:cubicBezTo>
                    <a:cubicBezTo>
                      <a:pt x="4" y="2"/>
                      <a:pt x="12" y="0"/>
                      <a:pt x="20" y="8"/>
                    </a:cubicBezTo>
                    <a:cubicBezTo>
                      <a:pt x="21" y="9"/>
                      <a:pt x="21" y="10"/>
                      <a:pt x="21" y="11"/>
                    </a:cubicBezTo>
                    <a:cubicBezTo>
                      <a:pt x="20" y="12"/>
                      <a:pt x="20" y="12"/>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Shape 49"/>
              <p:cNvSpPr/>
              <p:nvPr/>
            </p:nvSpPr>
            <p:spPr bwMode="auto">
              <a:xfrm>
                <a:off x="6878638" y="3382963"/>
                <a:ext cx="695325" cy="1541463"/>
              </a:xfrm>
              <a:custGeom>
                <a:avLst/>
                <a:gdLst>
                  <a:gd name="T0" fmla="*/ 182 w 184"/>
                  <a:gd name="T1" fmla="*/ 408 h 408"/>
                  <a:gd name="T2" fmla="*/ 182 w 184"/>
                  <a:gd name="T3" fmla="*/ 408 h 408"/>
                  <a:gd name="T4" fmla="*/ 5 w 184"/>
                  <a:gd name="T5" fmla="*/ 406 h 408"/>
                  <a:gd name="T6" fmla="*/ 3 w 184"/>
                  <a:gd name="T7" fmla="*/ 404 h 408"/>
                  <a:gd name="T8" fmla="*/ 0 w 184"/>
                  <a:gd name="T9" fmla="*/ 3 h 408"/>
                  <a:gd name="T10" fmla="*/ 2 w 184"/>
                  <a:gd name="T11" fmla="*/ 1 h 408"/>
                  <a:gd name="T12" fmla="*/ 58 w 184"/>
                  <a:gd name="T13" fmla="*/ 0 h 408"/>
                  <a:gd name="T14" fmla="*/ 59 w 184"/>
                  <a:gd name="T15" fmla="*/ 0 h 408"/>
                  <a:gd name="T16" fmla="*/ 169 w 184"/>
                  <a:gd name="T17" fmla="*/ 76 h 408"/>
                  <a:gd name="T18" fmla="*/ 184 w 184"/>
                  <a:gd name="T19" fmla="*/ 406 h 408"/>
                  <a:gd name="T20" fmla="*/ 183 w 184"/>
                  <a:gd name="T21" fmla="*/ 407 h 408"/>
                  <a:gd name="T22" fmla="*/ 182 w 184"/>
                  <a:gd name="T23" fmla="*/ 408 h 408"/>
                  <a:gd name="T24" fmla="*/ 7 w 184"/>
                  <a:gd name="T25" fmla="*/ 402 h 408"/>
                  <a:gd name="T26" fmla="*/ 180 w 184"/>
                  <a:gd name="T27" fmla="*/ 404 h 408"/>
                  <a:gd name="T28" fmla="*/ 165 w 184"/>
                  <a:gd name="T29" fmla="*/ 77 h 408"/>
                  <a:gd name="T30" fmla="*/ 59 w 184"/>
                  <a:gd name="T31" fmla="*/ 4 h 408"/>
                  <a:gd name="T32" fmla="*/ 4 w 184"/>
                  <a:gd name="T33" fmla="*/ 5 h 408"/>
                  <a:gd name="T34" fmla="*/ 7 w 184"/>
                  <a:gd name="T35" fmla="*/ 40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408">
                    <a:moveTo>
                      <a:pt x="182" y="408"/>
                    </a:moveTo>
                    <a:cubicBezTo>
                      <a:pt x="182" y="408"/>
                      <a:pt x="182" y="408"/>
                      <a:pt x="182" y="408"/>
                    </a:cubicBezTo>
                    <a:cubicBezTo>
                      <a:pt x="5" y="406"/>
                      <a:pt x="5" y="406"/>
                      <a:pt x="5" y="406"/>
                    </a:cubicBezTo>
                    <a:cubicBezTo>
                      <a:pt x="4" y="406"/>
                      <a:pt x="3" y="405"/>
                      <a:pt x="3" y="404"/>
                    </a:cubicBezTo>
                    <a:cubicBezTo>
                      <a:pt x="0" y="3"/>
                      <a:pt x="0" y="3"/>
                      <a:pt x="0" y="3"/>
                    </a:cubicBezTo>
                    <a:cubicBezTo>
                      <a:pt x="0" y="1"/>
                      <a:pt x="1" y="1"/>
                      <a:pt x="2" y="1"/>
                    </a:cubicBezTo>
                    <a:cubicBezTo>
                      <a:pt x="58" y="0"/>
                      <a:pt x="58" y="0"/>
                      <a:pt x="58" y="0"/>
                    </a:cubicBezTo>
                    <a:cubicBezTo>
                      <a:pt x="59" y="0"/>
                      <a:pt x="59" y="0"/>
                      <a:pt x="59" y="0"/>
                    </a:cubicBezTo>
                    <a:cubicBezTo>
                      <a:pt x="113" y="0"/>
                      <a:pt x="158" y="32"/>
                      <a:pt x="169" y="76"/>
                    </a:cubicBezTo>
                    <a:cubicBezTo>
                      <a:pt x="184" y="406"/>
                      <a:pt x="184" y="406"/>
                      <a:pt x="184" y="406"/>
                    </a:cubicBezTo>
                    <a:cubicBezTo>
                      <a:pt x="184" y="406"/>
                      <a:pt x="183" y="407"/>
                      <a:pt x="183" y="407"/>
                    </a:cubicBezTo>
                    <a:cubicBezTo>
                      <a:pt x="183" y="407"/>
                      <a:pt x="182" y="408"/>
                      <a:pt x="182" y="408"/>
                    </a:cubicBezTo>
                    <a:close/>
                    <a:moveTo>
                      <a:pt x="7" y="402"/>
                    </a:moveTo>
                    <a:cubicBezTo>
                      <a:pt x="180" y="404"/>
                      <a:pt x="180" y="404"/>
                      <a:pt x="180" y="404"/>
                    </a:cubicBezTo>
                    <a:cubicBezTo>
                      <a:pt x="165" y="77"/>
                      <a:pt x="165" y="77"/>
                      <a:pt x="165" y="77"/>
                    </a:cubicBezTo>
                    <a:cubicBezTo>
                      <a:pt x="153" y="27"/>
                      <a:pt x="102" y="4"/>
                      <a:pt x="59" y="4"/>
                    </a:cubicBezTo>
                    <a:cubicBezTo>
                      <a:pt x="4" y="5"/>
                      <a:pt x="4" y="5"/>
                      <a:pt x="4" y="5"/>
                    </a:cubicBezTo>
                    <a:lnTo>
                      <a:pt x="7" y="402"/>
                    </a:ln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Shape 50"/>
              <p:cNvSpPr/>
              <p:nvPr/>
            </p:nvSpPr>
            <p:spPr bwMode="auto">
              <a:xfrm>
                <a:off x="6497638" y="3395663"/>
                <a:ext cx="400050" cy="1517650"/>
              </a:xfrm>
              <a:custGeom>
                <a:avLst/>
                <a:gdLst>
                  <a:gd name="T0" fmla="*/ 106 w 106"/>
                  <a:gd name="T1" fmla="*/ 402 h 402"/>
                  <a:gd name="T2" fmla="*/ 2 w 106"/>
                  <a:gd name="T3" fmla="*/ 402 h 402"/>
                  <a:gd name="T4" fmla="*/ 0 w 106"/>
                  <a:gd name="T5" fmla="*/ 0 h 402"/>
                  <a:gd name="T6" fmla="*/ 103 w 106"/>
                  <a:gd name="T7" fmla="*/ 0 h 402"/>
                  <a:gd name="T8" fmla="*/ 103 w 106"/>
                  <a:gd name="T9" fmla="*/ 0 h 402"/>
                  <a:gd name="T10" fmla="*/ 106 w 106"/>
                  <a:gd name="T11" fmla="*/ 402 h 402"/>
                </a:gdLst>
                <a:ahLst/>
                <a:cxnLst>
                  <a:cxn ang="0">
                    <a:pos x="T0" y="T1"/>
                  </a:cxn>
                  <a:cxn ang="0">
                    <a:pos x="T2" y="T3"/>
                  </a:cxn>
                  <a:cxn ang="0">
                    <a:pos x="T4" y="T5"/>
                  </a:cxn>
                  <a:cxn ang="0">
                    <a:pos x="T6" y="T7"/>
                  </a:cxn>
                  <a:cxn ang="0">
                    <a:pos x="T8" y="T9"/>
                  </a:cxn>
                  <a:cxn ang="0">
                    <a:pos x="T10" y="T11"/>
                  </a:cxn>
                </a:cxnLst>
                <a:rect l="0" t="0" r="r" b="b"/>
                <a:pathLst>
                  <a:path w="106" h="402">
                    <a:moveTo>
                      <a:pt x="106" y="402"/>
                    </a:moveTo>
                    <a:cubicBezTo>
                      <a:pt x="2" y="402"/>
                      <a:pt x="2" y="402"/>
                      <a:pt x="2" y="402"/>
                    </a:cubicBezTo>
                    <a:cubicBezTo>
                      <a:pt x="0" y="0"/>
                      <a:pt x="0" y="0"/>
                      <a:pt x="0" y="0"/>
                    </a:cubicBezTo>
                    <a:cubicBezTo>
                      <a:pt x="32" y="19"/>
                      <a:pt x="71" y="19"/>
                      <a:pt x="103" y="0"/>
                    </a:cubicBezTo>
                    <a:cubicBezTo>
                      <a:pt x="103" y="0"/>
                      <a:pt x="103" y="0"/>
                      <a:pt x="103" y="0"/>
                    </a:cubicBezTo>
                    <a:lnTo>
                      <a:pt x="106" y="402"/>
                    </a:lnTo>
                    <a:close/>
                  </a:path>
                </a:pathLst>
              </a:custGeom>
              <a:solidFill>
                <a:srgbClr val="FFE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Shape 51"/>
              <p:cNvSpPr/>
              <p:nvPr/>
            </p:nvSpPr>
            <p:spPr bwMode="auto">
              <a:xfrm>
                <a:off x="6497638" y="3365501"/>
                <a:ext cx="388938" cy="127000"/>
              </a:xfrm>
              <a:custGeom>
                <a:avLst/>
                <a:gdLst>
                  <a:gd name="T0" fmla="*/ 103 w 103"/>
                  <a:gd name="T1" fmla="*/ 0 h 34"/>
                  <a:gd name="T2" fmla="*/ 0 w 103"/>
                  <a:gd name="T3" fmla="*/ 1 h 34"/>
                  <a:gd name="T4" fmla="*/ 0 w 103"/>
                  <a:gd name="T5" fmla="*/ 17 h 34"/>
                  <a:gd name="T6" fmla="*/ 103 w 103"/>
                  <a:gd name="T7" fmla="*/ 16 h 34"/>
                  <a:gd name="T8" fmla="*/ 103 w 103"/>
                  <a:gd name="T9" fmla="*/ 16 h 34"/>
                  <a:gd name="T10" fmla="*/ 103 w 103"/>
                  <a:gd name="T11" fmla="*/ 0 h 34"/>
                </a:gdLst>
                <a:ahLst/>
                <a:cxnLst>
                  <a:cxn ang="0">
                    <a:pos x="T0" y="T1"/>
                  </a:cxn>
                  <a:cxn ang="0">
                    <a:pos x="T2" y="T3"/>
                  </a:cxn>
                  <a:cxn ang="0">
                    <a:pos x="T4" y="T5"/>
                  </a:cxn>
                  <a:cxn ang="0">
                    <a:pos x="T6" y="T7"/>
                  </a:cxn>
                  <a:cxn ang="0">
                    <a:pos x="T8" y="T9"/>
                  </a:cxn>
                  <a:cxn ang="0">
                    <a:pos x="T10" y="T11"/>
                  </a:cxn>
                </a:cxnLst>
                <a:rect l="0" t="0" r="r" b="b"/>
                <a:pathLst>
                  <a:path w="103" h="34">
                    <a:moveTo>
                      <a:pt x="103" y="0"/>
                    </a:moveTo>
                    <a:cubicBezTo>
                      <a:pt x="71" y="17"/>
                      <a:pt x="32" y="18"/>
                      <a:pt x="0" y="1"/>
                    </a:cubicBezTo>
                    <a:cubicBezTo>
                      <a:pt x="0" y="17"/>
                      <a:pt x="0" y="17"/>
                      <a:pt x="0" y="17"/>
                    </a:cubicBezTo>
                    <a:cubicBezTo>
                      <a:pt x="32" y="34"/>
                      <a:pt x="71" y="34"/>
                      <a:pt x="103" y="16"/>
                    </a:cubicBezTo>
                    <a:cubicBezTo>
                      <a:pt x="103" y="16"/>
                      <a:pt x="103" y="16"/>
                      <a:pt x="103" y="16"/>
                    </a:cubicBezTo>
                    <a:cubicBezTo>
                      <a:pt x="103" y="0"/>
                      <a:pt x="103" y="0"/>
                      <a:pt x="10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Shape 52"/>
              <p:cNvSpPr/>
              <p:nvPr/>
            </p:nvSpPr>
            <p:spPr bwMode="auto">
              <a:xfrm>
                <a:off x="6489701" y="3357563"/>
                <a:ext cx="404813" cy="128588"/>
              </a:xfrm>
              <a:custGeom>
                <a:avLst/>
                <a:gdLst>
                  <a:gd name="T0" fmla="*/ 53 w 107"/>
                  <a:gd name="T1" fmla="*/ 34 h 34"/>
                  <a:gd name="T2" fmla="*/ 1 w 107"/>
                  <a:gd name="T3" fmla="*/ 21 h 34"/>
                  <a:gd name="T4" fmla="*/ 0 w 107"/>
                  <a:gd name="T5" fmla="*/ 19 h 34"/>
                  <a:gd name="T6" fmla="*/ 0 w 107"/>
                  <a:gd name="T7" fmla="*/ 3 h 34"/>
                  <a:gd name="T8" fmla="*/ 0 w 107"/>
                  <a:gd name="T9" fmla="*/ 1 h 34"/>
                  <a:gd name="T10" fmla="*/ 2 w 107"/>
                  <a:gd name="T11" fmla="*/ 1 h 34"/>
                  <a:gd name="T12" fmla="*/ 104 w 107"/>
                  <a:gd name="T13" fmla="*/ 0 h 34"/>
                  <a:gd name="T14" fmla="*/ 106 w 107"/>
                  <a:gd name="T15" fmla="*/ 0 h 34"/>
                  <a:gd name="T16" fmla="*/ 107 w 107"/>
                  <a:gd name="T17" fmla="*/ 2 h 34"/>
                  <a:gd name="T18" fmla="*/ 107 w 107"/>
                  <a:gd name="T19" fmla="*/ 18 h 34"/>
                  <a:gd name="T20" fmla="*/ 106 w 107"/>
                  <a:gd name="T21" fmla="*/ 20 h 34"/>
                  <a:gd name="T22" fmla="*/ 53 w 107"/>
                  <a:gd name="T23" fmla="*/ 34 h 34"/>
                  <a:gd name="T24" fmla="*/ 4 w 107"/>
                  <a:gd name="T25" fmla="*/ 18 h 34"/>
                  <a:gd name="T26" fmla="*/ 103 w 107"/>
                  <a:gd name="T27" fmla="*/ 17 h 34"/>
                  <a:gd name="T28" fmla="*/ 103 w 107"/>
                  <a:gd name="T29" fmla="*/ 5 h 34"/>
                  <a:gd name="T30" fmla="*/ 4 w 107"/>
                  <a:gd name="T31" fmla="*/ 6 h 34"/>
                  <a:gd name="T32" fmla="*/ 4 w 107"/>
                  <a:gd name="T33"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4">
                    <a:moveTo>
                      <a:pt x="53" y="34"/>
                    </a:moveTo>
                    <a:cubicBezTo>
                      <a:pt x="35" y="34"/>
                      <a:pt x="17" y="29"/>
                      <a:pt x="1" y="21"/>
                    </a:cubicBezTo>
                    <a:cubicBezTo>
                      <a:pt x="0" y="20"/>
                      <a:pt x="0" y="20"/>
                      <a:pt x="0" y="19"/>
                    </a:cubicBezTo>
                    <a:cubicBezTo>
                      <a:pt x="0" y="3"/>
                      <a:pt x="0" y="3"/>
                      <a:pt x="0" y="3"/>
                    </a:cubicBezTo>
                    <a:cubicBezTo>
                      <a:pt x="0" y="2"/>
                      <a:pt x="0" y="1"/>
                      <a:pt x="0" y="1"/>
                    </a:cubicBezTo>
                    <a:cubicBezTo>
                      <a:pt x="1" y="1"/>
                      <a:pt x="2" y="1"/>
                      <a:pt x="2" y="1"/>
                    </a:cubicBezTo>
                    <a:cubicBezTo>
                      <a:pt x="34" y="18"/>
                      <a:pt x="72" y="17"/>
                      <a:pt x="104" y="0"/>
                    </a:cubicBezTo>
                    <a:cubicBezTo>
                      <a:pt x="105" y="0"/>
                      <a:pt x="106" y="0"/>
                      <a:pt x="106" y="0"/>
                    </a:cubicBezTo>
                    <a:cubicBezTo>
                      <a:pt x="107" y="1"/>
                      <a:pt x="107" y="1"/>
                      <a:pt x="107" y="2"/>
                    </a:cubicBezTo>
                    <a:cubicBezTo>
                      <a:pt x="107" y="18"/>
                      <a:pt x="107" y="18"/>
                      <a:pt x="107" y="18"/>
                    </a:cubicBezTo>
                    <a:cubicBezTo>
                      <a:pt x="107" y="19"/>
                      <a:pt x="107" y="20"/>
                      <a:pt x="106" y="20"/>
                    </a:cubicBezTo>
                    <a:cubicBezTo>
                      <a:pt x="90" y="29"/>
                      <a:pt x="71" y="34"/>
                      <a:pt x="53" y="34"/>
                    </a:cubicBezTo>
                    <a:close/>
                    <a:moveTo>
                      <a:pt x="4" y="18"/>
                    </a:moveTo>
                    <a:cubicBezTo>
                      <a:pt x="35" y="34"/>
                      <a:pt x="72" y="33"/>
                      <a:pt x="103" y="17"/>
                    </a:cubicBezTo>
                    <a:cubicBezTo>
                      <a:pt x="103" y="5"/>
                      <a:pt x="103" y="5"/>
                      <a:pt x="103" y="5"/>
                    </a:cubicBezTo>
                    <a:cubicBezTo>
                      <a:pt x="72" y="21"/>
                      <a:pt x="35" y="21"/>
                      <a:pt x="4" y="6"/>
                    </a:cubicBezTo>
                    <a:lnTo>
                      <a:pt x="4" y="18"/>
                    </a:ln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Shape 53"/>
              <p:cNvSpPr/>
              <p:nvPr/>
            </p:nvSpPr>
            <p:spPr bwMode="auto">
              <a:xfrm>
                <a:off x="5248276" y="3028951"/>
                <a:ext cx="509588" cy="350838"/>
              </a:xfrm>
              <a:custGeom>
                <a:avLst/>
                <a:gdLst>
                  <a:gd name="T0" fmla="*/ 77 w 135"/>
                  <a:gd name="T1" fmla="*/ 62 h 93"/>
                  <a:gd name="T2" fmla="*/ 5 w 135"/>
                  <a:gd name="T3" fmla="*/ 84 h 93"/>
                  <a:gd name="T4" fmla="*/ 58 w 135"/>
                  <a:gd name="T5" fmla="*/ 30 h 93"/>
                  <a:gd name="T6" fmla="*/ 130 w 135"/>
                  <a:gd name="T7" fmla="*/ 9 h 93"/>
                  <a:gd name="T8" fmla="*/ 77 w 135"/>
                  <a:gd name="T9" fmla="*/ 62 h 93"/>
                </a:gdLst>
                <a:ahLst/>
                <a:cxnLst>
                  <a:cxn ang="0">
                    <a:pos x="T0" y="T1"/>
                  </a:cxn>
                  <a:cxn ang="0">
                    <a:pos x="T2" y="T3"/>
                  </a:cxn>
                  <a:cxn ang="0">
                    <a:pos x="T4" y="T5"/>
                  </a:cxn>
                  <a:cxn ang="0">
                    <a:pos x="T6" y="T7"/>
                  </a:cxn>
                  <a:cxn ang="0">
                    <a:pos x="T8" y="T9"/>
                  </a:cxn>
                </a:cxnLst>
                <a:rect l="0" t="0" r="r" b="b"/>
                <a:pathLst>
                  <a:path w="135" h="93">
                    <a:moveTo>
                      <a:pt x="77" y="62"/>
                    </a:moveTo>
                    <a:cubicBezTo>
                      <a:pt x="42" y="83"/>
                      <a:pt x="10" y="93"/>
                      <a:pt x="5" y="84"/>
                    </a:cubicBezTo>
                    <a:cubicBezTo>
                      <a:pt x="0" y="75"/>
                      <a:pt x="23" y="51"/>
                      <a:pt x="58" y="30"/>
                    </a:cubicBezTo>
                    <a:cubicBezTo>
                      <a:pt x="92" y="10"/>
                      <a:pt x="125" y="0"/>
                      <a:pt x="130" y="9"/>
                    </a:cubicBezTo>
                    <a:cubicBezTo>
                      <a:pt x="135" y="17"/>
                      <a:pt x="111" y="41"/>
                      <a:pt x="77" y="62"/>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Shape 54"/>
              <p:cNvSpPr/>
              <p:nvPr/>
            </p:nvSpPr>
            <p:spPr bwMode="auto">
              <a:xfrm>
                <a:off x="5245101" y="3032126"/>
                <a:ext cx="523875" cy="333375"/>
              </a:xfrm>
              <a:custGeom>
                <a:avLst/>
                <a:gdLst>
                  <a:gd name="T0" fmla="*/ 14 w 139"/>
                  <a:gd name="T1" fmla="*/ 88 h 88"/>
                  <a:gd name="T2" fmla="*/ 4 w 139"/>
                  <a:gd name="T3" fmla="*/ 84 h 88"/>
                  <a:gd name="T4" fmla="*/ 16 w 139"/>
                  <a:gd name="T5" fmla="*/ 59 h 88"/>
                  <a:gd name="T6" fmla="*/ 58 w 139"/>
                  <a:gd name="T7" fmla="*/ 28 h 88"/>
                  <a:gd name="T8" fmla="*/ 105 w 139"/>
                  <a:gd name="T9" fmla="*/ 6 h 88"/>
                  <a:gd name="T10" fmla="*/ 133 w 139"/>
                  <a:gd name="T11" fmla="*/ 7 h 88"/>
                  <a:gd name="T12" fmla="*/ 79 w 139"/>
                  <a:gd name="T13" fmla="*/ 63 h 88"/>
                  <a:gd name="T14" fmla="*/ 31 w 139"/>
                  <a:gd name="T15" fmla="*/ 85 h 88"/>
                  <a:gd name="T16" fmla="*/ 14 w 139"/>
                  <a:gd name="T17" fmla="*/ 88 h 88"/>
                  <a:gd name="T18" fmla="*/ 122 w 139"/>
                  <a:gd name="T19" fmla="*/ 6 h 88"/>
                  <a:gd name="T20" fmla="*/ 106 w 139"/>
                  <a:gd name="T21" fmla="*/ 9 h 88"/>
                  <a:gd name="T22" fmla="*/ 60 w 139"/>
                  <a:gd name="T23" fmla="*/ 31 h 88"/>
                  <a:gd name="T24" fmla="*/ 19 w 139"/>
                  <a:gd name="T25" fmla="*/ 62 h 88"/>
                  <a:gd name="T26" fmla="*/ 8 w 139"/>
                  <a:gd name="T27" fmla="*/ 82 h 88"/>
                  <a:gd name="T28" fmla="*/ 30 w 139"/>
                  <a:gd name="T29" fmla="*/ 81 h 88"/>
                  <a:gd name="T30" fmla="*/ 77 w 139"/>
                  <a:gd name="T31" fmla="*/ 60 h 88"/>
                  <a:gd name="T32" fmla="*/ 129 w 139"/>
                  <a:gd name="T33" fmla="*/ 9 h 88"/>
                  <a:gd name="T34" fmla="*/ 122 w 139"/>
                  <a:gd name="T35" fmla="*/ 6 h 88"/>
                  <a:gd name="T36" fmla="*/ 78 w 139"/>
                  <a:gd name="T37" fmla="*/ 61 h 88"/>
                  <a:gd name="T38" fmla="*/ 78 w 139"/>
                  <a:gd name="T3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88">
                    <a:moveTo>
                      <a:pt x="14" y="88"/>
                    </a:moveTo>
                    <a:cubicBezTo>
                      <a:pt x="10" y="88"/>
                      <a:pt x="6" y="87"/>
                      <a:pt x="4" y="84"/>
                    </a:cubicBezTo>
                    <a:cubicBezTo>
                      <a:pt x="0" y="78"/>
                      <a:pt x="8" y="67"/>
                      <a:pt x="16" y="59"/>
                    </a:cubicBezTo>
                    <a:cubicBezTo>
                      <a:pt x="26" y="49"/>
                      <a:pt x="41" y="38"/>
                      <a:pt x="58" y="28"/>
                    </a:cubicBezTo>
                    <a:cubicBezTo>
                      <a:pt x="75" y="18"/>
                      <a:pt x="91" y="10"/>
                      <a:pt x="105" y="6"/>
                    </a:cubicBezTo>
                    <a:cubicBezTo>
                      <a:pt x="115" y="2"/>
                      <a:pt x="129" y="0"/>
                      <a:pt x="133" y="7"/>
                    </a:cubicBezTo>
                    <a:cubicBezTo>
                      <a:pt x="139" y="18"/>
                      <a:pt x="110" y="44"/>
                      <a:pt x="79" y="63"/>
                    </a:cubicBezTo>
                    <a:cubicBezTo>
                      <a:pt x="62" y="73"/>
                      <a:pt x="45" y="81"/>
                      <a:pt x="31" y="85"/>
                    </a:cubicBezTo>
                    <a:cubicBezTo>
                      <a:pt x="26" y="87"/>
                      <a:pt x="20" y="88"/>
                      <a:pt x="14" y="88"/>
                    </a:cubicBezTo>
                    <a:close/>
                    <a:moveTo>
                      <a:pt x="122" y="6"/>
                    </a:moveTo>
                    <a:cubicBezTo>
                      <a:pt x="118" y="6"/>
                      <a:pt x="113" y="7"/>
                      <a:pt x="106" y="9"/>
                    </a:cubicBezTo>
                    <a:cubicBezTo>
                      <a:pt x="93" y="13"/>
                      <a:pt x="76" y="21"/>
                      <a:pt x="60" y="31"/>
                    </a:cubicBezTo>
                    <a:cubicBezTo>
                      <a:pt x="43" y="41"/>
                      <a:pt x="29" y="52"/>
                      <a:pt x="19" y="62"/>
                    </a:cubicBezTo>
                    <a:cubicBezTo>
                      <a:pt x="8" y="73"/>
                      <a:pt x="6" y="79"/>
                      <a:pt x="8" y="82"/>
                    </a:cubicBezTo>
                    <a:cubicBezTo>
                      <a:pt x="9" y="85"/>
                      <a:pt x="16" y="86"/>
                      <a:pt x="30" y="81"/>
                    </a:cubicBezTo>
                    <a:cubicBezTo>
                      <a:pt x="44" y="77"/>
                      <a:pt x="60" y="69"/>
                      <a:pt x="77" y="60"/>
                    </a:cubicBezTo>
                    <a:cubicBezTo>
                      <a:pt x="113" y="38"/>
                      <a:pt x="133" y="15"/>
                      <a:pt x="129" y="9"/>
                    </a:cubicBezTo>
                    <a:cubicBezTo>
                      <a:pt x="128" y="7"/>
                      <a:pt x="126" y="6"/>
                      <a:pt x="122" y="6"/>
                    </a:cubicBezTo>
                    <a:close/>
                    <a:moveTo>
                      <a:pt x="78" y="61"/>
                    </a:moveTo>
                    <a:cubicBezTo>
                      <a:pt x="78" y="61"/>
                      <a:pt x="78" y="61"/>
                      <a:pt x="78" y="61"/>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Shape 55"/>
              <p:cNvSpPr/>
              <p:nvPr/>
            </p:nvSpPr>
            <p:spPr bwMode="auto">
              <a:xfrm>
                <a:off x="5119688" y="2522538"/>
                <a:ext cx="698500" cy="1046163"/>
              </a:xfrm>
              <a:custGeom>
                <a:avLst/>
                <a:gdLst>
                  <a:gd name="T0" fmla="*/ 162 w 185"/>
                  <a:gd name="T1" fmla="*/ 166 h 277"/>
                  <a:gd name="T2" fmla="*/ 94 w 185"/>
                  <a:gd name="T3" fmla="*/ 66 h 277"/>
                  <a:gd name="T4" fmla="*/ 39 w 185"/>
                  <a:gd name="T5" fmla="*/ 13 h 277"/>
                  <a:gd name="T6" fmla="*/ 12 w 185"/>
                  <a:gd name="T7" fmla="*/ 3 h 277"/>
                  <a:gd name="T8" fmla="*/ 9 w 185"/>
                  <a:gd name="T9" fmla="*/ 31 h 277"/>
                  <a:gd name="T10" fmla="*/ 33 w 185"/>
                  <a:gd name="T11" fmla="*/ 61 h 277"/>
                  <a:gd name="T12" fmla="*/ 14 w 185"/>
                  <a:gd name="T13" fmla="*/ 97 h 277"/>
                  <a:gd name="T14" fmla="*/ 24 w 185"/>
                  <a:gd name="T15" fmla="*/ 164 h 277"/>
                  <a:gd name="T16" fmla="*/ 46 w 185"/>
                  <a:gd name="T17" fmla="*/ 183 h 277"/>
                  <a:gd name="T18" fmla="*/ 83 w 185"/>
                  <a:gd name="T19" fmla="*/ 277 h 277"/>
                  <a:gd name="T20" fmla="*/ 185 w 185"/>
                  <a:gd name="T21" fmla="*/ 229 h 277"/>
                  <a:gd name="T22" fmla="*/ 162 w 185"/>
                  <a:gd name="T23" fmla="*/ 16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277">
                    <a:moveTo>
                      <a:pt x="162" y="166"/>
                    </a:moveTo>
                    <a:cubicBezTo>
                      <a:pt x="162" y="166"/>
                      <a:pt x="145" y="89"/>
                      <a:pt x="94" y="66"/>
                    </a:cubicBezTo>
                    <a:cubicBezTo>
                      <a:pt x="87" y="63"/>
                      <a:pt x="39" y="13"/>
                      <a:pt x="39" y="13"/>
                    </a:cubicBezTo>
                    <a:cubicBezTo>
                      <a:pt x="27" y="3"/>
                      <a:pt x="18" y="0"/>
                      <a:pt x="12" y="3"/>
                    </a:cubicBezTo>
                    <a:cubicBezTo>
                      <a:pt x="2" y="8"/>
                      <a:pt x="2" y="21"/>
                      <a:pt x="9" y="31"/>
                    </a:cubicBezTo>
                    <a:cubicBezTo>
                      <a:pt x="33" y="61"/>
                      <a:pt x="33" y="61"/>
                      <a:pt x="33" y="61"/>
                    </a:cubicBezTo>
                    <a:cubicBezTo>
                      <a:pt x="20" y="75"/>
                      <a:pt x="14" y="97"/>
                      <a:pt x="14" y="97"/>
                    </a:cubicBezTo>
                    <a:cubicBezTo>
                      <a:pt x="0" y="119"/>
                      <a:pt x="4" y="147"/>
                      <a:pt x="24" y="164"/>
                    </a:cubicBezTo>
                    <a:cubicBezTo>
                      <a:pt x="46" y="183"/>
                      <a:pt x="46" y="183"/>
                      <a:pt x="46" y="183"/>
                    </a:cubicBezTo>
                    <a:cubicBezTo>
                      <a:pt x="83" y="277"/>
                      <a:pt x="83" y="277"/>
                      <a:pt x="83" y="277"/>
                    </a:cubicBezTo>
                    <a:cubicBezTo>
                      <a:pt x="185" y="229"/>
                      <a:pt x="185" y="229"/>
                      <a:pt x="185" y="229"/>
                    </a:cubicBezTo>
                    <a:lnTo>
                      <a:pt x="162" y="166"/>
                    </a:lnTo>
                    <a:close/>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Shape 56"/>
              <p:cNvSpPr/>
              <p:nvPr/>
            </p:nvSpPr>
            <p:spPr bwMode="auto">
              <a:xfrm>
                <a:off x="5113338" y="2514601"/>
                <a:ext cx="715963" cy="1062038"/>
              </a:xfrm>
              <a:custGeom>
                <a:avLst/>
                <a:gdLst>
                  <a:gd name="T0" fmla="*/ 85 w 190"/>
                  <a:gd name="T1" fmla="*/ 281 h 281"/>
                  <a:gd name="T2" fmla="*/ 84 w 190"/>
                  <a:gd name="T3" fmla="*/ 281 h 281"/>
                  <a:gd name="T4" fmla="*/ 83 w 190"/>
                  <a:gd name="T5" fmla="*/ 280 h 281"/>
                  <a:gd name="T6" fmla="*/ 46 w 190"/>
                  <a:gd name="T7" fmla="*/ 186 h 281"/>
                  <a:gd name="T8" fmla="*/ 25 w 190"/>
                  <a:gd name="T9" fmla="*/ 167 h 281"/>
                  <a:gd name="T10" fmla="*/ 15 w 190"/>
                  <a:gd name="T11" fmla="*/ 98 h 281"/>
                  <a:gd name="T12" fmla="*/ 32 w 190"/>
                  <a:gd name="T13" fmla="*/ 63 h 281"/>
                  <a:gd name="T14" fmla="*/ 10 w 190"/>
                  <a:gd name="T15" fmla="*/ 34 h 281"/>
                  <a:gd name="T16" fmla="*/ 5 w 190"/>
                  <a:gd name="T17" fmla="*/ 14 h 281"/>
                  <a:gd name="T18" fmla="*/ 13 w 190"/>
                  <a:gd name="T19" fmla="*/ 3 h 281"/>
                  <a:gd name="T20" fmla="*/ 42 w 190"/>
                  <a:gd name="T21" fmla="*/ 13 h 281"/>
                  <a:gd name="T22" fmla="*/ 96 w 190"/>
                  <a:gd name="T23" fmla="*/ 66 h 281"/>
                  <a:gd name="T24" fmla="*/ 166 w 190"/>
                  <a:gd name="T25" fmla="*/ 167 h 281"/>
                  <a:gd name="T26" fmla="*/ 189 w 190"/>
                  <a:gd name="T27" fmla="*/ 231 h 281"/>
                  <a:gd name="T28" fmla="*/ 188 w 190"/>
                  <a:gd name="T29" fmla="*/ 233 h 281"/>
                  <a:gd name="T30" fmla="*/ 86 w 190"/>
                  <a:gd name="T31" fmla="*/ 281 h 281"/>
                  <a:gd name="T32" fmla="*/ 85 w 190"/>
                  <a:gd name="T33" fmla="*/ 281 h 281"/>
                  <a:gd name="T34" fmla="*/ 19 w 190"/>
                  <a:gd name="T35" fmla="*/ 6 h 281"/>
                  <a:gd name="T36" fmla="*/ 15 w 190"/>
                  <a:gd name="T37" fmla="*/ 7 h 281"/>
                  <a:gd name="T38" fmla="*/ 9 w 190"/>
                  <a:gd name="T39" fmla="*/ 15 h 281"/>
                  <a:gd name="T40" fmla="*/ 13 w 190"/>
                  <a:gd name="T41" fmla="*/ 32 h 281"/>
                  <a:gd name="T42" fmla="*/ 37 w 190"/>
                  <a:gd name="T43" fmla="*/ 62 h 281"/>
                  <a:gd name="T44" fmla="*/ 37 w 190"/>
                  <a:gd name="T45" fmla="*/ 65 h 281"/>
                  <a:gd name="T46" fmla="*/ 18 w 190"/>
                  <a:gd name="T47" fmla="*/ 100 h 281"/>
                  <a:gd name="T48" fmla="*/ 18 w 190"/>
                  <a:gd name="T49" fmla="*/ 100 h 281"/>
                  <a:gd name="T50" fmla="*/ 27 w 190"/>
                  <a:gd name="T51" fmla="*/ 164 h 281"/>
                  <a:gd name="T52" fmla="*/ 49 w 190"/>
                  <a:gd name="T53" fmla="*/ 183 h 281"/>
                  <a:gd name="T54" fmla="*/ 50 w 190"/>
                  <a:gd name="T55" fmla="*/ 184 h 281"/>
                  <a:gd name="T56" fmla="*/ 86 w 190"/>
                  <a:gd name="T57" fmla="*/ 276 h 281"/>
                  <a:gd name="T58" fmla="*/ 185 w 190"/>
                  <a:gd name="T59" fmla="*/ 230 h 281"/>
                  <a:gd name="T60" fmla="*/ 162 w 190"/>
                  <a:gd name="T61" fmla="*/ 169 h 281"/>
                  <a:gd name="T62" fmla="*/ 162 w 190"/>
                  <a:gd name="T63" fmla="*/ 168 h 281"/>
                  <a:gd name="T64" fmla="*/ 95 w 190"/>
                  <a:gd name="T65" fmla="*/ 70 h 281"/>
                  <a:gd name="T66" fmla="*/ 39 w 190"/>
                  <a:gd name="T67" fmla="*/ 16 h 281"/>
                  <a:gd name="T68" fmla="*/ 19 w 190"/>
                  <a:gd name="T69" fmla="*/ 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281">
                    <a:moveTo>
                      <a:pt x="85" y="281"/>
                    </a:moveTo>
                    <a:cubicBezTo>
                      <a:pt x="84" y="281"/>
                      <a:pt x="84" y="281"/>
                      <a:pt x="84" y="281"/>
                    </a:cubicBezTo>
                    <a:cubicBezTo>
                      <a:pt x="84" y="281"/>
                      <a:pt x="83" y="280"/>
                      <a:pt x="83" y="280"/>
                    </a:cubicBezTo>
                    <a:cubicBezTo>
                      <a:pt x="46" y="186"/>
                      <a:pt x="46" y="186"/>
                      <a:pt x="46" y="186"/>
                    </a:cubicBezTo>
                    <a:cubicBezTo>
                      <a:pt x="25" y="167"/>
                      <a:pt x="25" y="167"/>
                      <a:pt x="25" y="167"/>
                    </a:cubicBezTo>
                    <a:cubicBezTo>
                      <a:pt x="5" y="150"/>
                      <a:pt x="0" y="120"/>
                      <a:pt x="15" y="98"/>
                    </a:cubicBezTo>
                    <a:cubicBezTo>
                      <a:pt x="15" y="95"/>
                      <a:pt x="21" y="76"/>
                      <a:pt x="32" y="63"/>
                    </a:cubicBezTo>
                    <a:cubicBezTo>
                      <a:pt x="10" y="34"/>
                      <a:pt x="10" y="34"/>
                      <a:pt x="10" y="34"/>
                    </a:cubicBezTo>
                    <a:cubicBezTo>
                      <a:pt x="5" y="28"/>
                      <a:pt x="3" y="21"/>
                      <a:pt x="5" y="14"/>
                    </a:cubicBezTo>
                    <a:cubicBezTo>
                      <a:pt x="6" y="9"/>
                      <a:pt x="9" y="5"/>
                      <a:pt x="13" y="3"/>
                    </a:cubicBezTo>
                    <a:cubicBezTo>
                      <a:pt x="21" y="0"/>
                      <a:pt x="30" y="3"/>
                      <a:pt x="42" y="13"/>
                    </a:cubicBezTo>
                    <a:cubicBezTo>
                      <a:pt x="61" y="34"/>
                      <a:pt x="92" y="64"/>
                      <a:pt x="96" y="66"/>
                    </a:cubicBezTo>
                    <a:cubicBezTo>
                      <a:pt x="148" y="89"/>
                      <a:pt x="165" y="163"/>
                      <a:pt x="166" y="167"/>
                    </a:cubicBezTo>
                    <a:cubicBezTo>
                      <a:pt x="189" y="231"/>
                      <a:pt x="189" y="231"/>
                      <a:pt x="189" y="231"/>
                    </a:cubicBezTo>
                    <a:cubicBezTo>
                      <a:pt x="190" y="232"/>
                      <a:pt x="189" y="233"/>
                      <a:pt x="188" y="233"/>
                    </a:cubicBezTo>
                    <a:cubicBezTo>
                      <a:pt x="86" y="281"/>
                      <a:pt x="86" y="281"/>
                      <a:pt x="86" y="281"/>
                    </a:cubicBezTo>
                    <a:lnTo>
                      <a:pt x="85" y="281"/>
                    </a:lnTo>
                    <a:close/>
                    <a:moveTo>
                      <a:pt x="19" y="6"/>
                    </a:moveTo>
                    <a:cubicBezTo>
                      <a:pt x="18" y="6"/>
                      <a:pt x="16" y="6"/>
                      <a:pt x="15" y="7"/>
                    </a:cubicBezTo>
                    <a:cubicBezTo>
                      <a:pt x="12" y="9"/>
                      <a:pt x="9" y="11"/>
                      <a:pt x="9" y="15"/>
                    </a:cubicBezTo>
                    <a:cubicBezTo>
                      <a:pt x="7" y="20"/>
                      <a:pt x="9" y="27"/>
                      <a:pt x="13" y="32"/>
                    </a:cubicBezTo>
                    <a:cubicBezTo>
                      <a:pt x="37" y="62"/>
                      <a:pt x="37" y="62"/>
                      <a:pt x="37" y="62"/>
                    </a:cubicBezTo>
                    <a:cubicBezTo>
                      <a:pt x="37" y="63"/>
                      <a:pt x="37" y="64"/>
                      <a:pt x="37" y="65"/>
                    </a:cubicBezTo>
                    <a:cubicBezTo>
                      <a:pt x="24" y="78"/>
                      <a:pt x="18" y="99"/>
                      <a:pt x="18" y="100"/>
                    </a:cubicBezTo>
                    <a:cubicBezTo>
                      <a:pt x="18" y="100"/>
                      <a:pt x="18" y="100"/>
                      <a:pt x="18" y="100"/>
                    </a:cubicBezTo>
                    <a:cubicBezTo>
                      <a:pt x="5" y="121"/>
                      <a:pt x="9" y="148"/>
                      <a:pt x="27" y="164"/>
                    </a:cubicBezTo>
                    <a:cubicBezTo>
                      <a:pt x="49" y="183"/>
                      <a:pt x="49" y="183"/>
                      <a:pt x="49" y="183"/>
                    </a:cubicBezTo>
                    <a:cubicBezTo>
                      <a:pt x="50" y="184"/>
                      <a:pt x="50" y="184"/>
                      <a:pt x="50" y="184"/>
                    </a:cubicBezTo>
                    <a:cubicBezTo>
                      <a:pt x="86" y="276"/>
                      <a:pt x="86" y="276"/>
                      <a:pt x="86" y="276"/>
                    </a:cubicBezTo>
                    <a:cubicBezTo>
                      <a:pt x="185" y="230"/>
                      <a:pt x="185" y="230"/>
                      <a:pt x="185" y="230"/>
                    </a:cubicBezTo>
                    <a:cubicBezTo>
                      <a:pt x="162" y="169"/>
                      <a:pt x="162" y="169"/>
                      <a:pt x="162" y="169"/>
                    </a:cubicBezTo>
                    <a:cubicBezTo>
                      <a:pt x="162" y="168"/>
                      <a:pt x="162" y="168"/>
                      <a:pt x="162" y="168"/>
                    </a:cubicBezTo>
                    <a:cubicBezTo>
                      <a:pt x="162" y="168"/>
                      <a:pt x="145" y="92"/>
                      <a:pt x="95" y="70"/>
                    </a:cubicBezTo>
                    <a:cubicBezTo>
                      <a:pt x="88" y="67"/>
                      <a:pt x="44" y="22"/>
                      <a:pt x="39" y="16"/>
                    </a:cubicBezTo>
                    <a:cubicBezTo>
                      <a:pt x="31" y="10"/>
                      <a:pt x="25" y="6"/>
                      <a:pt x="19" y="6"/>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Shape 57"/>
              <p:cNvSpPr/>
              <p:nvPr/>
            </p:nvSpPr>
            <p:spPr bwMode="auto">
              <a:xfrm>
                <a:off x="5097463" y="2941638"/>
                <a:ext cx="246063" cy="131763"/>
              </a:xfrm>
              <a:custGeom>
                <a:avLst/>
                <a:gdLst>
                  <a:gd name="T0" fmla="*/ 18 w 65"/>
                  <a:gd name="T1" fmla="*/ 1 h 35"/>
                  <a:gd name="T2" fmla="*/ 23 w 65"/>
                  <a:gd name="T3" fmla="*/ 2 h 35"/>
                  <a:gd name="T4" fmla="*/ 53 w 65"/>
                  <a:gd name="T5" fmla="*/ 11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2"/>
                      <a:pt x="21" y="2"/>
                      <a:pt x="23" y="2"/>
                    </a:cubicBezTo>
                    <a:cubicBezTo>
                      <a:pt x="53" y="11"/>
                      <a:pt x="53" y="11"/>
                      <a:pt x="53" y="11"/>
                    </a:cubicBezTo>
                    <a:cubicBezTo>
                      <a:pt x="61" y="13"/>
                      <a:pt x="65" y="21"/>
                      <a:pt x="61" y="28"/>
                    </a:cubicBezTo>
                    <a:cubicBezTo>
                      <a:pt x="59" y="33"/>
                      <a:pt x="53" y="35"/>
                      <a:pt x="43" y="35"/>
                    </a:cubicBezTo>
                    <a:cubicBezTo>
                      <a:pt x="15" y="30"/>
                      <a:pt x="15" y="30"/>
                      <a:pt x="15" y="30"/>
                    </a:cubicBezTo>
                    <a:cubicBezTo>
                      <a:pt x="7" y="28"/>
                      <a:pt x="1"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Shape 58"/>
              <p:cNvSpPr/>
              <p:nvPr/>
            </p:nvSpPr>
            <p:spPr bwMode="auto">
              <a:xfrm>
                <a:off x="5089526" y="2938463"/>
                <a:ext cx="254000" cy="142875"/>
              </a:xfrm>
              <a:custGeom>
                <a:avLst/>
                <a:gdLst>
                  <a:gd name="T0" fmla="*/ 47 w 67"/>
                  <a:gd name="T1" fmla="*/ 38 h 38"/>
                  <a:gd name="T2" fmla="*/ 45 w 67"/>
                  <a:gd name="T3" fmla="*/ 38 h 38"/>
                  <a:gd name="T4" fmla="*/ 17 w 67"/>
                  <a:gd name="T5" fmla="*/ 33 h 38"/>
                  <a:gd name="T6" fmla="*/ 0 w 67"/>
                  <a:gd name="T7" fmla="*/ 14 h 38"/>
                  <a:gd name="T8" fmla="*/ 4 w 67"/>
                  <a:gd name="T9" fmla="*/ 4 h 38"/>
                  <a:gd name="T10" fmla="*/ 20 w 67"/>
                  <a:gd name="T11" fmla="*/ 0 h 38"/>
                  <a:gd name="T12" fmla="*/ 26 w 67"/>
                  <a:gd name="T13" fmla="*/ 1 h 38"/>
                  <a:gd name="T14" fmla="*/ 56 w 67"/>
                  <a:gd name="T15" fmla="*/ 10 h 38"/>
                  <a:gd name="T16" fmla="*/ 66 w 67"/>
                  <a:gd name="T17" fmla="*/ 18 h 38"/>
                  <a:gd name="T18" fmla="*/ 65 w 67"/>
                  <a:gd name="T19" fmla="*/ 30 h 38"/>
                  <a:gd name="T20" fmla="*/ 47 w 67"/>
                  <a:gd name="T21" fmla="*/ 38 h 38"/>
                  <a:gd name="T22" fmla="*/ 17 w 67"/>
                  <a:gd name="T23" fmla="*/ 4 h 38"/>
                  <a:gd name="T24" fmla="*/ 6 w 67"/>
                  <a:gd name="T25" fmla="*/ 7 h 38"/>
                  <a:gd name="T26" fmla="*/ 4 w 67"/>
                  <a:gd name="T27" fmla="*/ 14 h 38"/>
                  <a:gd name="T28" fmla="*/ 18 w 67"/>
                  <a:gd name="T29" fmla="*/ 29 h 38"/>
                  <a:gd name="T30" fmla="*/ 45 w 67"/>
                  <a:gd name="T31" fmla="*/ 34 h 38"/>
                  <a:gd name="T32" fmla="*/ 62 w 67"/>
                  <a:gd name="T33" fmla="*/ 28 h 38"/>
                  <a:gd name="T34" fmla="*/ 62 w 67"/>
                  <a:gd name="T35" fmla="*/ 20 h 38"/>
                  <a:gd name="T36" fmla="*/ 55 w 67"/>
                  <a:gd name="T37" fmla="*/ 14 h 38"/>
                  <a:gd name="T38" fmla="*/ 25 w 67"/>
                  <a:gd name="T39" fmla="*/ 5 h 38"/>
                  <a:gd name="T40" fmla="*/ 20 w 67"/>
                  <a:gd name="T41" fmla="*/ 4 h 38"/>
                  <a:gd name="T42" fmla="*/ 17 w 67"/>
                  <a:gd name="T4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4"/>
                    </a:cubicBezTo>
                    <a:cubicBezTo>
                      <a:pt x="7" y="1"/>
                      <a:pt x="13" y="0"/>
                      <a:pt x="20" y="0"/>
                    </a:cubicBezTo>
                    <a:cubicBezTo>
                      <a:pt x="22" y="1"/>
                      <a:pt x="24" y="1"/>
                      <a:pt x="26" y="1"/>
                    </a:cubicBezTo>
                    <a:cubicBezTo>
                      <a:pt x="56" y="10"/>
                      <a:pt x="56" y="10"/>
                      <a:pt x="56" y="10"/>
                    </a:cubicBezTo>
                    <a:cubicBezTo>
                      <a:pt x="60" y="11"/>
                      <a:pt x="64" y="14"/>
                      <a:pt x="66" y="18"/>
                    </a:cubicBezTo>
                    <a:cubicBezTo>
                      <a:pt x="67" y="22"/>
                      <a:pt x="67" y="27"/>
                      <a:pt x="65" y="30"/>
                    </a:cubicBezTo>
                    <a:cubicBezTo>
                      <a:pt x="62" y="35"/>
                      <a:pt x="56" y="38"/>
                      <a:pt x="47" y="38"/>
                    </a:cubicBezTo>
                    <a:close/>
                    <a:moveTo>
                      <a:pt x="17" y="4"/>
                    </a:moveTo>
                    <a:cubicBezTo>
                      <a:pt x="12" y="4"/>
                      <a:pt x="8" y="5"/>
                      <a:pt x="6" y="7"/>
                    </a:cubicBezTo>
                    <a:cubicBezTo>
                      <a:pt x="5" y="9"/>
                      <a:pt x="4" y="11"/>
                      <a:pt x="4" y="14"/>
                    </a:cubicBezTo>
                    <a:cubicBezTo>
                      <a:pt x="5" y="21"/>
                      <a:pt x="10" y="27"/>
                      <a:pt x="18" y="29"/>
                    </a:cubicBezTo>
                    <a:cubicBezTo>
                      <a:pt x="45" y="34"/>
                      <a:pt x="45" y="34"/>
                      <a:pt x="45" y="34"/>
                    </a:cubicBezTo>
                    <a:cubicBezTo>
                      <a:pt x="54" y="34"/>
                      <a:pt x="59" y="32"/>
                      <a:pt x="62" y="28"/>
                    </a:cubicBezTo>
                    <a:cubicBezTo>
                      <a:pt x="63" y="26"/>
                      <a:pt x="63" y="23"/>
                      <a:pt x="62" y="20"/>
                    </a:cubicBezTo>
                    <a:cubicBezTo>
                      <a:pt x="61" y="17"/>
                      <a:pt x="58" y="14"/>
                      <a:pt x="55" y="14"/>
                    </a:cubicBezTo>
                    <a:cubicBezTo>
                      <a:pt x="25" y="5"/>
                      <a:pt x="25" y="5"/>
                      <a:pt x="25" y="5"/>
                    </a:cubicBezTo>
                    <a:cubicBezTo>
                      <a:pt x="23" y="5"/>
                      <a:pt x="21" y="5"/>
                      <a:pt x="20" y="4"/>
                    </a:cubicBezTo>
                    <a:cubicBezTo>
                      <a:pt x="19" y="4"/>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Shape 59"/>
              <p:cNvSpPr/>
              <p:nvPr/>
            </p:nvSpPr>
            <p:spPr bwMode="auto">
              <a:xfrm>
                <a:off x="5119688" y="2847976"/>
                <a:ext cx="246063" cy="131763"/>
              </a:xfrm>
              <a:custGeom>
                <a:avLst/>
                <a:gdLst>
                  <a:gd name="T0" fmla="*/ 18 w 65"/>
                  <a:gd name="T1" fmla="*/ 1 h 35"/>
                  <a:gd name="T2" fmla="*/ 23 w 65"/>
                  <a:gd name="T3" fmla="*/ 2 h 35"/>
                  <a:gd name="T4" fmla="*/ 53 w 65"/>
                  <a:gd name="T5" fmla="*/ 10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1"/>
                      <a:pt x="21" y="2"/>
                      <a:pt x="23" y="2"/>
                    </a:cubicBezTo>
                    <a:cubicBezTo>
                      <a:pt x="53" y="10"/>
                      <a:pt x="53" y="10"/>
                      <a:pt x="53" y="10"/>
                    </a:cubicBezTo>
                    <a:cubicBezTo>
                      <a:pt x="61" y="13"/>
                      <a:pt x="65" y="21"/>
                      <a:pt x="61" y="28"/>
                    </a:cubicBezTo>
                    <a:cubicBezTo>
                      <a:pt x="59" y="33"/>
                      <a:pt x="53" y="35"/>
                      <a:pt x="43" y="35"/>
                    </a:cubicBezTo>
                    <a:cubicBezTo>
                      <a:pt x="15" y="30"/>
                      <a:pt x="15" y="30"/>
                      <a:pt x="15" y="30"/>
                    </a:cubicBezTo>
                    <a:cubicBezTo>
                      <a:pt x="7" y="28"/>
                      <a:pt x="0"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Shape 60"/>
              <p:cNvSpPr/>
              <p:nvPr/>
            </p:nvSpPr>
            <p:spPr bwMode="auto">
              <a:xfrm>
                <a:off x="5113338" y="2843213"/>
                <a:ext cx="252413" cy="144463"/>
              </a:xfrm>
              <a:custGeom>
                <a:avLst/>
                <a:gdLst>
                  <a:gd name="T0" fmla="*/ 47 w 67"/>
                  <a:gd name="T1" fmla="*/ 38 h 38"/>
                  <a:gd name="T2" fmla="*/ 45 w 67"/>
                  <a:gd name="T3" fmla="*/ 38 h 38"/>
                  <a:gd name="T4" fmla="*/ 17 w 67"/>
                  <a:gd name="T5" fmla="*/ 33 h 38"/>
                  <a:gd name="T6" fmla="*/ 0 w 67"/>
                  <a:gd name="T7" fmla="*/ 14 h 38"/>
                  <a:gd name="T8" fmla="*/ 3 w 67"/>
                  <a:gd name="T9" fmla="*/ 4 h 38"/>
                  <a:gd name="T10" fmla="*/ 20 w 67"/>
                  <a:gd name="T11" fmla="*/ 0 h 38"/>
                  <a:gd name="T12" fmla="*/ 20 w 67"/>
                  <a:gd name="T13" fmla="*/ 0 h 38"/>
                  <a:gd name="T14" fmla="*/ 25 w 67"/>
                  <a:gd name="T15" fmla="*/ 1 h 38"/>
                  <a:gd name="T16" fmla="*/ 56 w 67"/>
                  <a:gd name="T17" fmla="*/ 10 h 38"/>
                  <a:gd name="T18" fmla="*/ 66 w 67"/>
                  <a:gd name="T19" fmla="*/ 18 h 38"/>
                  <a:gd name="T20" fmla="*/ 65 w 67"/>
                  <a:gd name="T21" fmla="*/ 30 h 38"/>
                  <a:gd name="T22" fmla="*/ 47 w 67"/>
                  <a:gd name="T23" fmla="*/ 38 h 38"/>
                  <a:gd name="T24" fmla="*/ 16 w 67"/>
                  <a:gd name="T25" fmla="*/ 4 h 38"/>
                  <a:gd name="T26" fmla="*/ 6 w 67"/>
                  <a:gd name="T27" fmla="*/ 7 h 38"/>
                  <a:gd name="T28" fmla="*/ 4 w 67"/>
                  <a:gd name="T29" fmla="*/ 14 h 38"/>
                  <a:gd name="T30" fmla="*/ 17 w 67"/>
                  <a:gd name="T31" fmla="*/ 29 h 38"/>
                  <a:gd name="T32" fmla="*/ 45 w 67"/>
                  <a:gd name="T33" fmla="*/ 34 h 38"/>
                  <a:gd name="T34" fmla="*/ 62 w 67"/>
                  <a:gd name="T35" fmla="*/ 28 h 38"/>
                  <a:gd name="T36" fmla="*/ 62 w 67"/>
                  <a:gd name="T37" fmla="*/ 20 h 38"/>
                  <a:gd name="T38" fmla="*/ 55 w 67"/>
                  <a:gd name="T39" fmla="*/ 13 h 38"/>
                  <a:gd name="T40" fmla="*/ 24 w 67"/>
                  <a:gd name="T41" fmla="*/ 5 h 38"/>
                  <a:gd name="T42" fmla="*/ 20 w 67"/>
                  <a:gd name="T43" fmla="*/ 4 h 38"/>
                  <a:gd name="T44" fmla="*/ 16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5" y="38"/>
                      <a:pt x="45" y="38"/>
                    </a:cubicBezTo>
                    <a:cubicBezTo>
                      <a:pt x="17" y="33"/>
                      <a:pt x="17" y="33"/>
                      <a:pt x="17" y="33"/>
                    </a:cubicBezTo>
                    <a:cubicBezTo>
                      <a:pt x="7" y="31"/>
                      <a:pt x="0" y="23"/>
                      <a:pt x="0" y="14"/>
                    </a:cubicBezTo>
                    <a:cubicBezTo>
                      <a:pt x="0" y="10"/>
                      <a:pt x="1" y="7"/>
                      <a:pt x="3" y="4"/>
                    </a:cubicBezTo>
                    <a:cubicBezTo>
                      <a:pt x="7" y="1"/>
                      <a:pt x="12" y="0"/>
                      <a:pt x="20" y="0"/>
                    </a:cubicBezTo>
                    <a:cubicBezTo>
                      <a:pt x="20" y="0"/>
                      <a:pt x="20" y="0"/>
                      <a:pt x="20" y="0"/>
                    </a:cubicBezTo>
                    <a:cubicBezTo>
                      <a:pt x="22" y="0"/>
                      <a:pt x="23" y="1"/>
                      <a:pt x="25" y="1"/>
                    </a:cubicBezTo>
                    <a:cubicBezTo>
                      <a:pt x="56" y="10"/>
                      <a:pt x="56" y="10"/>
                      <a:pt x="56" y="10"/>
                    </a:cubicBezTo>
                    <a:cubicBezTo>
                      <a:pt x="60" y="11"/>
                      <a:pt x="64" y="14"/>
                      <a:pt x="66" y="18"/>
                    </a:cubicBezTo>
                    <a:cubicBezTo>
                      <a:pt x="67" y="22"/>
                      <a:pt x="67" y="26"/>
                      <a:pt x="65" y="30"/>
                    </a:cubicBezTo>
                    <a:cubicBezTo>
                      <a:pt x="62" y="35"/>
                      <a:pt x="56" y="38"/>
                      <a:pt x="47" y="38"/>
                    </a:cubicBezTo>
                    <a:close/>
                    <a:moveTo>
                      <a:pt x="16" y="4"/>
                    </a:moveTo>
                    <a:cubicBezTo>
                      <a:pt x="12" y="4"/>
                      <a:pt x="8" y="5"/>
                      <a:pt x="6" y="7"/>
                    </a:cubicBezTo>
                    <a:cubicBezTo>
                      <a:pt x="4" y="9"/>
                      <a:pt x="4" y="11"/>
                      <a:pt x="4" y="14"/>
                    </a:cubicBezTo>
                    <a:cubicBezTo>
                      <a:pt x="4" y="21"/>
                      <a:pt x="10" y="27"/>
                      <a:pt x="17" y="29"/>
                    </a:cubicBezTo>
                    <a:cubicBezTo>
                      <a:pt x="45" y="34"/>
                      <a:pt x="45" y="34"/>
                      <a:pt x="45" y="34"/>
                    </a:cubicBezTo>
                    <a:cubicBezTo>
                      <a:pt x="54" y="34"/>
                      <a:pt x="59" y="32"/>
                      <a:pt x="62" y="28"/>
                    </a:cubicBezTo>
                    <a:cubicBezTo>
                      <a:pt x="63" y="25"/>
                      <a:pt x="63" y="23"/>
                      <a:pt x="62" y="20"/>
                    </a:cubicBezTo>
                    <a:cubicBezTo>
                      <a:pt x="61" y="17"/>
                      <a:pt x="58" y="14"/>
                      <a:pt x="55" y="13"/>
                    </a:cubicBezTo>
                    <a:cubicBezTo>
                      <a:pt x="24" y="5"/>
                      <a:pt x="24" y="5"/>
                      <a:pt x="24" y="5"/>
                    </a:cubicBezTo>
                    <a:cubicBezTo>
                      <a:pt x="23" y="5"/>
                      <a:pt x="21" y="4"/>
                      <a:pt x="20" y="4"/>
                    </a:cubicBezTo>
                    <a:cubicBezTo>
                      <a:pt x="19" y="4"/>
                      <a:pt x="17" y="4"/>
                      <a:pt x="16" y="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Shape 61"/>
              <p:cNvSpPr/>
              <p:nvPr/>
            </p:nvSpPr>
            <p:spPr bwMode="auto">
              <a:xfrm>
                <a:off x="5127626" y="2738438"/>
                <a:ext cx="246063" cy="134938"/>
              </a:xfrm>
              <a:custGeom>
                <a:avLst/>
                <a:gdLst>
                  <a:gd name="T0" fmla="*/ 18 w 65"/>
                  <a:gd name="T1" fmla="*/ 2 h 36"/>
                  <a:gd name="T2" fmla="*/ 23 w 65"/>
                  <a:gd name="T3" fmla="*/ 3 h 36"/>
                  <a:gd name="T4" fmla="*/ 53 w 65"/>
                  <a:gd name="T5" fmla="*/ 11 h 36"/>
                  <a:gd name="T6" fmla="*/ 61 w 65"/>
                  <a:gd name="T7" fmla="*/ 28 h 36"/>
                  <a:gd name="T8" fmla="*/ 43 w 65"/>
                  <a:gd name="T9" fmla="*/ 35 h 36"/>
                  <a:gd name="T10" fmla="*/ 15 w 65"/>
                  <a:gd name="T11" fmla="*/ 30 h 36"/>
                  <a:gd name="T12" fmla="*/ 0 w 65"/>
                  <a:gd name="T13" fmla="*/ 13 h 36"/>
                  <a:gd name="T14" fmla="*/ 18 w 65"/>
                  <a:gd name="T15" fmla="*/ 2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6">
                    <a:moveTo>
                      <a:pt x="18" y="2"/>
                    </a:moveTo>
                    <a:cubicBezTo>
                      <a:pt x="20" y="2"/>
                      <a:pt x="21" y="2"/>
                      <a:pt x="23" y="3"/>
                    </a:cubicBezTo>
                    <a:cubicBezTo>
                      <a:pt x="53" y="11"/>
                      <a:pt x="53" y="11"/>
                      <a:pt x="53" y="11"/>
                    </a:cubicBezTo>
                    <a:cubicBezTo>
                      <a:pt x="61" y="13"/>
                      <a:pt x="65" y="22"/>
                      <a:pt x="61" y="28"/>
                    </a:cubicBezTo>
                    <a:cubicBezTo>
                      <a:pt x="59" y="33"/>
                      <a:pt x="53" y="36"/>
                      <a:pt x="43" y="35"/>
                    </a:cubicBezTo>
                    <a:cubicBezTo>
                      <a:pt x="15" y="30"/>
                      <a:pt x="15" y="30"/>
                      <a:pt x="15" y="30"/>
                    </a:cubicBezTo>
                    <a:cubicBezTo>
                      <a:pt x="7" y="28"/>
                      <a:pt x="1" y="22"/>
                      <a:pt x="0" y="13"/>
                    </a:cubicBezTo>
                    <a:cubicBezTo>
                      <a:pt x="0" y="7"/>
                      <a:pt x="3" y="0"/>
                      <a:pt x="18" y="2"/>
                    </a:cubicBezTo>
                    <a:close/>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Shape 62"/>
              <p:cNvSpPr/>
              <p:nvPr/>
            </p:nvSpPr>
            <p:spPr bwMode="auto">
              <a:xfrm>
                <a:off x="5119688" y="2733676"/>
                <a:ext cx="254000" cy="144463"/>
              </a:xfrm>
              <a:custGeom>
                <a:avLst/>
                <a:gdLst>
                  <a:gd name="T0" fmla="*/ 47 w 67"/>
                  <a:gd name="T1" fmla="*/ 38 h 38"/>
                  <a:gd name="T2" fmla="*/ 45 w 67"/>
                  <a:gd name="T3" fmla="*/ 38 h 38"/>
                  <a:gd name="T4" fmla="*/ 17 w 67"/>
                  <a:gd name="T5" fmla="*/ 33 h 38"/>
                  <a:gd name="T6" fmla="*/ 0 w 67"/>
                  <a:gd name="T7" fmla="*/ 14 h 38"/>
                  <a:gd name="T8" fmla="*/ 4 w 67"/>
                  <a:gd name="T9" fmla="*/ 5 h 38"/>
                  <a:gd name="T10" fmla="*/ 20 w 67"/>
                  <a:gd name="T11" fmla="*/ 1 h 38"/>
                  <a:gd name="T12" fmla="*/ 20 w 67"/>
                  <a:gd name="T13" fmla="*/ 1 h 38"/>
                  <a:gd name="T14" fmla="*/ 26 w 67"/>
                  <a:gd name="T15" fmla="*/ 2 h 38"/>
                  <a:gd name="T16" fmla="*/ 56 w 67"/>
                  <a:gd name="T17" fmla="*/ 10 h 38"/>
                  <a:gd name="T18" fmla="*/ 66 w 67"/>
                  <a:gd name="T19" fmla="*/ 19 h 38"/>
                  <a:gd name="T20" fmla="*/ 65 w 67"/>
                  <a:gd name="T21" fmla="*/ 30 h 38"/>
                  <a:gd name="T22" fmla="*/ 47 w 67"/>
                  <a:gd name="T23" fmla="*/ 38 h 38"/>
                  <a:gd name="T24" fmla="*/ 17 w 67"/>
                  <a:gd name="T25" fmla="*/ 4 h 38"/>
                  <a:gd name="T26" fmla="*/ 6 w 67"/>
                  <a:gd name="T27" fmla="*/ 7 h 38"/>
                  <a:gd name="T28" fmla="*/ 4 w 67"/>
                  <a:gd name="T29" fmla="*/ 14 h 38"/>
                  <a:gd name="T30" fmla="*/ 18 w 67"/>
                  <a:gd name="T31" fmla="*/ 29 h 38"/>
                  <a:gd name="T32" fmla="*/ 45 w 67"/>
                  <a:gd name="T33" fmla="*/ 34 h 38"/>
                  <a:gd name="T34" fmla="*/ 62 w 67"/>
                  <a:gd name="T35" fmla="*/ 28 h 38"/>
                  <a:gd name="T36" fmla="*/ 62 w 67"/>
                  <a:gd name="T37" fmla="*/ 20 h 38"/>
                  <a:gd name="T38" fmla="*/ 55 w 67"/>
                  <a:gd name="T39" fmla="*/ 14 h 38"/>
                  <a:gd name="T40" fmla="*/ 25 w 67"/>
                  <a:gd name="T41" fmla="*/ 5 h 38"/>
                  <a:gd name="T42" fmla="*/ 20 w 67"/>
                  <a:gd name="T43" fmla="*/ 5 h 38"/>
                  <a:gd name="T44" fmla="*/ 17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5"/>
                    </a:cubicBezTo>
                    <a:cubicBezTo>
                      <a:pt x="7" y="1"/>
                      <a:pt x="13" y="0"/>
                      <a:pt x="20" y="1"/>
                    </a:cubicBezTo>
                    <a:cubicBezTo>
                      <a:pt x="20" y="1"/>
                      <a:pt x="20" y="1"/>
                      <a:pt x="20" y="1"/>
                    </a:cubicBezTo>
                    <a:cubicBezTo>
                      <a:pt x="22" y="1"/>
                      <a:pt x="24" y="1"/>
                      <a:pt x="26" y="2"/>
                    </a:cubicBezTo>
                    <a:cubicBezTo>
                      <a:pt x="56" y="10"/>
                      <a:pt x="56" y="10"/>
                      <a:pt x="56" y="10"/>
                    </a:cubicBezTo>
                    <a:cubicBezTo>
                      <a:pt x="60" y="11"/>
                      <a:pt x="64" y="14"/>
                      <a:pt x="66" y="19"/>
                    </a:cubicBezTo>
                    <a:cubicBezTo>
                      <a:pt x="67" y="22"/>
                      <a:pt x="67" y="27"/>
                      <a:pt x="65" y="30"/>
                    </a:cubicBezTo>
                    <a:cubicBezTo>
                      <a:pt x="62" y="36"/>
                      <a:pt x="56" y="38"/>
                      <a:pt x="47" y="38"/>
                    </a:cubicBezTo>
                    <a:close/>
                    <a:moveTo>
                      <a:pt x="17" y="4"/>
                    </a:moveTo>
                    <a:cubicBezTo>
                      <a:pt x="12" y="4"/>
                      <a:pt x="8" y="5"/>
                      <a:pt x="6" y="7"/>
                    </a:cubicBezTo>
                    <a:cubicBezTo>
                      <a:pt x="5" y="9"/>
                      <a:pt x="4" y="11"/>
                      <a:pt x="4" y="14"/>
                    </a:cubicBezTo>
                    <a:cubicBezTo>
                      <a:pt x="4" y="21"/>
                      <a:pt x="10" y="28"/>
                      <a:pt x="18" y="29"/>
                    </a:cubicBezTo>
                    <a:cubicBezTo>
                      <a:pt x="45" y="34"/>
                      <a:pt x="45" y="34"/>
                      <a:pt x="45" y="34"/>
                    </a:cubicBezTo>
                    <a:cubicBezTo>
                      <a:pt x="54" y="35"/>
                      <a:pt x="59" y="33"/>
                      <a:pt x="62" y="28"/>
                    </a:cubicBezTo>
                    <a:cubicBezTo>
                      <a:pt x="63" y="26"/>
                      <a:pt x="63" y="23"/>
                      <a:pt x="62" y="20"/>
                    </a:cubicBezTo>
                    <a:cubicBezTo>
                      <a:pt x="61" y="17"/>
                      <a:pt x="58" y="15"/>
                      <a:pt x="55" y="14"/>
                    </a:cubicBezTo>
                    <a:cubicBezTo>
                      <a:pt x="25" y="5"/>
                      <a:pt x="25" y="5"/>
                      <a:pt x="25" y="5"/>
                    </a:cubicBezTo>
                    <a:cubicBezTo>
                      <a:pt x="23" y="5"/>
                      <a:pt x="21" y="5"/>
                      <a:pt x="20" y="5"/>
                    </a:cubicBezTo>
                    <a:cubicBezTo>
                      <a:pt x="19" y="5"/>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Shape 63"/>
              <p:cNvSpPr/>
              <p:nvPr/>
            </p:nvSpPr>
            <p:spPr bwMode="auto">
              <a:xfrm>
                <a:off x="5346701" y="2801938"/>
                <a:ext cx="257175" cy="301625"/>
              </a:xfrm>
              <a:custGeom>
                <a:avLst/>
                <a:gdLst>
                  <a:gd name="T0" fmla="*/ 7 w 68"/>
                  <a:gd name="T1" fmla="*/ 80 h 80"/>
                  <a:gd name="T2" fmla="*/ 49 w 68"/>
                  <a:gd name="T3" fmla="*/ 51 h 80"/>
                  <a:gd name="T4" fmla="*/ 5 w 68"/>
                  <a:gd name="T5" fmla="*/ 18 h 80"/>
                  <a:gd name="T6" fmla="*/ 68 w 68"/>
                  <a:gd name="T7" fmla="*/ 21 h 80"/>
                </a:gdLst>
                <a:ahLst/>
                <a:cxnLst>
                  <a:cxn ang="0">
                    <a:pos x="T0" y="T1"/>
                  </a:cxn>
                  <a:cxn ang="0">
                    <a:pos x="T2" y="T3"/>
                  </a:cxn>
                  <a:cxn ang="0">
                    <a:pos x="T4" y="T5"/>
                  </a:cxn>
                  <a:cxn ang="0">
                    <a:pos x="T6" y="T7"/>
                  </a:cxn>
                </a:cxnLst>
                <a:rect l="0" t="0" r="r" b="b"/>
                <a:pathLst>
                  <a:path w="68" h="80">
                    <a:moveTo>
                      <a:pt x="7" y="80"/>
                    </a:moveTo>
                    <a:cubicBezTo>
                      <a:pt x="7" y="80"/>
                      <a:pt x="9" y="39"/>
                      <a:pt x="49" y="51"/>
                    </a:cubicBezTo>
                    <a:cubicBezTo>
                      <a:pt x="56" y="53"/>
                      <a:pt x="0" y="36"/>
                      <a:pt x="5" y="18"/>
                    </a:cubicBezTo>
                    <a:cubicBezTo>
                      <a:pt x="9" y="0"/>
                      <a:pt x="39" y="7"/>
                      <a:pt x="68" y="21"/>
                    </a:cubicBezTo>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Shape 64"/>
              <p:cNvSpPr/>
              <p:nvPr/>
            </p:nvSpPr>
            <p:spPr bwMode="auto">
              <a:xfrm>
                <a:off x="5346701" y="2801938"/>
                <a:ext cx="263525" cy="309563"/>
              </a:xfrm>
              <a:custGeom>
                <a:avLst/>
                <a:gdLst>
                  <a:gd name="T0" fmla="*/ 7 w 70"/>
                  <a:gd name="T1" fmla="*/ 82 h 82"/>
                  <a:gd name="T2" fmla="*/ 7 w 70"/>
                  <a:gd name="T3" fmla="*/ 82 h 82"/>
                  <a:gd name="T4" fmla="*/ 5 w 70"/>
                  <a:gd name="T5" fmla="*/ 80 h 82"/>
                  <a:gd name="T6" fmla="*/ 19 w 70"/>
                  <a:gd name="T7" fmla="*/ 51 h 82"/>
                  <a:gd name="T8" fmla="*/ 33 w 70"/>
                  <a:gd name="T9" fmla="*/ 47 h 82"/>
                  <a:gd name="T10" fmla="*/ 3 w 70"/>
                  <a:gd name="T11" fmla="*/ 18 h 82"/>
                  <a:gd name="T12" fmla="*/ 11 w 70"/>
                  <a:gd name="T13" fmla="*/ 8 h 82"/>
                  <a:gd name="T14" fmla="*/ 69 w 70"/>
                  <a:gd name="T15" fmla="*/ 19 h 82"/>
                  <a:gd name="T16" fmla="*/ 70 w 70"/>
                  <a:gd name="T17" fmla="*/ 22 h 82"/>
                  <a:gd name="T18" fmla="*/ 67 w 70"/>
                  <a:gd name="T19" fmla="*/ 23 h 82"/>
                  <a:gd name="T20" fmla="*/ 12 w 70"/>
                  <a:gd name="T21" fmla="*/ 11 h 82"/>
                  <a:gd name="T22" fmla="*/ 6 w 70"/>
                  <a:gd name="T23" fmla="*/ 19 h 82"/>
                  <a:gd name="T24" fmla="*/ 50 w 70"/>
                  <a:gd name="T25" fmla="*/ 49 h 82"/>
                  <a:gd name="T26" fmla="*/ 50 w 70"/>
                  <a:gd name="T27" fmla="*/ 49 h 82"/>
                  <a:gd name="T28" fmla="*/ 52 w 70"/>
                  <a:gd name="T29" fmla="*/ 52 h 82"/>
                  <a:gd name="T30" fmla="*/ 49 w 70"/>
                  <a:gd name="T31" fmla="*/ 53 h 82"/>
                  <a:gd name="T32" fmla="*/ 49 w 70"/>
                  <a:gd name="T33" fmla="*/ 53 h 82"/>
                  <a:gd name="T34" fmla="*/ 49 w 70"/>
                  <a:gd name="T35" fmla="*/ 53 h 82"/>
                  <a:gd name="T36" fmla="*/ 49 w 70"/>
                  <a:gd name="T37" fmla="*/ 53 h 82"/>
                  <a:gd name="T38" fmla="*/ 21 w 70"/>
                  <a:gd name="T39" fmla="*/ 55 h 82"/>
                  <a:gd name="T40" fmla="*/ 9 w 70"/>
                  <a:gd name="T41" fmla="*/ 80 h 82"/>
                  <a:gd name="T42" fmla="*/ 7 w 70"/>
                  <a:gd name="T4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2">
                    <a:moveTo>
                      <a:pt x="7" y="82"/>
                    </a:moveTo>
                    <a:cubicBezTo>
                      <a:pt x="7" y="82"/>
                      <a:pt x="7" y="82"/>
                      <a:pt x="7" y="82"/>
                    </a:cubicBezTo>
                    <a:cubicBezTo>
                      <a:pt x="6" y="82"/>
                      <a:pt x="5" y="81"/>
                      <a:pt x="5" y="80"/>
                    </a:cubicBezTo>
                    <a:cubicBezTo>
                      <a:pt x="5" y="79"/>
                      <a:pt x="6" y="61"/>
                      <a:pt x="19" y="51"/>
                    </a:cubicBezTo>
                    <a:cubicBezTo>
                      <a:pt x="23" y="49"/>
                      <a:pt x="28" y="47"/>
                      <a:pt x="33" y="47"/>
                    </a:cubicBezTo>
                    <a:cubicBezTo>
                      <a:pt x="18" y="40"/>
                      <a:pt x="0" y="30"/>
                      <a:pt x="3" y="18"/>
                    </a:cubicBezTo>
                    <a:cubicBezTo>
                      <a:pt x="4" y="13"/>
                      <a:pt x="6" y="10"/>
                      <a:pt x="11" y="8"/>
                    </a:cubicBezTo>
                    <a:cubicBezTo>
                      <a:pt x="26" y="0"/>
                      <a:pt x="57" y="13"/>
                      <a:pt x="69" y="19"/>
                    </a:cubicBezTo>
                    <a:cubicBezTo>
                      <a:pt x="70" y="20"/>
                      <a:pt x="70" y="21"/>
                      <a:pt x="70" y="22"/>
                    </a:cubicBezTo>
                    <a:cubicBezTo>
                      <a:pt x="69" y="23"/>
                      <a:pt x="68" y="23"/>
                      <a:pt x="67" y="23"/>
                    </a:cubicBezTo>
                    <a:cubicBezTo>
                      <a:pt x="43" y="11"/>
                      <a:pt x="22" y="7"/>
                      <a:pt x="12" y="11"/>
                    </a:cubicBezTo>
                    <a:cubicBezTo>
                      <a:pt x="9" y="13"/>
                      <a:pt x="7" y="15"/>
                      <a:pt x="6" y="19"/>
                    </a:cubicBezTo>
                    <a:cubicBezTo>
                      <a:pt x="4" y="30"/>
                      <a:pt x="33" y="43"/>
                      <a:pt x="50" y="49"/>
                    </a:cubicBezTo>
                    <a:cubicBezTo>
                      <a:pt x="50" y="49"/>
                      <a:pt x="50" y="49"/>
                      <a:pt x="50" y="49"/>
                    </a:cubicBezTo>
                    <a:cubicBezTo>
                      <a:pt x="51" y="49"/>
                      <a:pt x="52" y="51"/>
                      <a:pt x="52" y="52"/>
                    </a:cubicBezTo>
                    <a:cubicBezTo>
                      <a:pt x="52" y="53"/>
                      <a:pt x="50" y="53"/>
                      <a:pt x="49" y="53"/>
                    </a:cubicBezTo>
                    <a:cubicBezTo>
                      <a:pt x="49" y="53"/>
                      <a:pt x="49" y="53"/>
                      <a:pt x="49" y="53"/>
                    </a:cubicBezTo>
                    <a:cubicBezTo>
                      <a:pt x="49" y="53"/>
                      <a:pt x="49" y="53"/>
                      <a:pt x="49" y="53"/>
                    </a:cubicBezTo>
                    <a:cubicBezTo>
                      <a:pt x="49" y="53"/>
                      <a:pt x="49" y="53"/>
                      <a:pt x="49" y="53"/>
                    </a:cubicBezTo>
                    <a:cubicBezTo>
                      <a:pt x="37" y="49"/>
                      <a:pt x="28" y="50"/>
                      <a:pt x="21" y="55"/>
                    </a:cubicBezTo>
                    <a:cubicBezTo>
                      <a:pt x="10" y="63"/>
                      <a:pt x="9" y="80"/>
                      <a:pt x="9" y="80"/>
                    </a:cubicBezTo>
                    <a:cubicBezTo>
                      <a:pt x="9" y="81"/>
                      <a:pt x="8" y="82"/>
                      <a:pt x="7" y="82"/>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Shape 65"/>
              <p:cNvSpPr/>
              <p:nvPr/>
            </p:nvSpPr>
            <p:spPr bwMode="auto">
              <a:xfrm>
                <a:off x="5264151" y="3067051"/>
                <a:ext cx="1093788" cy="1616075"/>
              </a:xfrm>
              <a:custGeom>
                <a:avLst/>
                <a:gdLst>
                  <a:gd name="T0" fmla="*/ 272 w 290"/>
                  <a:gd name="T1" fmla="*/ 247 h 428"/>
                  <a:gd name="T2" fmla="*/ 127 w 290"/>
                  <a:gd name="T3" fmla="*/ 0 h 428"/>
                  <a:gd name="T4" fmla="*/ 22 w 290"/>
                  <a:gd name="T5" fmla="*/ 67 h 428"/>
                  <a:gd name="T6" fmla="*/ 0 w 290"/>
                  <a:gd name="T7" fmla="*/ 72 h 428"/>
                  <a:gd name="T8" fmla="*/ 122 w 290"/>
                  <a:gd name="T9" fmla="*/ 324 h 428"/>
                  <a:gd name="T10" fmla="*/ 290 w 290"/>
                  <a:gd name="T11" fmla="*/ 356 h 428"/>
                  <a:gd name="T12" fmla="*/ 272 w 290"/>
                  <a:gd name="T13" fmla="*/ 247 h 428"/>
                </a:gdLst>
                <a:ahLst/>
                <a:cxnLst>
                  <a:cxn ang="0">
                    <a:pos x="T0" y="T1"/>
                  </a:cxn>
                  <a:cxn ang="0">
                    <a:pos x="T2" y="T3"/>
                  </a:cxn>
                  <a:cxn ang="0">
                    <a:pos x="T4" y="T5"/>
                  </a:cxn>
                  <a:cxn ang="0">
                    <a:pos x="T6" y="T7"/>
                  </a:cxn>
                  <a:cxn ang="0">
                    <a:pos x="T8" y="T9"/>
                  </a:cxn>
                  <a:cxn ang="0">
                    <a:pos x="T10" y="T11"/>
                  </a:cxn>
                  <a:cxn ang="0">
                    <a:pos x="T12" y="T13"/>
                  </a:cxn>
                </a:cxnLst>
                <a:rect l="0" t="0" r="r" b="b"/>
                <a:pathLst>
                  <a:path w="290" h="428">
                    <a:moveTo>
                      <a:pt x="272" y="247"/>
                    </a:moveTo>
                    <a:cubicBezTo>
                      <a:pt x="127" y="0"/>
                      <a:pt x="127" y="0"/>
                      <a:pt x="127" y="0"/>
                    </a:cubicBezTo>
                    <a:cubicBezTo>
                      <a:pt x="101" y="34"/>
                      <a:pt x="64" y="58"/>
                      <a:pt x="22" y="67"/>
                    </a:cubicBezTo>
                    <a:cubicBezTo>
                      <a:pt x="0" y="72"/>
                      <a:pt x="0" y="72"/>
                      <a:pt x="0" y="72"/>
                    </a:cubicBezTo>
                    <a:cubicBezTo>
                      <a:pt x="122" y="324"/>
                      <a:pt x="122" y="324"/>
                      <a:pt x="122" y="324"/>
                    </a:cubicBezTo>
                    <a:cubicBezTo>
                      <a:pt x="170" y="428"/>
                      <a:pt x="269" y="418"/>
                      <a:pt x="290" y="356"/>
                    </a:cubicBezTo>
                    <a:cubicBezTo>
                      <a:pt x="272" y="247"/>
                      <a:pt x="272" y="247"/>
                      <a:pt x="272" y="247"/>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Shape 66"/>
              <p:cNvSpPr/>
              <p:nvPr/>
            </p:nvSpPr>
            <p:spPr bwMode="auto">
              <a:xfrm>
                <a:off x="5253038" y="3051176"/>
                <a:ext cx="1112838" cy="1541463"/>
              </a:xfrm>
              <a:custGeom>
                <a:avLst/>
                <a:gdLst>
                  <a:gd name="T0" fmla="*/ 277 w 295"/>
                  <a:gd name="T1" fmla="*/ 250 h 408"/>
                  <a:gd name="T2" fmla="*/ 130 w 295"/>
                  <a:gd name="T3" fmla="*/ 0 h 408"/>
                  <a:gd name="T4" fmla="*/ 128 w 295"/>
                  <a:gd name="T5" fmla="*/ 3 h 408"/>
                  <a:gd name="T6" fmla="*/ 25 w 295"/>
                  <a:gd name="T7" fmla="*/ 69 h 408"/>
                  <a:gd name="T8" fmla="*/ 0 w 295"/>
                  <a:gd name="T9" fmla="*/ 75 h 408"/>
                  <a:gd name="T10" fmla="*/ 123 w 295"/>
                  <a:gd name="T11" fmla="*/ 328 h 408"/>
                  <a:gd name="T12" fmla="*/ 125 w 295"/>
                  <a:gd name="T13" fmla="*/ 328 h 408"/>
                  <a:gd name="T14" fmla="*/ 123 w 295"/>
                  <a:gd name="T15" fmla="*/ 328 h 408"/>
                  <a:gd name="T16" fmla="*/ 226 w 295"/>
                  <a:gd name="T17" fmla="*/ 408 h 408"/>
                  <a:gd name="T18" fmla="*/ 295 w 295"/>
                  <a:gd name="T19" fmla="*/ 361 h 408"/>
                  <a:gd name="T20" fmla="*/ 291 w 295"/>
                  <a:gd name="T21" fmla="*/ 360 h 408"/>
                  <a:gd name="T22" fmla="*/ 226 w 295"/>
                  <a:gd name="T23" fmla="*/ 404 h 408"/>
                  <a:gd name="T24" fmla="*/ 127 w 295"/>
                  <a:gd name="T25" fmla="*/ 327 h 408"/>
                  <a:gd name="T26" fmla="*/ 127 w 295"/>
                  <a:gd name="T27" fmla="*/ 327 h 408"/>
                  <a:gd name="T28" fmla="*/ 6 w 295"/>
                  <a:gd name="T29" fmla="*/ 78 h 408"/>
                  <a:gd name="T30" fmla="*/ 26 w 295"/>
                  <a:gd name="T31" fmla="*/ 73 h 408"/>
                  <a:gd name="T32" fmla="*/ 131 w 295"/>
                  <a:gd name="T33" fmla="*/ 5 h 408"/>
                  <a:gd name="T34" fmla="*/ 130 w 295"/>
                  <a:gd name="T35" fmla="*/ 4 h 408"/>
                  <a:gd name="T36" fmla="*/ 128 w 295"/>
                  <a:gd name="T37" fmla="*/ 5 h 408"/>
                  <a:gd name="T38" fmla="*/ 274 w 295"/>
                  <a:gd name="T39" fmla="*/ 252 h 408"/>
                  <a:gd name="T40" fmla="*/ 277 w 295"/>
                  <a:gd name="T41" fmla="*/ 25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408">
                    <a:moveTo>
                      <a:pt x="277" y="250"/>
                    </a:moveTo>
                    <a:cubicBezTo>
                      <a:pt x="130" y="0"/>
                      <a:pt x="130" y="0"/>
                      <a:pt x="130" y="0"/>
                    </a:cubicBezTo>
                    <a:cubicBezTo>
                      <a:pt x="128" y="3"/>
                      <a:pt x="128" y="3"/>
                      <a:pt x="128" y="3"/>
                    </a:cubicBezTo>
                    <a:cubicBezTo>
                      <a:pt x="103" y="36"/>
                      <a:pt x="66" y="60"/>
                      <a:pt x="25" y="69"/>
                    </a:cubicBezTo>
                    <a:cubicBezTo>
                      <a:pt x="0" y="75"/>
                      <a:pt x="0" y="75"/>
                      <a:pt x="0" y="75"/>
                    </a:cubicBezTo>
                    <a:cubicBezTo>
                      <a:pt x="123" y="328"/>
                      <a:pt x="123" y="328"/>
                      <a:pt x="123" y="328"/>
                    </a:cubicBezTo>
                    <a:cubicBezTo>
                      <a:pt x="125" y="328"/>
                      <a:pt x="125" y="328"/>
                      <a:pt x="125" y="328"/>
                    </a:cubicBezTo>
                    <a:cubicBezTo>
                      <a:pt x="123" y="328"/>
                      <a:pt x="123" y="328"/>
                      <a:pt x="123" y="328"/>
                    </a:cubicBezTo>
                    <a:cubicBezTo>
                      <a:pt x="149" y="385"/>
                      <a:pt x="190" y="408"/>
                      <a:pt x="226" y="408"/>
                    </a:cubicBezTo>
                    <a:cubicBezTo>
                      <a:pt x="257" y="408"/>
                      <a:pt x="284" y="390"/>
                      <a:pt x="295" y="361"/>
                    </a:cubicBezTo>
                    <a:cubicBezTo>
                      <a:pt x="291" y="360"/>
                      <a:pt x="291" y="360"/>
                      <a:pt x="291" y="360"/>
                    </a:cubicBezTo>
                    <a:cubicBezTo>
                      <a:pt x="281" y="387"/>
                      <a:pt x="256" y="404"/>
                      <a:pt x="226" y="404"/>
                    </a:cubicBezTo>
                    <a:cubicBezTo>
                      <a:pt x="192" y="404"/>
                      <a:pt x="152" y="382"/>
                      <a:pt x="127" y="327"/>
                    </a:cubicBezTo>
                    <a:cubicBezTo>
                      <a:pt x="127" y="327"/>
                      <a:pt x="127" y="327"/>
                      <a:pt x="127" y="327"/>
                    </a:cubicBezTo>
                    <a:cubicBezTo>
                      <a:pt x="6" y="78"/>
                      <a:pt x="6" y="78"/>
                      <a:pt x="6" y="78"/>
                    </a:cubicBezTo>
                    <a:cubicBezTo>
                      <a:pt x="26" y="73"/>
                      <a:pt x="26" y="73"/>
                      <a:pt x="26" y="73"/>
                    </a:cubicBezTo>
                    <a:cubicBezTo>
                      <a:pt x="68" y="64"/>
                      <a:pt x="105" y="40"/>
                      <a:pt x="131" y="5"/>
                    </a:cubicBezTo>
                    <a:cubicBezTo>
                      <a:pt x="130" y="4"/>
                      <a:pt x="130" y="4"/>
                      <a:pt x="130" y="4"/>
                    </a:cubicBezTo>
                    <a:cubicBezTo>
                      <a:pt x="128" y="5"/>
                      <a:pt x="128" y="5"/>
                      <a:pt x="128" y="5"/>
                    </a:cubicBezTo>
                    <a:cubicBezTo>
                      <a:pt x="274" y="252"/>
                      <a:pt x="274" y="252"/>
                      <a:pt x="274" y="252"/>
                    </a:cubicBezTo>
                    <a:cubicBezTo>
                      <a:pt x="277" y="250"/>
                      <a:pt x="277" y="250"/>
                      <a:pt x="277" y="25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Shape 67"/>
              <p:cNvSpPr/>
              <p:nvPr/>
            </p:nvSpPr>
            <p:spPr bwMode="auto">
              <a:xfrm>
                <a:off x="5349876" y="3376613"/>
                <a:ext cx="68263" cy="68263"/>
              </a:xfrm>
              <a:custGeom>
                <a:avLst/>
                <a:gdLst>
                  <a:gd name="T0" fmla="*/ 16 w 18"/>
                  <a:gd name="T1" fmla="*/ 4 h 18"/>
                  <a:gd name="T2" fmla="*/ 14 w 18"/>
                  <a:gd name="T3" fmla="*/ 16 h 18"/>
                  <a:gd name="T4" fmla="*/ 3 w 18"/>
                  <a:gd name="T5" fmla="*/ 14 h 18"/>
                  <a:gd name="T6" fmla="*/ 5 w 18"/>
                  <a:gd name="T7" fmla="*/ 3 h 18"/>
                  <a:gd name="T8" fmla="*/ 16 w 18"/>
                  <a:gd name="T9" fmla="*/ 4 h 18"/>
                </a:gdLst>
                <a:ahLst/>
                <a:cxnLst>
                  <a:cxn ang="0">
                    <a:pos x="T0" y="T1"/>
                  </a:cxn>
                  <a:cxn ang="0">
                    <a:pos x="T2" y="T3"/>
                  </a:cxn>
                  <a:cxn ang="0">
                    <a:pos x="T4" y="T5"/>
                  </a:cxn>
                  <a:cxn ang="0">
                    <a:pos x="T6" y="T7"/>
                  </a:cxn>
                  <a:cxn ang="0">
                    <a:pos x="T8" y="T9"/>
                  </a:cxn>
                </a:cxnLst>
                <a:rect l="0" t="0" r="r" b="b"/>
                <a:pathLst>
                  <a:path w="18" h="18">
                    <a:moveTo>
                      <a:pt x="16" y="4"/>
                    </a:moveTo>
                    <a:cubicBezTo>
                      <a:pt x="18" y="8"/>
                      <a:pt x="18" y="13"/>
                      <a:pt x="14" y="16"/>
                    </a:cubicBezTo>
                    <a:cubicBezTo>
                      <a:pt x="11" y="18"/>
                      <a:pt x="6" y="18"/>
                      <a:pt x="3" y="14"/>
                    </a:cubicBezTo>
                    <a:cubicBezTo>
                      <a:pt x="0" y="11"/>
                      <a:pt x="1" y="6"/>
                      <a:pt x="5" y="3"/>
                    </a:cubicBezTo>
                    <a:cubicBezTo>
                      <a:pt x="8" y="0"/>
                      <a:pt x="13" y="1"/>
                      <a:pt x="16" y="4"/>
                    </a:cubicBezTo>
                    <a:close/>
                  </a:path>
                </a:pathLst>
              </a:custGeom>
              <a:solidFill>
                <a:srgbClr val="F9F8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Shape 68"/>
              <p:cNvSpPr/>
              <p:nvPr/>
            </p:nvSpPr>
            <p:spPr bwMode="auto">
              <a:xfrm>
                <a:off x="5346701" y="3371851"/>
                <a:ext cx="82550" cy="76200"/>
              </a:xfrm>
              <a:custGeom>
                <a:avLst/>
                <a:gdLst>
                  <a:gd name="T0" fmla="*/ 10 w 22"/>
                  <a:gd name="T1" fmla="*/ 20 h 20"/>
                  <a:gd name="T2" fmla="*/ 3 w 22"/>
                  <a:gd name="T3" fmla="*/ 16 h 20"/>
                  <a:gd name="T4" fmla="*/ 1 w 22"/>
                  <a:gd name="T5" fmla="*/ 9 h 20"/>
                  <a:gd name="T6" fmla="*/ 4 w 22"/>
                  <a:gd name="T7" fmla="*/ 2 h 20"/>
                  <a:gd name="T8" fmla="*/ 12 w 22"/>
                  <a:gd name="T9" fmla="*/ 1 h 20"/>
                  <a:gd name="T10" fmla="*/ 18 w 22"/>
                  <a:gd name="T11" fmla="*/ 4 h 20"/>
                  <a:gd name="T12" fmla="*/ 16 w 22"/>
                  <a:gd name="T13" fmla="*/ 18 h 20"/>
                  <a:gd name="T14" fmla="*/ 10 w 22"/>
                  <a:gd name="T15" fmla="*/ 20 h 20"/>
                  <a:gd name="T16" fmla="*/ 10 w 22"/>
                  <a:gd name="T17" fmla="*/ 4 h 20"/>
                  <a:gd name="T18" fmla="*/ 7 w 22"/>
                  <a:gd name="T19" fmla="*/ 6 h 20"/>
                  <a:gd name="T20" fmla="*/ 5 w 22"/>
                  <a:gd name="T21" fmla="*/ 10 h 20"/>
                  <a:gd name="T22" fmla="*/ 6 w 22"/>
                  <a:gd name="T23" fmla="*/ 14 h 20"/>
                  <a:gd name="T24" fmla="*/ 14 w 22"/>
                  <a:gd name="T25" fmla="*/ 15 h 20"/>
                  <a:gd name="T26" fmla="*/ 15 w 22"/>
                  <a:gd name="T27" fmla="*/ 7 h 20"/>
                  <a:gd name="T28" fmla="*/ 11 w 22"/>
                  <a:gd name="T29" fmla="*/ 4 h 20"/>
                  <a:gd name="T30" fmla="*/ 10 w 22"/>
                  <a:gd name="T3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0">
                    <a:moveTo>
                      <a:pt x="10" y="20"/>
                    </a:moveTo>
                    <a:cubicBezTo>
                      <a:pt x="7" y="20"/>
                      <a:pt x="4" y="19"/>
                      <a:pt x="3" y="16"/>
                    </a:cubicBezTo>
                    <a:cubicBezTo>
                      <a:pt x="1" y="14"/>
                      <a:pt x="0" y="12"/>
                      <a:pt x="1" y="9"/>
                    </a:cubicBezTo>
                    <a:cubicBezTo>
                      <a:pt x="1" y="6"/>
                      <a:pt x="2" y="4"/>
                      <a:pt x="4" y="2"/>
                    </a:cubicBezTo>
                    <a:cubicBezTo>
                      <a:pt x="6" y="1"/>
                      <a:pt x="9" y="0"/>
                      <a:pt x="12" y="1"/>
                    </a:cubicBezTo>
                    <a:cubicBezTo>
                      <a:pt x="14" y="1"/>
                      <a:pt x="17" y="2"/>
                      <a:pt x="18" y="4"/>
                    </a:cubicBezTo>
                    <a:cubicBezTo>
                      <a:pt x="22" y="9"/>
                      <a:pt x="21" y="15"/>
                      <a:pt x="16" y="18"/>
                    </a:cubicBezTo>
                    <a:cubicBezTo>
                      <a:pt x="15" y="20"/>
                      <a:pt x="12" y="20"/>
                      <a:pt x="10" y="20"/>
                    </a:cubicBezTo>
                    <a:close/>
                    <a:moveTo>
                      <a:pt x="10" y="4"/>
                    </a:moveTo>
                    <a:cubicBezTo>
                      <a:pt x="9" y="4"/>
                      <a:pt x="8" y="5"/>
                      <a:pt x="7" y="6"/>
                    </a:cubicBezTo>
                    <a:cubicBezTo>
                      <a:pt x="6" y="7"/>
                      <a:pt x="5" y="8"/>
                      <a:pt x="5" y="10"/>
                    </a:cubicBezTo>
                    <a:cubicBezTo>
                      <a:pt x="4" y="11"/>
                      <a:pt x="5" y="13"/>
                      <a:pt x="6" y="14"/>
                    </a:cubicBezTo>
                    <a:cubicBezTo>
                      <a:pt x="8" y="16"/>
                      <a:pt x="11" y="17"/>
                      <a:pt x="14" y="15"/>
                    </a:cubicBezTo>
                    <a:cubicBezTo>
                      <a:pt x="17" y="13"/>
                      <a:pt x="17" y="9"/>
                      <a:pt x="15" y="7"/>
                    </a:cubicBezTo>
                    <a:cubicBezTo>
                      <a:pt x="14" y="5"/>
                      <a:pt x="13" y="5"/>
                      <a:pt x="11" y="4"/>
                    </a:cubicBezTo>
                    <a:lnTo>
                      <a:pt x="10" y="4"/>
                    </a:ln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Shape 69"/>
              <p:cNvSpPr/>
              <p:nvPr/>
            </p:nvSpPr>
            <p:spPr bwMode="auto">
              <a:xfrm>
                <a:off x="5338763" y="3376613"/>
                <a:ext cx="295275" cy="139700"/>
              </a:xfrm>
              <a:custGeom>
                <a:avLst/>
                <a:gdLst>
                  <a:gd name="T0" fmla="*/ 2 w 78"/>
                  <a:gd name="T1" fmla="*/ 37 h 37"/>
                  <a:gd name="T2" fmla="*/ 2 w 78"/>
                  <a:gd name="T3" fmla="*/ 37 h 37"/>
                  <a:gd name="T4" fmla="*/ 0 w 78"/>
                  <a:gd name="T5" fmla="*/ 35 h 37"/>
                  <a:gd name="T6" fmla="*/ 2 w 78"/>
                  <a:gd name="T7" fmla="*/ 33 h 37"/>
                  <a:gd name="T8" fmla="*/ 2 w 78"/>
                  <a:gd name="T9" fmla="*/ 33 h 37"/>
                  <a:gd name="T10" fmla="*/ 75 w 78"/>
                  <a:gd name="T11" fmla="*/ 1 h 37"/>
                  <a:gd name="T12" fmla="*/ 78 w 78"/>
                  <a:gd name="T13" fmla="*/ 1 h 37"/>
                  <a:gd name="T14" fmla="*/ 77 w 78"/>
                  <a:gd name="T15" fmla="*/ 4 h 37"/>
                  <a:gd name="T16" fmla="*/ 2 w 78"/>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7">
                    <a:moveTo>
                      <a:pt x="2" y="37"/>
                    </a:moveTo>
                    <a:cubicBezTo>
                      <a:pt x="2" y="37"/>
                      <a:pt x="2" y="37"/>
                      <a:pt x="2" y="37"/>
                    </a:cubicBezTo>
                    <a:cubicBezTo>
                      <a:pt x="1" y="37"/>
                      <a:pt x="0" y="36"/>
                      <a:pt x="0" y="35"/>
                    </a:cubicBezTo>
                    <a:cubicBezTo>
                      <a:pt x="0" y="34"/>
                      <a:pt x="1" y="33"/>
                      <a:pt x="2" y="33"/>
                    </a:cubicBezTo>
                    <a:cubicBezTo>
                      <a:pt x="2" y="33"/>
                      <a:pt x="2" y="33"/>
                      <a:pt x="2" y="33"/>
                    </a:cubicBezTo>
                    <a:cubicBezTo>
                      <a:pt x="2" y="33"/>
                      <a:pt x="30" y="33"/>
                      <a:pt x="75" y="1"/>
                    </a:cubicBezTo>
                    <a:cubicBezTo>
                      <a:pt x="76" y="0"/>
                      <a:pt x="77" y="0"/>
                      <a:pt x="78" y="1"/>
                    </a:cubicBezTo>
                    <a:cubicBezTo>
                      <a:pt x="78" y="2"/>
                      <a:pt x="78" y="3"/>
                      <a:pt x="77" y="4"/>
                    </a:cubicBezTo>
                    <a:cubicBezTo>
                      <a:pt x="33" y="36"/>
                      <a:pt x="5" y="37"/>
                      <a:pt x="2" y="37"/>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Shape 70"/>
              <p:cNvSpPr/>
              <p:nvPr/>
            </p:nvSpPr>
            <p:spPr bwMode="auto">
              <a:xfrm>
                <a:off x="5988051" y="3390901"/>
                <a:ext cx="517525" cy="1522413"/>
              </a:xfrm>
              <a:custGeom>
                <a:avLst/>
                <a:gdLst>
                  <a:gd name="T0" fmla="*/ 0 w 137"/>
                  <a:gd name="T1" fmla="*/ 52 h 403"/>
                  <a:gd name="T2" fmla="*/ 77 w 137"/>
                  <a:gd name="T3" fmla="*/ 1 h 403"/>
                  <a:gd name="T4" fmla="*/ 84 w 137"/>
                  <a:gd name="T5" fmla="*/ 0 h 403"/>
                  <a:gd name="T6" fmla="*/ 135 w 137"/>
                  <a:gd name="T7" fmla="*/ 1 h 403"/>
                  <a:gd name="T8" fmla="*/ 137 w 137"/>
                  <a:gd name="T9" fmla="*/ 403 h 403"/>
                  <a:gd name="T10" fmla="*/ 19 w 137"/>
                  <a:gd name="T11" fmla="*/ 402 h 403"/>
                  <a:gd name="T12" fmla="*/ 37 w 137"/>
                  <a:gd name="T13" fmla="*/ 191 h 403"/>
                </a:gdLst>
                <a:ahLst/>
                <a:cxnLst>
                  <a:cxn ang="0">
                    <a:pos x="T0" y="T1"/>
                  </a:cxn>
                  <a:cxn ang="0">
                    <a:pos x="T2" y="T3"/>
                  </a:cxn>
                  <a:cxn ang="0">
                    <a:pos x="T4" y="T5"/>
                  </a:cxn>
                  <a:cxn ang="0">
                    <a:pos x="T6" y="T7"/>
                  </a:cxn>
                  <a:cxn ang="0">
                    <a:pos x="T8" y="T9"/>
                  </a:cxn>
                  <a:cxn ang="0">
                    <a:pos x="T10" y="T11"/>
                  </a:cxn>
                  <a:cxn ang="0">
                    <a:pos x="T12" y="T13"/>
                  </a:cxn>
                </a:cxnLst>
                <a:rect l="0" t="0" r="r" b="b"/>
                <a:pathLst>
                  <a:path w="137" h="403">
                    <a:moveTo>
                      <a:pt x="0" y="52"/>
                    </a:moveTo>
                    <a:cubicBezTo>
                      <a:pt x="15" y="23"/>
                      <a:pt x="44" y="3"/>
                      <a:pt x="77" y="1"/>
                    </a:cubicBezTo>
                    <a:cubicBezTo>
                      <a:pt x="79" y="1"/>
                      <a:pt x="82" y="0"/>
                      <a:pt x="84" y="0"/>
                    </a:cubicBezTo>
                    <a:cubicBezTo>
                      <a:pt x="135" y="1"/>
                      <a:pt x="135" y="1"/>
                      <a:pt x="135" y="1"/>
                    </a:cubicBezTo>
                    <a:cubicBezTo>
                      <a:pt x="137" y="403"/>
                      <a:pt x="137" y="403"/>
                      <a:pt x="137" y="403"/>
                    </a:cubicBezTo>
                    <a:cubicBezTo>
                      <a:pt x="19" y="402"/>
                      <a:pt x="19" y="402"/>
                      <a:pt x="19" y="402"/>
                    </a:cubicBezTo>
                    <a:cubicBezTo>
                      <a:pt x="37" y="191"/>
                      <a:pt x="37" y="191"/>
                      <a:pt x="37" y="191"/>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Shape 71"/>
              <p:cNvSpPr/>
              <p:nvPr/>
            </p:nvSpPr>
            <p:spPr bwMode="auto">
              <a:xfrm>
                <a:off x="5980113" y="3382963"/>
                <a:ext cx="533400" cy="1541463"/>
              </a:xfrm>
              <a:custGeom>
                <a:avLst/>
                <a:gdLst>
                  <a:gd name="T0" fmla="*/ 4 w 141"/>
                  <a:gd name="T1" fmla="*/ 55 h 408"/>
                  <a:gd name="T2" fmla="*/ 79 w 141"/>
                  <a:gd name="T3" fmla="*/ 5 h 408"/>
                  <a:gd name="T4" fmla="*/ 86 w 141"/>
                  <a:gd name="T5" fmla="*/ 4 h 408"/>
                  <a:gd name="T6" fmla="*/ 86 w 141"/>
                  <a:gd name="T7" fmla="*/ 2 h 408"/>
                  <a:gd name="T8" fmla="*/ 86 w 141"/>
                  <a:gd name="T9" fmla="*/ 4 h 408"/>
                  <a:gd name="T10" fmla="*/ 135 w 141"/>
                  <a:gd name="T11" fmla="*/ 5 h 408"/>
                  <a:gd name="T12" fmla="*/ 137 w 141"/>
                  <a:gd name="T13" fmla="*/ 403 h 408"/>
                  <a:gd name="T14" fmla="*/ 23 w 141"/>
                  <a:gd name="T15" fmla="*/ 402 h 408"/>
                  <a:gd name="T16" fmla="*/ 41 w 141"/>
                  <a:gd name="T17" fmla="*/ 193 h 408"/>
                  <a:gd name="T18" fmla="*/ 37 w 141"/>
                  <a:gd name="T19" fmla="*/ 193 h 408"/>
                  <a:gd name="T20" fmla="*/ 19 w 141"/>
                  <a:gd name="T21" fmla="*/ 404 h 408"/>
                  <a:gd name="T22" fmla="*/ 20 w 141"/>
                  <a:gd name="T23" fmla="*/ 405 h 408"/>
                  <a:gd name="T24" fmla="*/ 21 w 141"/>
                  <a:gd name="T25" fmla="*/ 406 h 408"/>
                  <a:gd name="T26" fmla="*/ 139 w 141"/>
                  <a:gd name="T27" fmla="*/ 407 h 408"/>
                  <a:gd name="T28" fmla="*/ 140 w 141"/>
                  <a:gd name="T29" fmla="*/ 407 h 408"/>
                  <a:gd name="T30" fmla="*/ 141 w 141"/>
                  <a:gd name="T31" fmla="*/ 405 h 408"/>
                  <a:gd name="T32" fmla="*/ 139 w 141"/>
                  <a:gd name="T33" fmla="*/ 3 h 408"/>
                  <a:gd name="T34" fmla="*/ 137 w 141"/>
                  <a:gd name="T35" fmla="*/ 1 h 408"/>
                  <a:gd name="T36" fmla="*/ 86 w 141"/>
                  <a:gd name="T37" fmla="*/ 0 h 408"/>
                  <a:gd name="T38" fmla="*/ 86 w 141"/>
                  <a:gd name="T39" fmla="*/ 0 h 408"/>
                  <a:gd name="T40" fmla="*/ 79 w 141"/>
                  <a:gd name="T41" fmla="*/ 1 h 408"/>
                  <a:gd name="T42" fmla="*/ 0 w 141"/>
                  <a:gd name="T43" fmla="*/ 53 h 408"/>
                  <a:gd name="T44" fmla="*/ 4 w 141"/>
                  <a:gd name="T45" fmla="*/ 5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408">
                    <a:moveTo>
                      <a:pt x="4" y="55"/>
                    </a:moveTo>
                    <a:cubicBezTo>
                      <a:pt x="19" y="26"/>
                      <a:pt x="47" y="7"/>
                      <a:pt x="79" y="5"/>
                    </a:cubicBezTo>
                    <a:cubicBezTo>
                      <a:pt x="82" y="5"/>
                      <a:pt x="84" y="4"/>
                      <a:pt x="86" y="4"/>
                    </a:cubicBezTo>
                    <a:cubicBezTo>
                      <a:pt x="86" y="2"/>
                      <a:pt x="86" y="2"/>
                      <a:pt x="86" y="2"/>
                    </a:cubicBezTo>
                    <a:cubicBezTo>
                      <a:pt x="86" y="4"/>
                      <a:pt x="86" y="4"/>
                      <a:pt x="86" y="4"/>
                    </a:cubicBezTo>
                    <a:cubicBezTo>
                      <a:pt x="135" y="5"/>
                      <a:pt x="135" y="5"/>
                      <a:pt x="135" y="5"/>
                    </a:cubicBezTo>
                    <a:cubicBezTo>
                      <a:pt x="137" y="403"/>
                      <a:pt x="137" y="403"/>
                      <a:pt x="137" y="403"/>
                    </a:cubicBezTo>
                    <a:cubicBezTo>
                      <a:pt x="23" y="402"/>
                      <a:pt x="23" y="402"/>
                      <a:pt x="23" y="402"/>
                    </a:cubicBezTo>
                    <a:cubicBezTo>
                      <a:pt x="41" y="193"/>
                      <a:pt x="41" y="193"/>
                      <a:pt x="41" y="193"/>
                    </a:cubicBezTo>
                    <a:cubicBezTo>
                      <a:pt x="37" y="193"/>
                      <a:pt x="37" y="193"/>
                      <a:pt x="37" y="193"/>
                    </a:cubicBezTo>
                    <a:cubicBezTo>
                      <a:pt x="19" y="404"/>
                      <a:pt x="19" y="404"/>
                      <a:pt x="19" y="404"/>
                    </a:cubicBezTo>
                    <a:cubicBezTo>
                      <a:pt x="19" y="404"/>
                      <a:pt x="19" y="405"/>
                      <a:pt x="20" y="405"/>
                    </a:cubicBezTo>
                    <a:cubicBezTo>
                      <a:pt x="20" y="406"/>
                      <a:pt x="21" y="406"/>
                      <a:pt x="21" y="406"/>
                    </a:cubicBezTo>
                    <a:cubicBezTo>
                      <a:pt x="139" y="407"/>
                      <a:pt x="139" y="407"/>
                      <a:pt x="139" y="407"/>
                    </a:cubicBezTo>
                    <a:cubicBezTo>
                      <a:pt x="140" y="408"/>
                      <a:pt x="140" y="407"/>
                      <a:pt x="140" y="407"/>
                    </a:cubicBezTo>
                    <a:cubicBezTo>
                      <a:pt x="141" y="407"/>
                      <a:pt x="141" y="406"/>
                      <a:pt x="141" y="405"/>
                    </a:cubicBezTo>
                    <a:cubicBezTo>
                      <a:pt x="139" y="3"/>
                      <a:pt x="139" y="3"/>
                      <a:pt x="139" y="3"/>
                    </a:cubicBezTo>
                    <a:cubicBezTo>
                      <a:pt x="139" y="2"/>
                      <a:pt x="138" y="1"/>
                      <a:pt x="137" y="1"/>
                    </a:cubicBezTo>
                    <a:cubicBezTo>
                      <a:pt x="86" y="0"/>
                      <a:pt x="86" y="0"/>
                      <a:pt x="86" y="0"/>
                    </a:cubicBezTo>
                    <a:cubicBezTo>
                      <a:pt x="86" y="0"/>
                      <a:pt x="86" y="0"/>
                      <a:pt x="86" y="0"/>
                    </a:cubicBezTo>
                    <a:cubicBezTo>
                      <a:pt x="84" y="0"/>
                      <a:pt x="81" y="1"/>
                      <a:pt x="79" y="1"/>
                    </a:cubicBezTo>
                    <a:cubicBezTo>
                      <a:pt x="46" y="3"/>
                      <a:pt x="16" y="23"/>
                      <a:pt x="0" y="53"/>
                    </a:cubicBezTo>
                    <a:cubicBezTo>
                      <a:pt x="4" y="55"/>
                      <a:pt x="4" y="55"/>
                      <a:pt x="4" y="5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Shape 72"/>
              <p:cNvSpPr/>
              <p:nvPr/>
            </p:nvSpPr>
            <p:spPr bwMode="auto">
              <a:xfrm>
                <a:off x="6373813" y="3379788"/>
                <a:ext cx="331788" cy="646113"/>
              </a:xfrm>
              <a:custGeom>
                <a:avLst/>
                <a:gdLst>
                  <a:gd name="T0" fmla="*/ 86 w 88"/>
                  <a:gd name="T1" fmla="*/ 171 h 171"/>
                  <a:gd name="T2" fmla="*/ 84 w 88"/>
                  <a:gd name="T3" fmla="*/ 170 h 171"/>
                  <a:gd name="T4" fmla="*/ 30 w 88"/>
                  <a:gd name="T5" fmla="*/ 1 h 171"/>
                  <a:gd name="T6" fmla="*/ 33 w 88"/>
                  <a:gd name="T7" fmla="*/ 0 h 171"/>
                  <a:gd name="T8" fmla="*/ 34 w 88"/>
                  <a:gd name="T9" fmla="*/ 3 h 171"/>
                  <a:gd name="T10" fmla="*/ 87 w 88"/>
                  <a:gd name="T11" fmla="*/ 168 h 171"/>
                  <a:gd name="T12" fmla="*/ 87 w 88"/>
                  <a:gd name="T13" fmla="*/ 170 h 171"/>
                  <a:gd name="T14" fmla="*/ 86 w 88"/>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71">
                    <a:moveTo>
                      <a:pt x="86" y="171"/>
                    </a:moveTo>
                    <a:cubicBezTo>
                      <a:pt x="85" y="171"/>
                      <a:pt x="84" y="170"/>
                      <a:pt x="84" y="170"/>
                    </a:cubicBezTo>
                    <a:cubicBezTo>
                      <a:pt x="0" y="53"/>
                      <a:pt x="29" y="3"/>
                      <a:pt x="30" y="1"/>
                    </a:cubicBezTo>
                    <a:cubicBezTo>
                      <a:pt x="31" y="0"/>
                      <a:pt x="32" y="0"/>
                      <a:pt x="33" y="0"/>
                    </a:cubicBezTo>
                    <a:cubicBezTo>
                      <a:pt x="34" y="1"/>
                      <a:pt x="34" y="2"/>
                      <a:pt x="34" y="3"/>
                    </a:cubicBezTo>
                    <a:cubicBezTo>
                      <a:pt x="34" y="3"/>
                      <a:pt x="5" y="53"/>
                      <a:pt x="87" y="168"/>
                    </a:cubicBezTo>
                    <a:cubicBezTo>
                      <a:pt x="88" y="168"/>
                      <a:pt x="88" y="170"/>
                      <a:pt x="87" y="170"/>
                    </a:cubicBezTo>
                    <a:cubicBezTo>
                      <a:pt x="86" y="171"/>
                      <a:pt x="86" y="171"/>
                      <a:pt x="86" y="171"/>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Shape 73"/>
              <p:cNvSpPr/>
              <p:nvPr/>
            </p:nvSpPr>
            <p:spPr bwMode="auto">
              <a:xfrm>
                <a:off x="6694488" y="3376613"/>
                <a:ext cx="323850" cy="649288"/>
              </a:xfrm>
              <a:custGeom>
                <a:avLst/>
                <a:gdLst>
                  <a:gd name="T0" fmla="*/ 2 w 86"/>
                  <a:gd name="T1" fmla="*/ 172 h 172"/>
                  <a:gd name="T2" fmla="*/ 1 w 86"/>
                  <a:gd name="T3" fmla="*/ 171 h 172"/>
                  <a:gd name="T4" fmla="*/ 0 w 86"/>
                  <a:gd name="T5" fmla="*/ 169 h 172"/>
                  <a:gd name="T6" fmla="*/ 50 w 86"/>
                  <a:gd name="T7" fmla="*/ 4 h 172"/>
                  <a:gd name="T8" fmla="*/ 51 w 86"/>
                  <a:gd name="T9" fmla="*/ 1 h 172"/>
                  <a:gd name="T10" fmla="*/ 54 w 86"/>
                  <a:gd name="T11" fmla="*/ 1 h 172"/>
                  <a:gd name="T12" fmla="*/ 4 w 86"/>
                  <a:gd name="T13" fmla="*/ 171 h 172"/>
                  <a:gd name="T14" fmla="*/ 2 w 8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72">
                    <a:moveTo>
                      <a:pt x="2" y="172"/>
                    </a:moveTo>
                    <a:cubicBezTo>
                      <a:pt x="2" y="172"/>
                      <a:pt x="1" y="172"/>
                      <a:pt x="1" y="171"/>
                    </a:cubicBezTo>
                    <a:cubicBezTo>
                      <a:pt x="0" y="171"/>
                      <a:pt x="0" y="169"/>
                      <a:pt x="0" y="169"/>
                    </a:cubicBezTo>
                    <a:cubicBezTo>
                      <a:pt x="81" y="53"/>
                      <a:pt x="50" y="4"/>
                      <a:pt x="50" y="4"/>
                    </a:cubicBezTo>
                    <a:cubicBezTo>
                      <a:pt x="50" y="3"/>
                      <a:pt x="50" y="1"/>
                      <a:pt x="51" y="1"/>
                    </a:cubicBezTo>
                    <a:cubicBezTo>
                      <a:pt x="52" y="0"/>
                      <a:pt x="53" y="1"/>
                      <a:pt x="54" y="1"/>
                    </a:cubicBezTo>
                    <a:cubicBezTo>
                      <a:pt x="55" y="3"/>
                      <a:pt x="86" y="53"/>
                      <a:pt x="4" y="171"/>
                    </a:cubicBezTo>
                    <a:cubicBezTo>
                      <a:pt x="3" y="171"/>
                      <a:pt x="3" y="172"/>
                      <a:pt x="2" y="172"/>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Shape 74"/>
              <p:cNvSpPr/>
              <p:nvPr/>
            </p:nvSpPr>
            <p:spPr bwMode="auto">
              <a:xfrm>
                <a:off x="6584951" y="4029076"/>
                <a:ext cx="238125" cy="388938"/>
              </a:xfrm>
              <a:custGeom>
                <a:avLst/>
                <a:gdLst>
                  <a:gd name="T0" fmla="*/ 60 w 63"/>
                  <a:gd name="T1" fmla="*/ 103 h 103"/>
                  <a:gd name="T2" fmla="*/ 3 w 63"/>
                  <a:gd name="T3" fmla="*/ 103 h 103"/>
                  <a:gd name="T4" fmla="*/ 0 w 63"/>
                  <a:gd name="T5" fmla="*/ 100 h 103"/>
                  <a:gd name="T6" fmla="*/ 0 w 63"/>
                  <a:gd name="T7" fmla="*/ 3 h 103"/>
                  <a:gd name="T8" fmla="*/ 3 w 63"/>
                  <a:gd name="T9" fmla="*/ 0 h 103"/>
                  <a:gd name="T10" fmla="*/ 59 w 63"/>
                  <a:gd name="T11" fmla="*/ 0 h 103"/>
                  <a:gd name="T12" fmla="*/ 62 w 63"/>
                  <a:gd name="T13" fmla="*/ 3 h 103"/>
                  <a:gd name="T14" fmla="*/ 63 w 63"/>
                  <a:gd name="T15" fmla="*/ 100 h 103"/>
                  <a:gd name="T16" fmla="*/ 60 w 63"/>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3">
                    <a:moveTo>
                      <a:pt x="60" y="103"/>
                    </a:moveTo>
                    <a:cubicBezTo>
                      <a:pt x="3" y="103"/>
                      <a:pt x="3" y="103"/>
                      <a:pt x="3" y="103"/>
                    </a:cubicBezTo>
                    <a:cubicBezTo>
                      <a:pt x="2" y="103"/>
                      <a:pt x="0" y="102"/>
                      <a:pt x="0" y="100"/>
                    </a:cubicBezTo>
                    <a:cubicBezTo>
                      <a:pt x="0" y="3"/>
                      <a:pt x="0" y="3"/>
                      <a:pt x="0" y="3"/>
                    </a:cubicBezTo>
                    <a:cubicBezTo>
                      <a:pt x="0" y="2"/>
                      <a:pt x="1" y="0"/>
                      <a:pt x="3" y="0"/>
                    </a:cubicBezTo>
                    <a:cubicBezTo>
                      <a:pt x="59" y="0"/>
                      <a:pt x="59" y="0"/>
                      <a:pt x="59" y="0"/>
                    </a:cubicBezTo>
                    <a:cubicBezTo>
                      <a:pt x="61" y="0"/>
                      <a:pt x="62" y="1"/>
                      <a:pt x="62" y="3"/>
                    </a:cubicBezTo>
                    <a:cubicBezTo>
                      <a:pt x="63" y="100"/>
                      <a:pt x="63" y="100"/>
                      <a:pt x="63" y="100"/>
                    </a:cubicBezTo>
                    <a:cubicBezTo>
                      <a:pt x="63" y="102"/>
                      <a:pt x="61" y="103"/>
                      <a:pt x="60" y="103"/>
                    </a:cubicBezTo>
                    <a:close/>
                  </a:path>
                </a:pathLst>
              </a:custGeom>
              <a:solidFill>
                <a:srgbClr val="E856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Shape 75"/>
              <p:cNvSpPr/>
              <p:nvPr/>
            </p:nvSpPr>
            <p:spPr bwMode="auto">
              <a:xfrm>
                <a:off x="6577013" y="4021138"/>
                <a:ext cx="252413" cy="404813"/>
              </a:xfrm>
              <a:custGeom>
                <a:avLst/>
                <a:gdLst>
                  <a:gd name="T0" fmla="*/ 5 w 67"/>
                  <a:gd name="T1" fmla="*/ 107 h 107"/>
                  <a:gd name="T2" fmla="*/ 2 w 67"/>
                  <a:gd name="T3" fmla="*/ 106 h 107"/>
                  <a:gd name="T4" fmla="*/ 0 w 67"/>
                  <a:gd name="T5" fmla="*/ 102 h 107"/>
                  <a:gd name="T6" fmla="*/ 0 w 67"/>
                  <a:gd name="T7" fmla="*/ 5 h 107"/>
                  <a:gd name="T8" fmla="*/ 1 w 67"/>
                  <a:gd name="T9" fmla="*/ 2 h 107"/>
                  <a:gd name="T10" fmla="*/ 5 w 67"/>
                  <a:gd name="T11" fmla="*/ 0 h 107"/>
                  <a:gd name="T12" fmla="*/ 61 w 67"/>
                  <a:gd name="T13" fmla="*/ 0 h 107"/>
                  <a:gd name="T14" fmla="*/ 61 w 67"/>
                  <a:gd name="T15" fmla="*/ 0 h 107"/>
                  <a:gd name="T16" fmla="*/ 65 w 67"/>
                  <a:gd name="T17" fmla="*/ 1 h 107"/>
                  <a:gd name="T18" fmla="*/ 66 w 67"/>
                  <a:gd name="T19" fmla="*/ 5 h 107"/>
                  <a:gd name="T20" fmla="*/ 67 w 67"/>
                  <a:gd name="T21" fmla="*/ 102 h 107"/>
                  <a:gd name="T22" fmla="*/ 65 w 67"/>
                  <a:gd name="T23" fmla="*/ 105 h 107"/>
                  <a:gd name="T24" fmla="*/ 62 w 67"/>
                  <a:gd name="T25" fmla="*/ 107 h 107"/>
                  <a:gd name="T26" fmla="*/ 5 w 67"/>
                  <a:gd name="T27" fmla="*/ 107 h 107"/>
                  <a:gd name="T28" fmla="*/ 61 w 67"/>
                  <a:gd name="T29" fmla="*/ 4 h 107"/>
                  <a:gd name="T30" fmla="*/ 61 w 67"/>
                  <a:gd name="T31" fmla="*/ 4 h 107"/>
                  <a:gd name="T32" fmla="*/ 5 w 67"/>
                  <a:gd name="T33" fmla="*/ 4 h 107"/>
                  <a:gd name="T34" fmla="*/ 4 w 67"/>
                  <a:gd name="T35" fmla="*/ 5 h 107"/>
                  <a:gd name="T36" fmla="*/ 4 w 67"/>
                  <a:gd name="T37" fmla="*/ 5 h 107"/>
                  <a:gd name="T38" fmla="*/ 4 w 67"/>
                  <a:gd name="T39" fmla="*/ 102 h 107"/>
                  <a:gd name="T40" fmla="*/ 4 w 67"/>
                  <a:gd name="T41" fmla="*/ 103 h 107"/>
                  <a:gd name="T42" fmla="*/ 5 w 67"/>
                  <a:gd name="T43" fmla="*/ 103 h 107"/>
                  <a:gd name="T44" fmla="*/ 5 w 67"/>
                  <a:gd name="T45" fmla="*/ 103 h 107"/>
                  <a:gd name="T46" fmla="*/ 62 w 67"/>
                  <a:gd name="T47" fmla="*/ 103 h 107"/>
                  <a:gd name="T48" fmla="*/ 62 w 67"/>
                  <a:gd name="T49" fmla="*/ 103 h 107"/>
                  <a:gd name="T50" fmla="*/ 62 w 67"/>
                  <a:gd name="T51" fmla="*/ 103 h 107"/>
                  <a:gd name="T52" fmla="*/ 63 w 67"/>
                  <a:gd name="T53" fmla="*/ 102 h 107"/>
                  <a:gd name="T54" fmla="*/ 62 w 67"/>
                  <a:gd name="T55" fmla="*/ 5 h 107"/>
                  <a:gd name="T56" fmla="*/ 62 w 67"/>
                  <a:gd name="T57" fmla="*/ 4 h 107"/>
                  <a:gd name="T58" fmla="*/ 61 w 67"/>
                  <a:gd name="T59" fmla="*/ 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107">
                    <a:moveTo>
                      <a:pt x="5" y="107"/>
                    </a:moveTo>
                    <a:cubicBezTo>
                      <a:pt x="4" y="107"/>
                      <a:pt x="3" y="107"/>
                      <a:pt x="2" y="106"/>
                    </a:cubicBezTo>
                    <a:cubicBezTo>
                      <a:pt x="1" y="105"/>
                      <a:pt x="0" y="104"/>
                      <a:pt x="0" y="102"/>
                    </a:cubicBezTo>
                    <a:cubicBezTo>
                      <a:pt x="0" y="5"/>
                      <a:pt x="0" y="5"/>
                      <a:pt x="0" y="5"/>
                    </a:cubicBezTo>
                    <a:cubicBezTo>
                      <a:pt x="0" y="4"/>
                      <a:pt x="0" y="3"/>
                      <a:pt x="1" y="2"/>
                    </a:cubicBezTo>
                    <a:cubicBezTo>
                      <a:pt x="2" y="1"/>
                      <a:pt x="3" y="0"/>
                      <a:pt x="5" y="0"/>
                    </a:cubicBezTo>
                    <a:cubicBezTo>
                      <a:pt x="61" y="0"/>
                      <a:pt x="61" y="0"/>
                      <a:pt x="61" y="0"/>
                    </a:cubicBezTo>
                    <a:cubicBezTo>
                      <a:pt x="61" y="0"/>
                      <a:pt x="61" y="0"/>
                      <a:pt x="61" y="0"/>
                    </a:cubicBezTo>
                    <a:cubicBezTo>
                      <a:pt x="62" y="0"/>
                      <a:pt x="64" y="1"/>
                      <a:pt x="65" y="1"/>
                    </a:cubicBezTo>
                    <a:cubicBezTo>
                      <a:pt x="66" y="2"/>
                      <a:pt x="66" y="4"/>
                      <a:pt x="66" y="5"/>
                    </a:cubicBezTo>
                    <a:cubicBezTo>
                      <a:pt x="67" y="102"/>
                      <a:pt x="67" y="102"/>
                      <a:pt x="67" y="102"/>
                    </a:cubicBezTo>
                    <a:cubicBezTo>
                      <a:pt x="67" y="103"/>
                      <a:pt x="66" y="105"/>
                      <a:pt x="65" y="105"/>
                    </a:cubicBezTo>
                    <a:cubicBezTo>
                      <a:pt x="64" y="106"/>
                      <a:pt x="63" y="107"/>
                      <a:pt x="62" y="107"/>
                    </a:cubicBezTo>
                    <a:cubicBezTo>
                      <a:pt x="5" y="107"/>
                      <a:pt x="5" y="107"/>
                      <a:pt x="5" y="107"/>
                    </a:cubicBezTo>
                    <a:close/>
                    <a:moveTo>
                      <a:pt x="61" y="4"/>
                    </a:moveTo>
                    <a:cubicBezTo>
                      <a:pt x="61" y="4"/>
                      <a:pt x="61" y="4"/>
                      <a:pt x="61" y="4"/>
                    </a:cubicBezTo>
                    <a:cubicBezTo>
                      <a:pt x="5" y="4"/>
                      <a:pt x="5" y="4"/>
                      <a:pt x="5" y="4"/>
                    </a:cubicBezTo>
                    <a:cubicBezTo>
                      <a:pt x="4" y="4"/>
                      <a:pt x="4" y="5"/>
                      <a:pt x="4" y="5"/>
                    </a:cubicBezTo>
                    <a:cubicBezTo>
                      <a:pt x="4" y="5"/>
                      <a:pt x="4" y="5"/>
                      <a:pt x="4" y="5"/>
                    </a:cubicBezTo>
                    <a:cubicBezTo>
                      <a:pt x="4" y="102"/>
                      <a:pt x="4" y="102"/>
                      <a:pt x="4" y="102"/>
                    </a:cubicBezTo>
                    <a:cubicBezTo>
                      <a:pt x="4" y="103"/>
                      <a:pt x="4" y="103"/>
                      <a:pt x="4" y="103"/>
                    </a:cubicBezTo>
                    <a:cubicBezTo>
                      <a:pt x="5" y="103"/>
                      <a:pt x="5" y="103"/>
                      <a:pt x="5" y="103"/>
                    </a:cubicBezTo>
                    <a:cubicBezTo>
                      <a:pt x="5" y="103"/>
                      <a:pt x="5" y="103"/>
                      <a:pt x="5" y="103"/>
                    </a:cubicBezTo>
                    <a:cubicBezTo>
                      <a:pt x="62" y="103"/>
                      <a:pt x="62" y="103"/>
                      <a:pt x="62" y="103"/>
                    </a:cubicBezTo>
                    <a:cubicBezTo>
                      <a:pt x="62" y="103"/>
                      <a:pt x="62" y="103"/>
                      <a:pt x="62" y="103"/>
                    </a:cubicBezTo>
                    <a:cubicBezTo>
                      <a:pt x="62" y="103"/>
                      <a:pt x="62" y="103"/>
                      <a:pt x="62" y="103"/>
                    </a:cubicBezTo>
                    <a:cubicBezTo>
                      <a:pt x="63" y="102"/>
                      <a:pt x="63" y="102"/>
                      <a:pt x="63" y="102"/>
                    </a:cubicBezTo>
                    <a:cubicBezTo>
                      <a:pt x="62" y="5"/>
                      <a:pt x="62" y="5"/>
                      <a:pt x="62" y="5"/>
                    </a:cubicBezTo>
                    <a:cubicBezTo>
                      <a:pt x="62" y="5"/>
                      <a:pt x="62" y="4"/>
                      <a:pt x="62" y="4"/>
                    </a:cubicBezTo>
                    <a:cubicBezTo>
                      <a:pt x="62" y="4"/>
                      <a:pt x="62" y="4"/>
                      <a:pt x="61" y="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Shape 76"/>
              <p:cNvSpPr/>
              <p:nvPr/>
            </p:nvSpPr>
            <p:spPr bwMode="auto">
              <a:xfrm>
                <a:off x="6637338" y="4094163"/>
                <a:ext cx="131763" cy="115888"/>
              </a:xfrm>
              <a:custGeom>
                <a:avLst/>
                <a:gdLst>
                  <a:gd name="T0" fmla="*/ 83 w 83"/>
                  <a:gd name="T1" fmla="*/ 71 h 73"/>
                  <a:gd name="T2" fmla="*/ 0 w 83"/>
                  <a:gd name="T3" fmla="*/ 73 h 73"/>
                  <a:gd name="T4" fmla="*/ 0 w 83"/>
                  <a:gd name="T5" fmla="*/ 0 h 73"/>
                  <a:gd name="T6" fmla="*/ 83 w 83"/>
                  <a:gd name="T7" fmla="*/ 0 h 73"/>
                  <a:gd name="T8" fmla="*/ 83 w 83"/>
                  <a:gd name="T9" fmla="*/ 71 h 73"/>
                </a:gdLst>
                <a:ahLst/>
                <a:cxnLst>
                  <a:cxn ang="0">
                    <a:pos x="T0" y="T1"/>
                  </a:cxn>
                  <a:cxn ang="0">
                    <a:pos x="T2" y="T3"/>
                  </a:cxn>
                  <a:cxn ang="0">
                    <a:pos x="T4" y="T5"/>
                  </a:cxn>
                  <a:cxn ang="0">
                    <a:pos x="T6" y="T7"/>
                  </a:cxn>
                  <a:cxn ang="0">
                    <a:pos x="T8" y="T9"/>
                  </a:cxn>
                </a:cxnLst>
                <a:rect l="0" t="0" r="r" b="b"/>
                <a:pathLst>
                  <a:path w="83" h="73">
                    <a:moveTo>
                      <a:pt x="83" y="71"/>
                    </a:moveTo>
                    <a:lnTo>
                      <a:pt x="0" y="73"/>
                    </a:lnTo>
                    <a:lnTo>
                      <a:pt x="0" y="0"/>
                    </a:lnTo>
                    <a:lnTo>
                      <a:pt x="83" y="0"/>
                    </a:lnTo>
                    <a:lnTo>
                      <a:pt x="83" y="7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Shape 77"/>
              <p:cNvSpPr/>
              <p:nvPr/>
            </p:nvSpPr>
            <p:spPr bwMode="auto">
              <a:xfrm>
                <a:off x="6629401" y="4086226"/>
                <a:ext cx="147638" cy="131763"/>
              </a:xfrm>
              <a:custGeom>
                <a:avLst/>
                <a:gdLst>
                  <a:gd name="T0" fmla="*/ 2 w 39"/>
                  <a:gd name="T1" fmla="*/ 35 h 35"/>
                  <a:gd name="T2" fmla="*/ 0 w 39"/>
                  <a:gd name="T3" fmla="*/ 33 h 35"/>
                  <a:gd name="T4" fmla="*/ 0 w 39"/>
                  <a:gd name="T5" fmla="*/ 2 h 35"/>
                  <a:gd name="T6" fmla="*/ 2 w 39"/>
                  <a:gd name="T7" fmla="*/ 0 h 35"/>
                  <a:gd name="T8" fmla="*/ 37 w 39"/>
                  <a:gd name="T9" fmla="*/ 0 h 35"/>
                  <a:gd name="T10" fmla="*/ 37 w 39"/>
                  <a:gd name="T11" fmla="*/ 0 h 35"/>
                  <a:gd name="T12" fmla="*/ 38 w 39"/>
                  <a:gd name="T13" fmla="*/ 0 h 35"/>
                  <a:gd name="T14" fmla="*/ 39 w 39"/>
                  <a:gd name="T15" fmla="*/ 2 h 35"/>
                  <a:gd name="T16" fmla="*/ 39 w 39"/>
                  <a:gd name="T17" fmla="*/ 32 h 35"/>
                  <a:gd name="T18" fmla="*/ 38 w 39"/>
                  <a:gd name="T19" fmla="*/ 34 h 35"/>
                  <a:gd name="T20" fmla="*/ 37 w 39"/>
                  <a:gd name="T21" fmla="*/ 34 h 35"/>
                  <a:gd name="T22" fmla="*/ 2 w 39"/>
                  <a:gd name="T23" fmla="*/ 35 h 35"/>
                  <a:gd name="T24" fmla="*/ 4 w 39"/>
                  <a:gd name="T25" fmla="*/ 4 h 35"/>
                  <a:gd name="T26" fmla="*/ 4 w 39"/>
                  <a:gd name="T27" fmla="*/ 31 h 35"/>
                  <a:gd name="T28" fmla="*/ 35 w 39"/>
                  <a:gd name="T29" fmla="*/ 30 h 35"/>
                  <a:gd name="T30" fmla="*/ 35 w 39"/>
                  <a:gd name="T31" fmla="*/ 4 h 35"/>
                  <a:gd name="T32" fmla="*/ 4 w 39"/>
                  <a:gd name="T3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5">
                    <a:moveTo>
                      <a:pt x="2" y="35"/>
                    </a:moveTo>
                    <a:cubicBezTo>
                      <a:pt x="1" y="35"/>
                      <a:pt x="0" y="34"/>
                      <a:pt x="0" y="33"/>
                    </a:cubicBezTo>
                    <a:cubicBezTo>
                      <a:pt x="0" y="2"/>
                      <a:pt x="0" y="2"/>
                      <a:pt x="0" y="2"/>
                    </a:cubicBezTo>
                    <a:cubicBezTo>
                      <a:pt x="0" y="1"/>
                      <a:pt x="1" y="0"/>
                      <a:pt x="2" y="0"/>
                    </a:cubicBezTo>
                    <a:cubicBezTo>
                      <a:pt x="37" y="0"/>
                      <a:pt x="37" y="0"/>
                      <a:pt x="37" y="0"/>
                    </a:cubicBezTo>
                    <a:cubicBezTo>
                      <a:pt x="37" y="0"/>
                      <a:pt x="37" y="0"/>
                      <a:pt x="37" y="0"/>
                    </a:cubicBezTo>
                    <a:cubicBezTo>
                      <a:pt x="37" y="0"/>
                      <a:pt x="38" y="0"/>
                      <a:pt x="38" y="0"/>
                    </a:cubicBezTo>
                    <a:cubicBezTo>
                      <a:pt x="38" y="0"/>
                      <a:pt x="39" y="1"/>
                      <a:pt x="39" y="2"/>
                    </a:cubicBezTo>
                    <a:cubicBezTo>
                      <a:pt x="39" y="32"/>
                      <a:pt x="39" y="32"/>
                      <a:pt x="39" y="32"/>
                    </a:cubicBezTo>
                    <a:cubicBezTo>
                      <a:pt x="39" y="33"/>
                      <a:pt x="39" y="33"/>
                      <a:pt x="38" y="34"/>
                    </a:cubicBezTo>
                    <a:cubicBezTo>
                      <a:pt x="38" y="34"/>
                      <a:pt x="37" y="34"/>
                      <a:pt x="37" y="34"/>
                    </a:cubicBezTo>
                    <a:cubicBezTo>
                      <a:pt x="2" y="35"/>
                      <a:pt x="2" y="35"/>
                      <a:pt x="2" y="35"/>
                    </a:cubicBezTo>
                    <a:close/>
                    <a:moveTo>
                      <a:pt x="4" y="4"/>
                    </a:moveTo>
                    <a:cubicBezTo>
                      <a:pt x="4" y="31"/>
                      <a:pt x="4" y="31"/>
                      <a:pt x="4" y="31"/>
                    </a:cubicBezTo>
                    <a:cubicBezTo>
                      <a:pt x="35" y="30"/>
                      <a:pt x="35" y="30"/>
                      <a:pt x="35" y="30"/>
                    </a:cubicBezTo>
                    <a:cubicBezTo>
                      <a:pt x="35" y="4"/>
                      <a:pt x="35" y="4"/>
                      <a:pt x="35" y="4"/>
                    </a:cubicBezTo>
                    <a:lnTo>
                      <a:pt x="4" y="4"/>
                    </a:ln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Shape 78"/>
              <p:cNvSpPr/>
              <p:nvPr/>
            </p:nvSpPr>
            <p:spPr bwMode="auto">
              <a:xfrm>
                <a:off x="6645276" y="4289426"/>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Straight Connector 79"/>
              <p:cNvSpPr/>
              <p:nvPr/>
            </p:nvSpPr>
            <p:spPr bwMode="auto">
              <a:xfrm>
                <a:off x="6645276" y="4289426"/>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Shape 80"/>
              <p:cNvSpPr/>
              <p:nvPr/>
            </p:nvSpPr>
            <p:spPr bwMode="auto">
              <a:xfrm>
                <a:off x="6637338" y="4281488"/>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1"/>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Shape 81"/>
              <p:cNvSpPr/>
              <p:nvPr/>
            </p:nvSpPr>
            <p:spPr bwMode="auto">
              <a:xfrm>
                <a:off x="6645276" y="4335463"/>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Straight Connector 82"/>
              <p:cNvSpPr/>
              <p:nvPr/>
            </p:nvSpPr>
            <p:spPr bwMode="auto">
              <a:xfrm>
                <a:off x="6645276" y="4335463"/>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Shape 83"/>
              <p:cNvSpPr/>
              <p:nvPr/>
            </p:nvSpPr>
            <p:spPr bwMode="auto">
              <a:xfrm>
                <a:off x="6637338" y="4327526"/>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0"/>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Shape 84"/>
              <p:cNvSpPr/>
              <p:nvPr/>
            </p:nvSpPr>
            <p:spPr bwMode="auto">
              <a:xfrm>
                <a:off x="6448426" y="4354513"/>
                <a:ext cx="246063" cy="561975"/>
              </a:xfrm>
              <a:custGeom>
                <a:avLst/>
                <a:gdLst>
                  <a:gd name="T0" fmla="*/ 61 w 65"/>
                  <a:gd name="T1" fmla="*/ 78 h 149"/>
                  <a:gd name="T2" fmla="*/ 25 w 65"/>
                  <a:gd name="T3" fmla="*/ 148 h 149"/>
                  <a:gd name="T4" fmla="*/ 4 w 65"/>
                  <a:gd name="T5" fmla="*/ 72 h 149"/>
                  <a:gd name="T6" fmla="*/ 40 w 65"/>
                  <a:gd name="T7" fmla="*/ 2 h 149"/>
                  <a:gd name="T8" fmla="*/ 61 w 65"/>
                  <a:gd name="T9" fmla="*/ 78 h 149"/>
                </a:gdLst>
                <a:ahLst/>
                <a:cxnLst>
                  <a:cxn ang="0">
                    <a:pos x="T0" y="T1"/>
                  </a:cxn>
                  <a:cxn ang="0">
                    <a:pos x="T2" y="T3"/>
                  </a:cxn>
                  <a:cxn ang="0">
                    <a:pos x="T4" y="T5"/>
                  </a:cxn>
                  <a:cxn ang="0">
                    <a:pos x="T6" y="T7"/>
                  </a:cxn>
                  <a:cxn ang="0">
                    <a:pos x="T8" y="T9"/>
                  </a:cxn>
                </a:cxnLst>
                <a:rect l="0" t="0" r="r" b="b"/>
                <a:pathLst>
                  <a:path w="65" h="149">
                    <a:moveTo>
                      <a:pt x="61" y="78"/>
                    </a:moveTo>
                    <a:cubicBezTo>
                      <a:pt x="57" y="118"/>
                      <a:pt x="41" y="149"/>
                      <a:pt x="25" y="148"/>
                    </a:cubicBezTo>
                    <a:cubicBezTo>
                      <a:pt x="9" y="146"/>
                      <a:pt x="0" y="112"/>
                      <a:pt x="4" y="72"/>
                    </a:cubicBezTo>
                    <a:cubicBezTo>
                      <a:pt x="8" y="31"/>
                      <a:pt x="24" y="0"/>
                      <a:pt x="40" y="2"/>
                    </a:cubicBezTo>
                    <a:cubicBezTo>
                      <a:pt x="56" y="3"/>
                      <a:pt x="65" y="37"/>
                      <a:pt x="61" y="78"/>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Shape 85"/>
              <p:cNvSpPr/>
              <p:nvPr/>
            </p:nvSpPr>
            <p:spPr bwMode="auto">
              <a:xfrm>
                <a:off x="6437313" y="4349751"/>
                <a:ext cx="257175" cy="569913"/>
              </a:xfrm>
              <a:custGeom>
                <a:avLst/>
                <a:gdLst>
                  <a:gd name="T0" fmla="*/ 29 w 68"/>
                  <a:gd name="T1" fmla="*/ 151 h 151"/>
                  <a:gd name="T2" fmla="*/ 28 w 68"/>
                  <a:gd name="T3" fmla="*/ 151 h 151"/>
                  <a:gd name="T4" fmla="*/ 5 w 68"/>
                  <a:gd name="T5" fmla="*/ 73 h 151"/>
                  <a:gd name="T6" fmla="*/ 18 w 68"/>
                  <a:gd name="T7" fmla="*/ 21 h 151"/>
                  <a:gd name="T8" fmla="*/ 43 w 68"/>
                  <a:gd name="T9" fmla="*/ 1 h 151"/>
                  <a:gd name="T10" fmla="*/ 63 w 68"/>
                  <a:gd name="T11" fmla="*/ 26 h 151"/>
                  <a:gd name="T12" fmla="*/ 66 w 68"/>
                  <a:gd name="T13" fmla="*/ 79 h 151"/>
                  <a:gd name="T14" fmla="*/ 52 w 68"/>
                  <a:gd name="T15" fmla="*/ 130 h 151"/>
                  <a:gd name="T16" fmla="*/ 29 w 68"/>
                  <a:gd name="T17" fmla="*/ 151 h 151"/>
                  <a:gd name="T18" fmla="*/ 42 w 68"/>
                  <a:gd name="T19" fmla="*/ 5 h 151"/>
                  <a:gd name="T20" fmla="*/ 22 w 68"/>
                  <a:gd name="T21" fmla="*/ 23 h 151"/>
                  <a:gd name="T22" fmla="*/ 9 w 68"/>
                  <a:gd name="T23" fmla="*/ 73 h 151"/>
                  <a:gd name="T24" fmla="*/ 28 w 68"/>
                  <a:gd name="T25" fmla="*/ 147 h 151"/>
                  <a:gd name="T26" fmla="*/ 49 w 68"/>
                  <a:gd name="T27" fmla="*/ 128 h 151"/>
                  <a:gd name="T28" fmla="*/ 62 w 68"/>
                  <a:gd name="T29" fmla="*/ 78 h 151"/>
                  <a:gd name="T30" fmla="*/ 59 w 68"/>
                  <a:gd name="T31" fmla="*/ 27 h 151"/>
                  <a:gd name="T32" fmla="*/ 43 w 68"/>
                  <a:gd name="T33" fmla="*/ 5 h 151"/>
                  <a:gd name="T34" fmla="*/ 42 w 68"/>
                  <a:gd name="T35"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151">
                    <a:moveTo>
                      <a:pt x="29" y="151"/>
                    </a:moveTo>
                    <a:cubicBezTo>
                      <a:pt x="29" y="151"/>
                      <a:pt x="28" y="151"/>
                      <a:pt x="28" y="151"/>
                    </a:cubicBezTo>
                    <a:cubicBezTo>
                      <a:pt x="10" y="149"/>
                      <a:pt x="0" y="115"/>
                      <a:pt x="5" y="73"/>
                    </a:cubicBezTo>
                    <a:cubicBezTo>
                      <a:pt x="7" y="53"/>
                      <a:pt x="12" y="35"/>
                      <a:pt x="18" y="21"/>
                    </a:cubicBezTo>
                    <a:cubicBezTo>
                      <a:pt x="26" y="7"/>
                      <a:pt x="34" y="0"/>
                      <a:pt x="43" y="1"/>
                    </a:cubicBezTo>
                    <a:cubicBezTo>
                      <a:pt x="51" y="2"/>
                      <a:pt x="58" y="10"/>
                      <a:pt x="63" y="26"/>
                    </a:cubicBezTo>
                    <a:cubicBezTo>
                      <a:pt x="67" y="40"/>
                      <a:pt x="68" y="59"/>
                      <a:pt x="66" y="79"/>
                    </a:cubicBezTo>
                    <a:cubicBezTo>
                      <a:pt x="64" y="98"/>
                      <a:pt x="59" y="117"/>
                      <a:pt x="52" y="130"/>
                    </a:cubicBezTo>
                    <a:cubicBezTo>
                      <a:pt x="45" y="143"/>
                      <a:pt x="37" y="151"/>
                      <a:pt x="29" y="151"/>
                    </a:cubicBezTo>
                    <a:close/>
                    <a:moveTo>
                      <a:pt x="42" y="5"/>
                    </a:moveTo>
                    <a:cubicBezTo>
                      <a:pt x="35" y="5"/>
                      <a:pt x="28" y="11"/>
                      <a:pt x="22" y="23"/>
                    </a:cubicBezTo>
                    <a:cubicBezTo>
                      <a:pt x="15" y="36"/>
                      <a:pt x="11" y="54"/>
                      <a:pt x="9" y="73"/>
                    </a:cubicBezTo>
                    <a:cubicBezTo>
                      <a:pt x="5" y="111"/>
                      <a:pt x="14" y="145"/>
                      <a:pt x="28" y="147"/>
                    </a:cubicBezTo>
                    <a:cubicBezTo>
                      <a:pt x="35" y="147"/>
                      <a:pt x="42" y="141"/>
                      <a:pt x="49" y="128"/>
                    </a:cubicBezTo>
                    <a:cubicBezTo>
                      <a:pt x="55" y="115"/>
                      <a:pt x="60" y="98"/>
                      <a:pt x="62" y="78"/>
                    </a:cubicBezTo>
                    <a:cubicBezTo>
                      <a:pt x="64" y="59"/>
                      <a:pt x="63" y="41"/>
                      <a:pt x="59" y="27"/>
                    </a:cubicBezTo>
                    <a:cubicBezTo>
                      <a:pt x="55" y="13"/>
                      <a:pt x="49" y="5"/>
                      <a:pt x="43" y="5"/>
                    </a:cubicBezTo>
                    <a:lnTo>
                      <a:pt x="42" y="5"/>
                    </a:ln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Shape 86"/>
              <p:cNvSpPr/>
              <p:nvPr/>
            </p:nvSpPr>
            <p:spPr bwMode="auto">
              <a:xfrm>
                <a:off x="6018213" y="4338638"/>
                <a:ext cx="1147763" cy="604838"/>
              </a:xfrm>
              <a:custGeom>
                <a:avLst/>
                <a:gdLst>
                  <a:gd name="T0" fmla="*/ 21 w 304"/>
                  <a:gd name="T1" fmla="*/ 64 h 160"/>
                  <a:gd name="T2" fmla="*/ 6 w 304"/>
                  <a:gd name="T3" fmla="*/ 101 h 160"/>
                  <a:gd name="T4" fmla="*/ 40 w 304"/>
                  <a:gd name="T5" fmla="*/ 144 h 160"/>
                  <a:gd name="T6" fmla="*/ 66 w 304"/>
                  <a:gd name="T7" fmla="*/ 153 h 160"/>
                  <a:gd name="T8" fmla="*/ 127 w 304"/>
                  <a:gd name="T9" fmla="*/ 134 h 160"/>
                  <a:gd name="T10" fmla="*/ 127 w 304"/>
                  <a:gd name="T11" fmla="*/ 134 h 160"/>
                  <a:gd name="T12" fmla="*/ 138 w 304"/>
                  <a:gd name="T13" fmla="*/ 128 h 160"/>
                  <a:gd name="T14" fmla="*/ 303 w 304"/>
                  <a:gd name="T15" fmla="*/ 121 h 160"/>
                  <a:gd name="T16" fmla="*/ 304 w 304"/>
                  <a:gd name="T17" fmla="*/ 0 h 160"/>
                  <a:gd name="T18" fmla="*/ 64 w 304"/>
                  <a:gd name="T19" fmla="*/ 26 h 160"/>
                  <a:gd name="T20" fmla="*/ 21 w 304"/>
                  <a:gd name="T2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160">
                    <a:moveTo>
                      <a:pt x="21" y="64"/>
                    </a:moveTo>
                    <a:cubicBezTo>
                      <a:pt x="6" y="101"/>
                      <a:pt x="6" y="101"/>
                      <a:pt x="6" y="101"/>
                    </a:cubicBezTo>
                    <a:cubicBezTo>
                      <a:pt x="0" y="116"/>
                      <a:pt x="1" y="138"/>
                      <a:pt x="40" y="144"/>
                    </a:cubicBezTo>
                    <a:cubicBezTo>
                      <a:pt x="66" y="153"/>
                      <a:pt x="66" y="153"/>
                      <a:pt x="66" y="153"/>
                    </a:cubicBezTo>
                    <a:cubicBezTo>
                      <a:pt x="88" y="160"/>
                      <a:pt x="113" y="152"/>
                      <a:pt x="127" y="134"/>
                    </a:cubicBezTo>
                    <a:cubicBezTo>
                      <a:pt x="127" y="134"/>
                      <a:pt x="127" y="134"/>
                      <a:pt x="127" y="134"/>
                    </a:cubicBezTo>
                    <a:cubicBezTo>
                      <a:pt x="130" y="131"/>
                      <a:pt x="134" y="128"/>
                      <a:pt x="138" y="128"/>
                    </a:cubicBezTo>
                    <a:cubicBezTo>
                      <a:pt x="303" y="121"/>
                      <a:pt x="303" y="121"/>
                      <a:pt x="303" y="121"/>
                    </a:cubicBezTo>
                    <a:cubicBezTo>
                      <a:pt x="304" y="0"/>
                      <a:pt x="304" y="0"/>
                      <a:pt x="304" y="0"/>
                    </a:cubicBezTo>
                    <a:cubicBezTo>
                      <a:pt x="64" y="26"/>
                      <a:pt x="64" y="26"/>
                      <a:pt x="64" y="26"/>
                    </a:cubicBezTo>
                    <a:cubicBezTo>
                      <a:pt x="43" y="28"/>
                      <a:pt x="26" y="43"/>
                      <a:pt x="21" y="64"/>
                    </a:cubicBezTo>
                    <a:close/>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Shape 87"/>
              <p:cNvSpPr/>
              <p:nvPr/>
            </p:nvSpPr>
            <p:spPr bwMode="auto">
              <a:xfrm>
                <a:off x="6018213" y="4330701"/>
                <a:ext cx="1155700" cy="604838"/>
              </a:xfrm>
              <a:custGeom>
                <a:avLst/>
                <a:gdLst>
                  <a:gd name="T0" fmla="*/ 83 w 306"/>
                  <a:gd name="T1" fmla="*/ 159 h 160"/>
                  <a:gd name="T2" fmla="*/ 65 w 306"/>
                  <a:gd name="T3" fmla="*/ 157 h 160"/>
                  <a:gd name="T4" fmla="*/ 39 w 306"/>
                  <a:gd name="T5" fmla="*/ 148 h 160"/>
                  <a:gd name="T6" fmla="*/ 4 w 306"/>
                  <a:gd name="T7" fmla="*/ 129 h 160"/>
                  <a:gd name="T8" fmla="*/ 4 w 306"/>
                  <a:gd name="T9" fmla="*/ 102 h 160"/>
                  <a:gd name="T10" fmla="*/ 19 w 306"/>
                  <a:gd name="T11" fmla="*/ 65 h 160"/>
                  <a:gd name="T12" fmla="*/ 63 w 306"/>
                  <a:gd name="T13" fmla="*/ 26 h 160"/>
                  <a:gd name="T14" fmla="*/ 304 w 306"/>
                  <a:gd name="T15" fmla="*/ 0 h 160"/>
                  <a:gd name="T16" fmla="*/ 305 w 306"/>
                  <a:gd name="T17" fmla="*/ 0 h 160"/>
                  <a:gd name="T18" fmla="*/ 306 w 306"/>
                  <a:gd name="T19" fmla="*/ 2 h 160"/>
                  <a:gd name="T20" fmla="*/ 305 w 306"/>
                  <a:gd name="T21" fmla="*/ 123 h 160"/>
                  <a:gd name="T22" fmla="*/ 304 w 306"/>
                  <a:gd name="T23" fmla="*/ 125 h 160"/>
                  <a:gd name="T24" fmla="*/ 138 w 306"/>
                  <a:gd name="T25" fmla="*/ 132 h 160"/>
                  <a:gd name="T26" fmla="*/ 129 w 306"/>
                  <a:gd name="T27" fmla="*/ 137 h 160"/>
                  <a:gd name="T28" fmla="*/ 83 w 306"/>
                  <a:gd name="T29" fmla="*/ 159 h 160"/>
                  <a:gd name="T30" fmla="*/ 302 w 306"/>
                  <a:gd name="T31" fmla="*/ 4 h 160"/>
                  <a:gd name="T32" fmla="*/ 64 w 306"/>
                  <a:gd name="T33" fmla="*/ 30 h 160"/>
                  <a:gd name="T34" fmla="*/ 23 w 306"/>
                  <a:gd name="T35" fmla="*/ 66 h 160"/>
                  <a:gd name="T36" fmla="*/ 23 w 306"/>
                  <a:gd name="T37" fmla="*/ 66 h 160"/>
                  <a:gd name="T38" fmla="*/ 8 w 306"/>
                  <a:gd name="T39" fmla="*/ 103 h 160"/>
                  <a:gd name="T40" fmla="*/ 8 w 306"/>
                  <a:gd name="T41" fmla="*/ 127 h 160"/>
                  <a:gd name="T42" fmla="*/ 40 w 306"/>
                  <a:gd name="T43" fmla="*/ 144 h 160"/>
                  <a:gd name="T44" fmla="*/ 66 w 306"/>
                  <a:gd name="T45" fmla="*/ 153 h 160"/>
                  <a:gd name="T46" fmla="*/ 126 w 306"/>
                  <a:gd name="T47" fmla="*/ 135 h 160"/>
                  <a:gd name="T48" fmla="*/ 138 w 306"/>
                  <a:gd name="T49" fmla="*/ 128 h 160"/>
                  <a:gd name="T50" fmla="*/ 302 w 306"/>
                  <a:gd name="T51" fmla="*/ 121 h 160"/>
                  <a:gd name="T52" fmla="*/ 302 w 306"/>
                  <a:gd name="T53" fmla="*/ 4 h 160"/>
                  <a:gd name="T54" fmla="*/ 21 w 306"/>
                  <a:gd name="T55" fmla="*/ 66 h 160"/>
                  <a:gd name="T56" fmla="*/ 21 w 306"/>
                  <a:gd name="T57" fmla="*/ 6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6" h="160">
                    <a:moveTo>
                      <a:pt x="83" y="159"/>
                    </a:moveTo>
                    <a:cubicBezTo>
                      <a:pt x="77" y="159"/>
                      <a:pt x="71" y="158"/>
                      <a:pt x="65" y="157"/>
                    </a:cubicBezTo>
                    <a:cubicBezTo>
                      <a:pt x="39" y="148"/>
                      <a:pt x="39" y="148"/>
                      <a:pt x="39" y="148"/>
                    </a:cubicBezTo>
                    <a:cubicBezTo>
                      <a:pt x="21" y="145"/>
                      <a:pt x="10" y="139"/>
                      <a:pt x="4" y="129"/>
                    </a:cubicBezTo>
                    <a:cubicBezTo>
                      <a:pt x="0" y="122"/>
                      <a:pt x="0" y="112"/>
                      <a:pt x="4" y="102"/>
                    </a:cubicBezTo>
                    <a:cubicBezTo>
                      <a:pt x="19" y="65"/>
                      <a:pt x="19" y="65"/>
                      <a:pt x="19" y="65"/>
                    </a:cubicBezTo>
                    <a:cubicBezTo>
                      <a:pt x="24" y="44"/>
                      <a:pt x="42" y="28"/>
                      <a:pt x="63" y="26"/>
                    </a:cubicBezTo>
                    <a:cubicBezTo>
                      <a:pt x="304" y="0"/>
                      <a:pt x="304" y="0"/>
                      <a:pt x="304" y="0"/>
                    </a:cubicBezTo>
                    <a:cubicBezTo>
                      <a:pt x="304" y="0"/>
                      <a:pt x="305" y="0"/>
                      <a:pt x="305" y="0"/>
                    </a:cubicBezTo>
                    <a:cubicBezTo>
                      <a:pt x="306" y="1"/>
                      <a:pt x="306" y="1"/>
                      <a:pt x="306" y="2"/>
                    </a:cubicBezTo>
                    <a:cubicBezTo>
                      <a:pt x="305" y="123"/>
                      <a:pt x="305" y="123"/>
                      <a:pt x="305" y="123"/>
                    </a:cubicBezTo>
                    <a:cubicBezTo>
                      <a:pt x="305" y="124"/>
                      <a:pt x="305" y="125"/>
                      <a:pt x="304" y="125"/>
                    </a:cubicBezTo>
                    <a:cubicBezTo>
                      <a:pt x="138" y="132"/>
                      <a:pt x="138" y="132"/>
                      <a:pt x="138" y="132"/>
                    </a:cubicBezTo>
                    <a:cubicBezTo>
                      <a:pt x="135" y="132"/>
                      <a:pt x="131" y="134"/>
                      <a:pt x="129" y="137"/>
                    </a:cubicBezTo>
                    <a:cubicBezTo>
                      <a:pt x="118" y="151"/>
                      <a:pt x="101" y="159"/>
                      <a:pt x="83" y="159"/>
                    </a:cubicBezTo>
                    <a:close/>
                    <a:moveTo>
                      <a:pt x="302" y="4"/>
                    </a:moveTo>
                    <a:cubicBezTo>
                      <a:pt x="64" y="30"/>
                      <a:pt x="64" y="30"/>
                      <a:pt x="64" y="30"/>
                    </a:cubicBezTo>
                    <a:cubicBezTo>
                      <a:pt x="44" y="32"/>
                      <a:pt x="28" y="47"/>
                      <a:pt x="23" y="66"/>
                    </a:cubicBezTo>
                    <a:cubicBezTo>
                      <a:pt x="23" y="66"/>
                      <a:pt x="23" y="66"/>
                      <a:pt x="23" y="66"/>
                    </a:cubicBezTo>
                    <a:cubicBezTo>
                      <a:pt x="8" y="103"/>
                      <a:pt x="8" y="103"/>
                      <a:pt x="8" y="103"/>
                    </a:cubicBezTo>
                    <a:cubicBezTo>
                      <a:pt x="5" y="110"/>
                      <a:pt x="3" y="119"/>
                      <a:pt x="8" y="127"/>
                    </a:cubicBezTo>
                    <a:cubicBezTo>
                      <a:pt x="13" y="136"/>
                      <a:pt x="23" y="141"/>
                      <a:pt x="40" y="144"/>
                    </a:cubicBezTo>
                    <a:cubicBezTo>
                      <a:pt x="66" y="153"/>
                      <a:pt x="66" y="153"/>
                      <a:pt x="66" y="153"/>
                    </a:cubicBezTo>
                    <a:cubicBezTo>
                      <a:pt x="88" y="160"/>
                      <a:pt x="112" y="153"/>
                      <a:pt x="126" y="135"/>
                    </a:cubicBezTo>
                    <a:cubicBezTo>
                      <a:pt x="129" y="131"/>
                      <a:pt x="133" y="129"/>
                      <a:pt x="138" y="128"/>
                    </a:cubicBezTo>
                    <a:cubicBezTo>
                      <a:pt x="302" y="121"/>
                      <a:pt x="302" y="121"/>
                      <a:pt x="302" y="121"/>
                    </a:cubicBezTo>
                    <a:lnTo>
                      <a:pt x="302" y="4"/>
                    </a:lnTo>
                    <a:close/>
                    <a:moveTo>
                      <a:pt x="21" y="66"/>
                    </a:moveTo>
                    <a:cubicBezTo>
                      <a:pt x="21" y="66"/>
                      <a:pt x="21" y="66"/>
                      <a:pt x="21" y="66"/>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Shape 88"/>
              <p:cNvSpPr/>
              <p:nvPr/>
            </p:nvSpPr>
            <p:spPr bwMode="auto">
              <a:xfrm>
                <a:off x="6380163" y="4787901"/>
                <a:ext cx="152400" cy="76200"/>
              </a:xfrm>
              <a:custGeom>
                <a:avLst/>
                <a:gdLst>
                  <a:gd name="T0" fmla="*/ 40 w 40"/>
                  <a:gd name="T1" fmla="*/ 9 h 20"/>
                  <a:gd name="T2" fmla="*/ 16 w 40"/>
                  <a:gd name="T3" fmla="*/ 1 h 20"/>
                  <a:gd name="T4" fmla="*/ 2 w 40"/>
                  <a:gd name="T5" fmla="*/ 10 h 20"/>
                  <a:gd name="T6" fmla="*/ 0 w 40"/>
                  <a:gd name="T7" fmla="*/ 20 h 20"/>
                </a:gdLst>
                <a:ahLst/>
                <a:cxnLst>
                  <a:cxn ang="0">
                    <a:pos x="T0" y="T1"/>
                  </a:cxn>
                  <a:cxn ang="0">
                    <a:pos x="T2" y="T3"/>
                  </a:cxn>
                  <a:cxn ang="0">
                    <a:pos x="T4" y="T5"/>
                  </a:cxn>
                  <a:cxn ang="0">
                    <a:pos x="T6" y="T7"/>
                  </a:cxn>
                </a:cxnLst>
                <a:rect l="0" t="0" r="r" b="b"/>
                <a:pathLst>
                  <a:path w="40" h="20">
                    <a:moveTo>
                      <a:pt x="40" y="9"/>
                    </a:moveTo>
                    <a:cubicBezTo>
                      <a:pt x="16" y="1"/>
                      <a:pt x="16" y="1"/>
                      <a:pt x="16" y="1"/>
                    </a:cubicBezTo>
                    <a:cubicBezTo>
                      <a:pt x="9" y="0"/>
                      <a:pt x="3" y="4"/>
                      <a:pt x="2" y="10"/>
                    </a:cubicBezTo>
                    <a:cubicBezTo>
                      <a:pt x="0" y="20"/>
                      <a:pt x="0" y="20"/>
                      <a:pt x="0" y="20"/>
                    </a:cubicBezTo>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Shape 89"/>
              <p:cNvSpPr/>
              <p:nvPr/>
            </p:nvSpPr>
            <p:spPr bwMode="auto">
              <a:xfrm>
                <a:off x="6373813" y="4779963"/>
                <a:ext cx="165100" cy="92075"/>
              </a:xfrm>
              <a:custGeom>
                <a:avLst/>
                <a:gdLst>
                  <a:gd name="T0" fmla="*/ 2 w 44"/>
                  <a:gd name="T1" fmla="*/ 24 h 24"/>
                  <a:gd name="T2" fmla="*/ 2 w 44"/>
                  <a:gd name="T3" fmla="*/ 24 h 24"/>
                  <a:gd name="T4" fmla="*/ 0 w 44"/>
                  <a:gd name="T5" fmla="*/ 22 h 24"/>
                  <a:gd name="T6" fmla="*/ 2 w 44"/>
                  <a:gd name="T7" fmla="*/ 12 h 24"/>
                  <a:gd name="T8" fmla="*/ 18 w 44"/>
                  <a:gd name="T9" fmla="*/ 1 h 24"/>
                  <a:gd name="T10" fmla="*/ 43 w 44"/>
                  <a:gd name="T11" fmla="*/ 9 h 24"/>
                  <a:gd name="T12" fmla="*/ 44 w 44"/>
                  <a:gd name="T13" fmla="*/ 12 h 24"/>
                  <a:gd name="T14" fmla="*/ 41 w 44"/>
                  <a:gd name="T15" fmla="*/ 13 h 24"/>
                  <a:gd name="T16" fmla="*/ 17 w 44"/>
                  <a:gd name="T17" fmla="*/ 5 h 24"/>
                  <a:gd name="T18" fmla="*/ 6 w 44"/>
                  <a:gd name="T19" fmla="*/ 13 h 24"/>
                  <a:gd name="T20" fmla="*/ 4 w 44"/>
                  <a:gd name="T21" fmla="*/ 23 h 24"/>
                  <a:gd name="T22" fmla="*/ 2 w 4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4">
                    <a:moveTo>
                      <a:pt x="2" y="24"/>
                    </a:moveTo>
                    <a:cubicBezTo>
                      <a:pt x="2" y="24"/>
                      <a:pt x="2" y="24"/>
                      <a:pt x="2" y="24"/>
                    </a:cubicBezTo>
                    <a:cubicBezTo>
                      <a:pt x="1" y="24"/>
                      <a:pt x="0" y="23"/>
                      <a:pt x="0" y="22"/>
                    </a:cubicBezTo>
                    <a:cubicBezTo>
                      <a:pt x="2" y="12"/>
                      <a:pt x="2" y="12"/>
                      <a:pt x="2" y="12"/>
                    </a:cubicBezTo>
                    <a:cubicBezTo>
                      <a:pt x="3" y="4"/>
                      <a:pt x="11" y="0"/>
                      <a:pt x="18" y="1"/>
                    </a:cubicBezTo>
                    <a:cubicBezTo>
                      <a:pt x="43" y="9"/>
                      <a:pt x="43" y="9"/>
                      <a:pt x="43" y="9"/>
                    </a:cubicBezTo>
                    <a:cubicBezTo>
                      <a:pt x="44" y="10"/>
                      <a:pt x="44" y="11"/>
                      <a:pt x="44" y="12"/>
                    </a:cubicBezTo>
                    <a:cubicBezTo>
                      <a:pt x="43" y="13"/>
                      <a:pt x="42" y="14"/>
                      <a:pt x="41" y="13"/>
                    </a:cubicBezTo>
                    <a:cubicBezTo>
                      <a:pt x="17" y="5"/>
                      <a:pt x="17" y="5"/>
                      <a:pt x="17" y="5"/>
                    </a:cubicBezTo>
                    <a:cubicBezTo>
                      <a:pt x="12" y="4"/>
                      <a:pt x="7" y="7"/>
                      <a:pt x="6" y="13"/>
                    </a:cubicBezTo>
                    <a:cubicBezTo>
                      <a:pt x="4" y="23"/>
                      <a:pt x="4" y="23"/>
                      <a:pt x="4" y="23"/>
                    </a:cubicBezTo>
                    <a:cubicBezTo>
                      <a:pt x="4" y="24"/>
                      <a:pt x="3" y="24"/>
                      <a:pt x="2" y="2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Shape 90"/>
              <p:cNvSpPr/>
              <p:nvPr/>
            </p:nvSpPr>
            <p:spPr bwMode="auto">
              <a:xfrm>
                <a:off x="6234113" y="4645026"/>
                <a:ext cx="90488" cy="279400"/>
              </a:xfrm>
              <a:custGeom>
                <a:avLst/>
                <a:gdLst>
                  <a:gd name="T0" fmla="*/ 21 w 24"/>
                  <a:gd name="T1" fmla="*/ 0 h 74"/>
                  <a:gd name="T2" fmla="*/ 5 w 24"/>
                  <a:gd name="T3" fmla="*/ 34 h 74"/>
                  <a:gd name="T4" fmla="*/ 13 w 24"/>
                  <a:gd name="T5" fmla="*/ 65 h 74"/>
                  <a:gd name="T6" fmla="*/ 24 w 24"/>
                  <a:gd name="T7" fmla="*/ 74 h 74"/>
                </a:gdLst>
                <a:ahLst/>
                <a:cxnLst>
                  <a:cxn ang="0">
                    <a:pos x="T0" y="T1"/>
                  </a:cxn>
                  <a:cxn ang="0">
                    <a:pos x="T2" y="T3"/>
                  </a:cxn>
                  <a:cxn ang="0">
                    <a:pos x="T4" y="T5"/>
                  </a:cxn>
                  <a:cxn ang="0">
                    <a:pos x="T6" y="T7"/>
                  </a:cxn>
                </a:cxnLst>
                <a:rect l="0" t="0" r="r" b="b"/>
                <a:pathLst>
                  <a:path w="24" h="74">
                    <a:moveTo>
                      <a:pt x="21" y="0"/>
                    </a:moveTo>
                    <a:cubicBezTo>
                      <a:pt x="5" y="34"/>
                      <a:pt x="5" y="34"/>
                      <a:pt x="5" y="34"/>
                    </a:cubicBezTo>
                    <a:cubicBezTo>
                      <a:pt x="0" y="45"/>
                      <a:pt x="3" y="58"/>
                      <a:pt x="13" y="65"/>
                    </a:cubicBezTo>
                    <a:cubicBezTo>
                      <a:pt x="24" y="74"/>
                      <a:pt x="24" y="74"/>
                      <a:pt x="24" y="74"/>
                    </a:cubicBezTo>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Shape 91"/>
              <p:cNvSpPr/>
              <p:nvPr/>
            </p:nvSpPr>
            <p:spPr bwMode="auto">
              <a:xfrm>
                <a:off x="6226176" y="4633913"/>
                <a:ext cx="109538" cy="298450"/>
              </a:xfrm>
              <a:custGeom>
                <a:avLst/>
                <a:gdLst>
                  <a:gd name="T0" fmla="*/ 26 w 29"/>
                  <a:gd name="T1" fmla="*/ 79 h 79"/>
                  <a:gd name="T2" fmla="*/ 25 w 29"/>
                  <a:gd name="T3" fmla="*/ 79 h 79"/>
                  <a:gd name="T4" fmla="*/ 14 w 29"/>
                  <a:gd name="T5" fmla="*/ 70 h 79"/>
                  <a:gd name="T6" fmla="*/ 5 w 29"/>
                  <a:gd name="T7" fmla="*/ 36 h 79"/>
                  <a:gd name="T8" fmla="*/ 21 w 29"/>
                  <a:gd name="T9" fmla="*/ 2 h 79"/>
                  <a:gd name="T10" fmla="*/ 24 w 29"/>
                  <a:gd name="T11" fmla="*/ 1 h 79"/>
                  <a:gd name="T12" fmla="*/ 25 w 29"/>
                  <a:gd name="T13" fmla="*/ 4 h 79"/>
                  <a:gd name="T14" fmla="*/ 9 w 29"/>
                  <a:gd name="T15" fmla="*/ 38 h 79"/>
                  <a:gd name="T16" fmla="*/ 16 w 29"/>
                  <a:gd name="T17" fmla="*/ 67 h 79"/>
                  <a:gd name="T18" fmla="*/ 28 w 29"/>
                  <a:gd name="T19" fmla="*/ 76 h 79"/>
                  <a:gd name="T20" fmla="*/ 28 w 29"/>
                  <a:gd name="T21" fmla="*/ 79 h 79"/>
                  <a:gd name="T22" fmla="*/ 26 w 29"/>
                  <a:gd name="T2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9">
                    <a:moveTo>
                      <a:pt x="26" y="79"/>
                    </a:moveTo>
                    <a:cubicBezTo>
                      <a:pt x="26" y="79"/>
                      <a:pt x="25" y="79"/>
                      <a:pt x="25" y="79"/>
                    </a:cubicBezTo>
                    <a:cubicBezTo>
                      <a:pt x="14" y="70"/>
                      <a:pt x="14" y="70"/>
                      <a:pt x="14" y="70"/>
                    </a:cubicBezTo>
                    <a:cubicBezTo>
                      <a:pt x="3" y="62"/>
                      <a:pt x="0" y="48"/>
                      <a:pt x="5" y="36"/>
                    </a:cubicBezTo>
                    <a:cubicBezTo>
                      <a:pt x="21" y="2"/>
                      <a:pt x="21" y="2"/>
                      <a:pt x="21" y="2"/>
                    </a:cubicBezTo>
                    <a:cubicBezTo>
                      <a:pt x="22" y="1"/>
                      <a:pt x="23" y="0"/>
                      <a:pt x="24" y="1"/>
                    </a:cubicBezTo>
                    <a:cubicBezTo>
                      <a:pt x="25" y="1"/>
                      <a:pt x="25" y="3"/>
                      <a:pt x="25" y="4"/>
                    </a:cubicBezTo>
                    <a:cubicBezTo>
                      <a:pt x="9" y="38"/>
                      <a:pt x="9" y="38"/>
                      <a:pt x="9" y="38"/>
                    </a:cubicBezTo>
                    <a:cubicBezTo>
                      <a:pt x="4" y="48"/>
                      <a:pt x="7" y="60"/>
                      <a:pt x="16" y="67"/>
                    </a:cubicBezTo>
                    <a:cubicBezTo>
                      <a:pt x="28" y="76"/>
                      <a:pt x="28" y="76"/>
                      <a:pt x="28" y="76"/>
                    </a:cubicBezTo>
                    <a:cubicBezTo>
                      <a:pt x="28" y="77"/>
                      <a:pt x="29" y="78"/>
                      <a:pt x="28" y="79"/>
                    </a:cubicBezTo>
                    <a:cubicBezTo>
                      <a:pt x="27" y="79"/>
                      <a:pt x="27" y="79"/>
                      <a:pt x="26" y="79"/>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Shape 92"/>
              <p:cNvSpPr/>
              <p:nvPr/>
            </p:nvSpPr>
            <p:spPr bwMode="auto">
              <a:xfrm>
                <a:off x="6119813" y="4587876"/>
                <a:ext cx="103188" cy="301625"/>
              </a:xfrm>
              <a:custGeom>
                <a:avLst/>
                <a:gdLst>
                  <a:gd name="T0" fmla="*/ 27 w 27"/>
                  <a:gd name="T1" fmla="*/ 0 h 80"/>
                  <a:gd name="T2" fmla="*/ 4 w 27"/>
                  <a:gd name="T3" fmla="*/ 44 h 80"/>
                  <a:gd name="T4" fmla="*/ 5 w 27"/>
                  <a:gd name="T5" fmla="*/ 69 h 80"/>
                  <a:gd name="T6" fmla="*/ 15 w 27"/>
                  <a:gd name="T7" fmla="*/ 78 h 80"/>
                  <a:gd name="T8" fmla="*/ 19 w 27"/>
                  <a:gd name="T9" fmla="*/ 80 h 80"/>
                </a:gdLst>
                <a:ahLst/>
                <a:cxnLst>
                  <a:cxn ang="0">
                    <a:pos x="T0" y="T1"/>
                  </a:cxn>
                  <a:cxn ang="0">
                    <a:pos x="T2" y="T3"/>
                  </a:cxn>
                  <a:cxn ang="0">
                    <a:pos x="T4" y="T5"/>
                  </a:cxn>
                  <a:cxn ang="0">
                    <a:pos x="T6" y="T7"/>
                  </a:cxn>
                  <a:cxn ang="0">
                    <a:pos x="T8" y="T9"/>
                  </a:cxn>
                </a:cxnLst>
                <a:rect l="0" t="0" r="r" b="b"/>
                <a:pathLst>
                  <a:path w="27" h="80">
                    <a:moveTo>
                      <a:pt x="27" y="0"/>
                    </a:moveTo>
                    <a:cubicBezTo>
                      <a:pt x="4" y="44"/>
                      <a:pt x="4" y="44"/>
                      <a:pt x="4" y="44"/>
                    </a:cubicBezTo>
                    <a:cubicBezTo>
                      <a:pt x="0" y="52"/>
                      <a:pt x="1" y="61"/>
                      <a:pt x="5" y="69"/>
                    </a:cubicBezTo>
                    <a:cubicBezTo>
                      <a:pt x="7" y="73"/>
                      <a:pt x="11" y="76"/>
                      <a:pt x="15" y="78"/>
                    </a:cubicBezTo>
                    <a:cubicBezTo>
                      <a:pt x="19" y="80"/>
                      <a:pt x="19" y="80"/>
                      <a:pt x="19" y="80"/>
                    </a:cubicBezTo>
                  </a:path>
                </a:pathLst>
              </a:custGeom>
              <a:solidFill>
                <a:srgbClr val="F48B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Shape 93"/>
              <p:cNvSpPr/>
              <p:nvPr/>
            </p:nvSpPr>
            <p:spPr bwMode="auto">
              <a:xfrm>
                <a:off x="6113463" y="4579938"/>
                <a:ext cx="115888" cy="317500"/>
              </a:xfrm>
              <a:custGeom>
                <a:avLst/>
                <a:gdLst>
                  <a:gd name="T0" fmla="*/ 21 w 31"/>
                  <a:gd name="T1" fmla="*/ 84 h 84"/>
                  <a:gd name="T2" fmla="*/ 21 w 31"/>
                  <a:gd name="T3" fmla="*/ 84 h 84"/>
                  <a:gd name="T4" fmla="*/ 16 w 31"/>
                  <a:gd name="T5" fmla="*/ 82 h 84"/>
                  <a:gd name="T6" fmla="*/ 5 w 31"/>
                  <a:gd name="T7" fmla="*/ 72 h 84"/>
                  <a:gd name="T8" fmla="*/ 4 w 31"/>
                  <a:gd name="T9" fmla="*/ 46 h 84"/>
                  <a:gd name="T10" fmla="*/ 27 w 31"/>
                  <a:gd name="T11" fmla="*/ 1 h 84"/>
                  <a:gd name="T12" fmla="*/ 30 w 31"/>
                  <a:gd name="T13" fmla="*/ 0 h 84"/>
                  <a:gd name="T14" fmla="*/ 31 w 31"/>
                  <a:gd name="T15" fmla="*/ 3 h 84"/>
                  <a:gd name="T16" fmla="*/ 8 w 31"/>
                  <a:gd name="T17" fmla="*/ 47 h 84"/>
                  <a:gd name="T18" fmla="*/ 9 w 31"/>
                  <a:gd name="T19" fmla="*/ 70 h 84"/>
                  <a:gd name="T20" fmla="*/ 18 w 31"/>
                  <a:gd name="T21" fmla="*/ 78 h 84"/>
                  <a:gd name="T22" fmla="*/ 22 w 31"/>
                  <a:gd name="T23" fmla="*/ 81 h 84"/>
                  <a:gd name="T24" fmla="*/ 23 w 31"/>
                  <a:gd name="T25" fmla="*/ 83 h 84"/>
                  <a:gd name="T26" fmla="*/ 21 w 31"/>
                  <a:gd name="T2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84">
                    <a:moveTo>
                      <a:pt x="21" y="84"/>
                    </a:moveTo>
                    <a:cubicBezTo>
                      <a:pt x="21" y="84"/>
                      <a:pt x="21" y="84"/>
                      <a:pt x="21" y="84"/>
                    </a:cubicBezTo>
                    <a:cubicBezTo>
                      <a:pt x="16" y="82"/>
                      <a:pt x="16" y="82"/>
                      <a:pt x="16" y="82"/>
                    </a:cubicBezTo>
                    <a:cubicBezTo>
                      <a:pt x="11" y="79"/>
                      <a:pt x="8" y="76"/>
                      <a:pt x="5" y="72"/>
                    </a:cubicBezTo>
                    <a:cubicBezTo>
                      <a:pt x="1" y="64"/>
                      <a:pt x="0" y="54"/>
                      <a:pt x="4" y="46"/>
                    </a:cubicBezTo>
                    <a:cubicBezTo>
                      <a:pt x="27" y="1"/>
                      <a:pt x="27" y="1"/>
                      <a:pt x="27" y="1"/>
                    </a:cubicBezTo>
                    <a:cubicBezTo>
                      <a:pt x="27" y="0"/>
                      <a:pt x="29" y="0"/>
                      <a:pt x="30" y="0"/>
                    </a:cubicBezTo>
                    <a:cubicBezTo>
                      <a:pt x="31" y="1"/>
                      <a:pt x="31" y="2"/>
                      <a:pt x="31" y="3"/>
                    </a:cubicBezTo>
                    <a:cubicBezTo>
                      <a:pt x="8" y="47"/>
                      <a:pt x="8" y="47"/>
                      <a:pt x="8" y="47"/>
                    </a:cubicBezTo>
                    <a:cubicBezTo>
                      <a:pt x="4" y="54"/>
                      <a:pt x="5" y="63"/>
                      <a:pt x="9" y="70"/>
                    </a:cubicBezTo>
                    <a:cubicBezTo>
                      <a:pt x="11" y="73"/>
                      <a:pt x="14" y="76"/>
                      <a:pt x="18" y="78"/>
                    </a:cubicBezTo>
                    <a:cubicBezTo>
                      <a:pt x="22" y="81"/>
                      <a:pt x="22" y="81"/>
                      <a:pt x="22" y="81"/>
                    </a:cubicBezTo>
                    <a:cubicBezTo>
                      <a:pt x="23" y="81"/>
                      <a:pt x="24" y="83"/>
                      <a:pt x="23" y="83"/>
                    </a:cubicBezTo>
                    <a:cubicBezTo>
                      <a:pt x="23" y="84"/>
                      <a:pt x="22" y="84"/>
                      <a:pt x="21" y="8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Shape 94"/>
              <p:cNvSpPr/>
              <p:nvPr/>
            </p:nvSpPr>
            <p:spPr bwMode="auto">
              <a:xfrm>
                <a:off x="6554788" y="3390901"/>
                <a:ext cx="1389063" cy="1511300"/>
              </a:xfrm>
              <a:custGeom>
                <a:avLst/>
                <a:gdLst>
                  <a:gd name="T0" fmla="*/ 156 w 368"/>
                  <a:gd name="T1" fmla="*/ 399 h 400"/>
                  <a:gd name="T2" fmla="*/ 3 w 368"/>
                  <a:gd name="T3" fmla="*/ 400 h 400"/>
                  <a:gd name="T4" fmla="*/ 0 w 368"/>
                  <a:gd name="T5" fmla="*/ 400 h 400"/>
                  <a:gd name="T6" fmla="*/ 15 w 368"/>
                  <a:gd name="T7" fmla="*/ 254 h 400"/>
                  <a:gd name="T8" fmla="*/ 94 w 368"/>
                  <a:gd name="T9" fmla="*/ 246 h 400"/>
                  <a:gd name="T10" fmla="*/ 92 w 368"/>
                  <a:gd name="T11" fmla="*/ 1 h 400"/>
                  <a:gd name="T12" fmla="*/ 146 w 368"/>
                  <a:gd name="T13" fmla="*/ 0 h 400"/>
                  <a:gd name="T14" fmla="*/ 247 w 368"/>
                  <a:gd name="T15" fmla="*/ 59 h 400"/>
                  <a:gd name="T16" fmla="*/ 359 w 368"/>
                  <a:gd name="T17" fmla="*/ 270 h 400"/>
                  <a:gd name="T18" fmla="*/ 346 w 368"/>
                  <a:gd name="T19" fmla="*/ 356 h 400"/>
                  <a:gd name="T20" fmla="*/ 269 w 368"/>
                  <a:gd name="T21" fmla="*/ 398 h 400"/>
                  <a:gd name="T22" fmla="*/ 267 w 368"/>
                  <a:gd name="T23" fmla="*/ 398 h 400"/>
                  <a:gd name="T24" fmla="*/ 267 w 368"/>
                  <a:gd name="T25" fmla="*/ 400 h 400"/>
                  <a:gd name="T26" fmla="*/ 156 w 368"/>
                  <a:gd name="T27" fmla="*/ 39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400">
                    <a:moveTo>
                      <a:pt x="156" y="399"/>
                    </a:moveTo>
                    <a:cubicBezTo>
                      <a:pt x="3" y="400"/>
                      <a:pt x="3" y="400"/>
                      <a:pt x="3" y="400"/>
                    </a:cubicBezTo>
                    <a:cubicBezTo>
                      <a:pt x="1" y="400"/>
                      <a:pt x="1" y="400"/>
                      <a:pt x="0" y="400"/>
                    </a:cubicBezTo>
                    <a:cubicBezTo>
                      <a:pt x="23" y="350"/>
                      <a:pt x="28" y="303"/>
                      <a:pt x="15" y="254"/>
                    </a:cubicBezTo>
                    <a:cubicBezTo>
                      <a:pt x="94" y="246"/>
                      <a:pt x="94" y="246"/>
                      <a:pt x="94" y="246"/>
                    </a:cubicBezTo>
                    <a:cubicBezTo>
                      <a:pt x="92" y="1"/>
                      <a:pt x="92" y="1"/>
                      <a:pt x="92" y="1"/>
                    </a:cubicBezTo>
                    <a:cubicBezTo>
                      <a:pt x="146" y="0"/>
                      <a:pt x="146" y="0"/>
                      <a:pt x="146" y="0"/>
                    </a:cubicBezTo>
                    <a:cubicBezTo>
                      <a:pt x="192" y="0"/>
                      <a:pt x="232" y="24"/>
                      <a:pt x="247" y="59"/>
                    </a:cubicBezTo>
                    <a:cubicBezTo>
                      <a:pt x="359" y="270"/>
                      <a:pt x="359" y="270"/>
                      <a:pt x="359" y="270"/>
                    </a:cubicBezTo>
                    <a:cubicBezTo>
                      <a:pt x="368" y="300"/>
                      <a:pt x="364" y="331"/>
                      <a:pt x="346" y="356"/>
                    </a:cubicBezTo>
                    <a:cubicBezTo>
                      <a:pt x="328" y="382"/>
                      <a:pt x="300" y="397"/>
                      <a:pt x="269" y="398"/>
                    </a:cubicBezTo>
                    <a:cubicBezTo>
                      <a:pt x="267" y="398"/>
                      <a:pt x="267" y="398"/>
                      <a:pt x="267" y="398"/>
                    </a:cubicBezTo>
                    <a:cubicBezTo>
                      <a:pt x="267" y="400"/>
                      <a:pt x="267" y="400"/>
                      <a:pt x="267" y="400"/>
                    </a:cubicBezTo>
                    <a:lnTo>
                      <a:pt x="156" y="39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Shape 95"/>
              <p:cNvSpPr/>
              <p:nvPr/>
            </p:nvSpPr>
            <p:spPr bwMode="auto">
              <a:xfrm>
                <a:off x="6543676" y="3382963"/>
                <a:ext cx="1449388" cy="1525588"/>
              </a:xfrm>
              <a:custGeom>
                <a:avLst/>
                <a:gdLst>
                  <a:gd name="T0" fmla="*/ 149 w 384"/>
                  <a:gd name="T1" fmla="*/ 4 h 404"/>
                  <a:gd name="T2" fmla="*/ 249 w 384"/>
                  <a:gd name="T3" fmla="*/ 62 h 404"/>
                  <a:gd name="T4" fmla="*/ 249 w 384"/>
                  <a:gd name="T5" fmla="*/ 62 h 404"/>
                  <a:gd name="T6" fmla="*/ 249 w 384"/>
                  <a:gd name="T7" fmla="*/ 62 h 404"/>
                  <a:gd name="T8" fmla="*/ 360 w 384"/>
                  <a:gd name="T9" fmla="*/ 273 h 404"/>
                  <a:gd name="T10" fmla="*/ 347 w 384"/>
                  <a:gd name="T11" fmla="*/ 357 h 404"/>
                  <a:gd name="T12" fmla="*/ 272 w 384"/>
                  <a:gd name="T13" fmla="*/ 398 h 404"/>
                  <a:gd name="T14" fmla="*/ 268 w 384"/>
                  <a:gd name="T15" fmla="*/ 398 h 404"/>
                  <a:gd name="T16" fmla="*/ 268 w 384"/>
                  <a:gd name="T17" fmla="*/ 400 h 404"/>
                  <a:gd name="T18" fmla="*/ 159 w 384"/>
                  <a:gd name="T19" fmla="*/ 399 h 404"/>
                  <a:gd name="T20" fmla="*/ 6 w 384"/>
                  <a:gd name="T21" fmla="*/ 400 h 404"/>
                  <a:gd name="T22" fmla="*/ 6 w 384"/>
                  <a:gd name="T23" fmla="*/ 400 h 404"/>
                  <a:gd name="T24" fmla="*/ 20 w 384"/>
                  <a:gd name="T25" fmla="*/ 258 h 404"/>
                  <a:gd name="T26" fmla="*/ 95 w 384"/>
                  <a:gd name="T27" fmla="*/ 250 h 404"/>
                  <a:gd name="T28" fmla="*/ 99 w 384"/>
                  <a:gd name="T29" fmla="*/ 250 h 404"/>
                  <a:gd name="T30" fmla="*/ 99 w 384"/>
                  <a:gd name="T31" fmla="*/ 246 h 404"/>
                  <a:gd name="T32" fmla="*/ 97 w 384"/>
                  <a:gd name="T33" fmla="*/ 5 h 404"/>
                  <a:gd name="T34" fmla="*/ 149 w 384"/>
                  <a:gd name="T35" fmla="*/ 4 h 404"/>
                  <a:gd name="T36" fmla="*/ 149 w 384"/>
                  <a:gd name="T37" fmla="*/ 0 h 404"/>
                  <a:gd name="T38" fmla="*/ 93 w 384"/>
                  <a:gd name="T39" fmla="*/ 1 h 404"/>
                  <a:gd name="T40" fmla="*/ 95 w 384"/>
                  <a:gd name="T41" fmla="*/ 246 h 404"/>
                  <a:gd name="T42" fmla="*/ 15 w 384"/>
                  <a:gd name="T43" fmla="*/ 255 h 404"/>
                  <a:gd name="T44" fmla="*/ 0 w 384"/>
                  <a:gd name="T45" fmla="*/ 403 h 404"/>
                  <a:gd name="T46" fmla="*/ 6 w 384"/>
                  <a:gd name="T47" fmla="*/ 404 h 404"/>
                  <a:gd name="T48" fmla="*/ 6 w 384"/>
                  <a:gd name="T49" fmla="*/ 404 h 404"/>
                  <a:gd name="T50" fmla="*/ 159 w 384"/>
                  <a:gd name="T51" fmla="*/ 403 h 404"/>
                  <a:gd name="T52" fmla="*/ 272 w 384"/>
                  <a:gd name="T53" fmla="*/ 404 h 404"/>
                  <a:gd name="T54" fmla="*/ 272 w 384"/>
                  <a:gd name="T55" fmla="*/ 402 h 404"/>
                  <a:gd name="T56" fmla="*/ 364 w 384"/>
                  <a:gd name="T57" fmla="*/ 272 h 404"/>
                  <a:gd name="T58" fmla="*/ 252 w 384"/>
                  <a:gd name="T59" fmla="*/ 60 h 404"/>
                  <a:gd name="T60" fmla="*/ 149 w 384"/>
                  <a:gd name="T61"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404">
                    <a:moveTo>
                      <a:pt x="149" y="4"/>
                    </a:moveTo>
                    <a:cubicBezTo>
                      <a:pt x="194" y="4"/>
                      <a:pt x="234" y="28"/>
                      <a:pt x="249" y="62"/>
                    </a:cubicBezTo>
                    <a:cubicBezTo>
                      <a:pt x="249" y="62"/>
                      <a:pt x="249" y="62"/>
                      <a:pt x="249" y="62"/>
                    </a:cubicBezTo>
                    <a:cubicBezTo>
                      <a:pt x="249" y="62"/>
                      <a:pt x="249" y="62"/>
                      <a:pt x="249" y="62"/>
                    </a:cubicBezTo>
                    <a:cubicBezTo>
                      <a:pt x="360" y="273"/>
                      <a:pt x="360" y="273"/>
                      <a:pt x="360" y="273"/>
                    </a:cubicBezTo>
                    <a:cubicBezTo>
                      <a:pt x="369" y="302"/>
                      <a:pt x="365" y="332"/>
                      <a:pt x="347" y="357"/>
                    </a:cubicBezTo>
                    <a:cubicBezTo>
                      <a:pt x="330" y="382"/>
                      <a:pt x="303" y="397"/>
                      <a:pt x="272" y="398"/>
                    </a:cubicBezTo>
                    <a:cubicBezTo>
                      <a:pt x="268" y="398"/>
                      <a:pt x="268" y="398"/>
                      <a:pt x="268" y="398"/>
                    </a:cubicBezTo>
                    <a:cubicBezTo>
                      <a:pt x="268" y="400"/>
                      <a:pt x="268" y="400"/>
                      <a:pt x="268" y="400"/>
                    </a:cubicBezTo>
                    <a:cubicBezTo>
                      <a:pt x="159" y="399"/>
                      <a:pt x="159" y="399"/>
                      <a:pt x="159" y="399"/>
                    </a:cubicBezTo>
                    <a:cubicBezTo>
                      <a:pt x="6" y="400"/>
                      <a:pt x="6" y="400"/>
                      <a:pt x="6" y="400"/>
                    </a:cubicBezTo>
                    <a:cubicBezTo>
                      <a:pt x="6" y="400"/>
                      <a:pt x="6" y="400"/>
                      <a:pt x="6" y="400"/>
                    </a:cubicBezTo>
                    <a:cubicBezTo>
                      <a:pt x="28" y="351"/>
                      <a:pt x="33" y="306"/>
                      <a:pt x="20" y="258"/>
                    </a:cubicBezTo>
                    <a:cubicBezTo>
                      <a:pt x="95" y="250"/>
                      <a:pt x="95" y="250"/>
                      <a:pt x="95" y="250"/>
                    </a:cubicBezTo>
                    <a:cubicBezTo>
                      <a:pt x="99" y="250"/>
                      <a:pt x="99" y="250"/>
                      <a:pt x="99" y="250"/>
                    </a:cubicBezTo>
                    <a:cubicBezTo>
                      <a:pt x="99" y="246"/>
                      <a:pt x="99" y="246"/>
                      <a:pt x="99" y="246"/>
                    </a:cubicBezTo>
                    <a:cubicBezTo>
                      <a:pt x="97" y="5"/>
                      <a:pt x="97" y="5"/>
                      <a:pt x="97" y="5"/>
                    </a:cubicBezTo>
                    <a:cubicBezTo>
                      <a:pt x="149" y="4"/>
                      <a:pt x="149" y="4"/>
                      <a:pt x="149" y="4"/>
                    </a:cubicBezTo>
                    <a:moveTo>
                      <a:pt x="149" y="0"/>
                    </a:moveTo>
                    <a:cubicBezTo>
                      <a:pt x="93" y="1"/>
                      <a:pt x="93" y="1"/>
                      <a:pt x="93" y="1"/>
                    </a:cubicBezTo>
                    <a:cubicBezTo>
                      <a:pt x="95" y="246"/>
                      <a:pt x="95" y="246"/>
                      <a:pt x="95" y="246"/>
                    </a:cubicBezTo>
                    <a:cubicBezTo>
                      <a:pt x="15" y="255"/>
                      <a:pt x="15" y="255"/>
                      <a:pt x="15" y="255"/>
                    </a:cubicBezTo>
                    <a:cubicBezTo>
                      <a:pt x="30" y="307"/>
                      <a:pt x="24" y="354"/>
                      <a:pt x="0" y="403"/>
                    </a:cubicBezTo>
                    <a:cubicBezTo>
                      <a:pt x="0" y="404"/>
                      <a:pt x="4" y="404"/>
                      <a:pt x="6" y="404"/>
                    </a:cubicBezTo>
                    <a:cubicBezTo>
                      <a:pt x="6" y="404"/>
                      <a:pt x="6" y="404"/>
                      <a:pt x="6" y="404"/>
                    </a:cubicBezTo>
                    <a:cubicBezTo>
                      <a:pt x="159" y="403"/>
                      <a:pt x="159" y="403"/>
                      <a:pt x="159" y="403"/>
                    </a:cubicBezTo>
                    <a:cubicBezTo>
                      <a:pt x="272" y="404"/>
                      <a:pt x="272" y="404"/>
                      <a:pt x="272" y="404"/>
                    </a:cubicBezTo>
                    <a:cubicBezTo>
                      <a:pt x="272" y="402"/>
                      <a:pt x="272" y="402"/>
                      <a:pt x="272" y="402"/>
                    </a:cubicBezTo>
                    <a:cubicBezTo>
                      <a:pt x="338" y="400"/>
                      <a:pt x="384" y="335"/>
                      <a:pt x="364" y="272"/>
                    </a:cubicBezTo>
                    <a:cubicBezTo>
                      <a:pt x="252" y="60"/>
                      <a:pt x="252" y="60"/>
                      <a:pt x="252" y="60"/>
                    </a:cubicBezTo>
                    <a:cubicBezTo>
                      <a:pt x="235" y="22"/>
                      <a:pt x="193" y="0"/>
                      <a:pt x="149" y="0"/>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Shape 96"/>
              <p:cNvSpPr/>
              <p:nvPr/>
            </p:nvSpPr>
            <p:spPr bwMode="auto">
              <a:xfrm>
                <a:off x="6659563" y="4795838"/>
                <a:ext cx="65088" cy="63500"/>
              </a:xfrm>
              <a:custGeom>
                <a:avLst/>
                <a:gdLst>
                  <a:gd name="T0" fmla="*/ 7 w 17"/>
                  <a:gd name="T1" fmla="*/ 1 h 17"/>
                  <a:gd name="T2" fmla="*/ 16 w 17"/>
                  <a:gd name="T3" fmla="*/ 7 h 17"/>
                  <a:gd name="T4" fmla="*/ 10 w 17"/>
                  <a:gd name="T5" fmla="*/ 16 h 17"/>
                  <a:gd name="T6" fmla="*/ 1 w 17"/>
                  <a:gd name="T7" fmla="*/ 9 h 17"/>
                  <a:gd name="T8" fmla="*/ 7 w 17"/>
                  <a:gd name="T9" fmla="*/ 1 h 17"/>
                </a:gdLst>
                <a:ahLst/>
                <a:cxnLst>
                  <a:cxn ang="0">
                    <a:pos x="T0" y="T1"/>
                  </a:cxn>
                  <a:cxn ang="0">
                    <a:pos x="T2" y="T3"/>
                  </a:cxn>
                  <a:cxn ang="0">
                    <a:pos x="T4" y="T5"/>
                  </a:cxn>
                  <a:cxn ang="0">
                    <a:pos x="T6" y="T7"/>
                  </a:cxn>
                  <a:cxn ang="0">
                    <a:pos x="T8" y="T9"/>
                  </a:cxn>
                </a:cxnLst>
                <a:rect l="0" t="0" r="r" b="b"/>
                <a:pathLst>
                  <a:path w="17" h="17">
                    <a:moveTo>
                      <a:pt x="7" y="1"/>
                    </a:moveTo>
                    <a:cubicBezTo>
                      <a:pt x="12" y="0"/>
                      <a:pt x="16" y="3"/>
                      <a:pt x="16" y="7"/>
                    </a:cubicBezTo>
                    <a:cubicBezTo>
                      <a:pt x="17" y="12"/>
                      <a:pt x="14" y="16"/>
                      <a:pt x="10" y="16"/>
                    </a:cubicBezTo>
                    <a:cubicBezTo>
                      <a:pt x="5" y="17"/>
                      <a:pt x="1" y="14"/>
                      <a:pt x="1" y="9"/>
                    </a:cubicBezTo>
                    <a:cubicBezTo>
                      <a:pt x="0" y="5"/>
                      <a:pt x="3" y="1"/>
                      <a:pt x="7" y="1"/>
                    </a:cubicBezTo>
                    <a:close/>
                  </a:path>
                </a:pathLst>
              </a:custGeom>
              <a:solidFill>
                <a:srgbClr val="F9F8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Shape 97"/>
              <p:cNvSpPr/>
              <p:nvPr/>
            </p:nvSpPr>
            <p:spPr bwMode="auto">
              <a:xfrm>
                <a:off x="6653213" y="4787901"/>
                <a:ext cx="79375" cy="76200"/>
              </a:xfrm>
              <a:custGeom>
                <a:avLst/>
                <a:gdLst>
                  <a:gd name="T0" fmla="*/ 11 w 21"/>
                  <a:gd name="T1" fmla="*/ 20 h 20"/>
                  <a:gd name="T2" fmla="*/ 1 w 21"/>
                  <a:gd name="T3" fmla="*/ 12 h 20"/>
                  <a:gd name="T4" fmla="*/ 3 w 21"/>
                  <a:gd name="T5" fmla="*/ 4 h 20"/>
                  <a:gd name="T6" fmla="*/ 9 w 21"/>
                  <a:gd name="T7" fmla="*/ 1 h 20"/>
                  <a:gd name="T8" fmla="*/ 20 w 21"/>
                  <a:gd name="T9" fmla="*/ 9 h 20"/>
                  <a:gd name="T10" fmla="*/ 12 w 21"/>
                  <a:gd name="T11" fmla="*/ 20 h 20"/>
                  <a:gd name="T12" fmla="*/ 11 w 21"/>
                  <a:gd name="T13" fmla="*/ 20 h 20"/>
                  <a:gd name="T14" fmla="*/ 10 w 21"/>
                  <a:gd name="T15" fmla="*/ 5 h 20"/>
                  <a:gd name="T16" fmla="*/ 6 w 21"/>
                  <a:gd name="T17" fmla="*/ 7 h 20"/>
                  <a:gd name="T18" fmla="*/ 5 w 21"/>
                  <a:gd name="T19" fmla="*/ 11 h 20"/>
                  <a:gd name="T20" fmla="*/ 7 w 21"/>
                  <a:gd name="T21" fmla="*/ 15 h 20"/>
                  <a:gd name="T22" fmla="*/ 11 w 21"/>
                  <a:gd name="T23" fmla="*/ 16 h 20"/>
                  <a:gd name="T24" fmla="*/ 16 w 21"/>
                  <a:gd name="T25" fmla="*/ 10 h 20"/>
                  <a:gd name="T26" fmla="*/ 10 w 21"/>
                  <a:gd name="T2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0">
                    <a:moveTo>
                      <a:pt x="11" y="20"/>
                    </a:moveTo>
                    <a:cubicBezTo>
                      <a:pt x="6" y="20"/>
                      <a:pt x="1" y="17"/>
                      <a:pt x="1" y="12"/>
                    </a:cubicBezTo>
                    <a:cubicBezTo>
                      <a:pt x="0" y="9"/>
                      <a:pt x="1" y="6"/>
                      <a:pt x="3" y="4"/>
                    </a:cubicBezTo>
                    <a:cubicBezTo>
                      <a:pt x="4" y="2"/>
                      <a:pt x="7" y="1"/>
                      <a:pt x="9" y="1"/>
                    </a:cubicBezTo>
                    <a:cubicBezTo>
                      <a:pt x="15" y="0"/>
                      <a:pt x="20" y="4"/>
                      <a:pt x="20" y="9"/>
                    </a:cubicBezTo>
                    <a:cubicBezTo>
                      <a:pt x="21" y="14"/>
                      <a:pt x="17" y="19"/>
                      <a:pt x="12" y="20"/>
                    </a:cubicBezTo>
                    <a:cubicBezTo>
                      <a:pt x="11" y="20"/>
                      <a:pt x="11" y="20"/>
                      <a:pt x="11" y="20"/>
                    </a:cubicBezTo>
                    <a:close/>
                    <a:moveTo>
                      <a:pt x="10" y="5"/>
                    </a:moveTo>
                    <a:cubicBezTo>
                      <a:pt x="8" y="5"/>
                      <a:pt x="7" y="6"/>
                      <a:pt x="6" y="7"/>
                    </a:cubicBezTo>
                    <a:cubicBezTo>
                      <a:pt x="5" y="8"/>
                      <a:pt x="5" y="10"/>
                      <a:pt x="5" y="11"/>
                    </a:cubicBezTo>
                    <a:cubicBezTo>
                      <a:pt x="5" y="13"/>
                      <a:pt x="6" y="14"/>
                      <a:pt x="7" y="15"/>
                    </a:cubicBezTo>
                    <a:cubicBezTo>
                      <a:pt x="8" y="16"/>
                      <a:pt x="10" y="16"/>
                      <a:pt x="11" y="16"/>
                    </a:cubicBezTo>
                    <a:cubicBezTo>
                      <a:pt x="15" y="16"/>
                      <a:pt x="17" y="13"/>
                      <a:pt x="16" y="10"/>
                    </a:cubicBezTo>
                    <a:cubicBezTo>
                      <a:pt x="16" y="6"/>
                      <a:pt x="13" y="4"/>
                      <a:pt x="10" y="5"/>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Shape 98"/>
              <p:cNvSpPr/>
              <p:nvPr/>
            </p:nvSpPr>
            <p:spPr bwMode="auto">
              <a:xfrm>
                <a:off x="6746876" y="4598988"/>
                <a:ext cx="71438" cy="317500"/>
              </a:xfrm>
              <a:custGeom>
                <a:avLst/>
                <a:gdLst>
                  <a:gd name="T0" fmla="*/ 3 w 19"/>
                  <a:gd name="T1" fmla="*/ 84 h 84"/>
                  <a:gd name="T2" fmla="*/ 2 w 19"/>
                  <a:gd name="T3" fmla="*/ 84 h 84"/>
                  <a:gd name="T4" fmla="*/ 1 w 19"/>
                  <a:gd name="T5" fmla="*/ 81 h 84"/>
                  <a:gd name="T6" fmla="*/ 10 w 19"/>
                  <a:gd name="T7" fmla="*/ 2 h 84"/>
                  <a:gd name="T8" fmla="*/ 11 w 19"/>
                  <a:gd name="T9" fmla="*/ 0 h 84"/>
                  <a:gd name="T10" fmla="*/ 14 w 19"/>
                  <a:gd name="T11" fmla="*/ 2 h 84"/>
                  <a:gd name="T12" fmla="*/ 4 w 19"/>
                  <a:gd name="T13" fmla="*/ 83 h 84"/>
                  <a:gd name="T14" fmla="*/ 3 w 19"/>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4">
                    <a:moveTo>
                      <a:pt x="3" y="84"/>
                    </a:moveTo>
                    <a:cubicBezTo>
                      <a:pt x="2" y="84"/>
                      <a:pt x="2" y="84"/>
                      <a:pt x="2" y="84"/>
                    </a:cubicBezTo>
                    <a:cubicBezTo>
                      <a:pt x="1" y="83"/>
                      <a:pt x="0" y="82"/>
                      <a:pt x="1" y="81"/>
                    </a:cubicBezTo>
                    <a:cubicBezTo>
                      <a:pt x="1" y="81"/>
                      <a:pt x="15" y="57"/>
                      <a:pt x="10" y="2"/>
                    </a:cubicBezTo>
                    <a:cubicBezTo>
                      <a:pt x="9" y="1"/>
                      <a:pt x="10" y="0"/>
                      <a:pt x="11" y="0"/>
                    </a:cubicBezTo>
                    <a:cubicBezTo>
                      <a:pt x="12" y="0"/>
                      <a:pt x="13" y="0"/>
                      <a:pt x="14" y="2"/>
                    </a:cubicBezTo>
                    <a:cubicBezTo>
                      <a:pt x="19" y="58"/>
                      <a:pt x="5" y="82"/>
                      <a:pt x="4" y="83"/>
                    </a:cubicBezTo>
                    <a:cubicBezTo>
                      <a:pt x="4" y="84"/>
                      <a:pt x="3" y="84"/>
                      <a:pt x="3" y="8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Shape 99"/>
              <p:cNvSpPr/>
              <p:nvPr/>
            </p:nvSpPr>
            <p:spPr bwMode="auto">
              <a:xfrm>
                <a:off x="4773613" y="4010026"/>
                <a:ext cx="1885950" cy="898525"/>
              </a:xfrm>
              <a:custGeom>
                <a:avLst/>
                <a:gdLst>
                  <a:gd name="T0" fmla="*/ 66 w 500"/>
                  <a:gd name="T1" fmla="*/ 238 h 238"/>
                  <a:gd name="T2" fmla="*/ 1 w 500"/>
                  <a:gd name="T3" fmla="*/ 22 h 238"/>
                  <a:gd name="T4" fmla="*/ 4 w 500"/>
                  <a:gd name="T5" fmla="*/ 7 h 238"/>
                  <a:gd name="T6" fmla="*/ 18 w 500"/>
                  <a:gd name="T7" fmla="*/ 0 h 238"/>
                  <a:gd name="T8" fmla="*/ 261 w 500"/>
                  <a:gd name="T9" fmla="*/ 0 h 238"/>
                  <a:gd name="T10" fmla="*/ 278 w 500"/>
                  <a:gd name="T11" fmla="*/ 13 h 238"/>
                  <a:gd name="T12" fmla="*/ 334 w 500"/>
                  <a:gd name="T13" fmla="*/ 217 h 238"/>
                  <a:gd name="T14" fmla="*/ 498 w 500"/>
                  <a:gd name="T15" fmla="*/ 217 h 238"/>
                  <a:gd name="T16" fmla="*/ 500 w 500"/>
                  <a:gd name="T17" fmla="*/ 218 h 238"/>
                  <a:gd name="T18" fmla="*/ 500 w 500"/>
                  <a:gd name="T19" fmla="*/ 220 h 238"/>
                  <a:gd name="T20" fmla="*/ 488 w 500"/>
                  <a:gd name="T21" fmla="*/ 238 h 238"/>
                  <a:gd name="T22" fmla="*/ 66 w 500"/>
                  <a:gd name="T23"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238">
                    <a:moveTo>
                      <a:pt x="66" y="238"/>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3"/>
                    </a:cubicBezTo>
                    <a:cubicBezTo>
                      <a:pt x="334" y="217"/>
                      <a:pt x="334" y="217"/>
                      <a:pt x="334" y="217"/>
                    </a:cubicBezTo>
                    <a:cubicBezTo>
                      <a:pt x="498" y="217"/>
                      <a:pt x="498" y="217"/>
                      <a:pt x="498" y="217"/>
                    </a:cubicBezTo>
                    <a:cubicBezTo>
                      <a:pt x="499" y="217"/>
                      <a:pt x="500" y="218"/>
                      <a:pt x="500" y="218"/>
                    </a:cubicBezTo>
                    <a:cubicBezTo>
                      <a:pt x="500" y="218"/>
                      <a:pt x="500" y="219"/>
                      <a:pt x="500" y="220"/>
                    </a:cubicBezTo>
                    <a:cubicBezTo>
                      <a:pt x="488" y="238"/>
                      <a:pt x="488" y="238"/>
                      <a:pt x="488" y="238"/>
                    </a:cubicBezTo>
                    <a:lnTo>
                      <a:pt x="66" y="238"/>
                    </a:lnTo>
                    <a:close/>
                  </a:path>
                </a:pathLst>
              </a:custGeom>
              <a:solidFill>
                <a:srgbClr val="B5C5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Shape 100"/>
              <p:cNvSpPr/>
              <p:nvPr/>
            </p:nvSpPr>
            <p:spPr bwMode="auto">
              <a:xfrm>
                <a:off x="4757738" y="4002088"/>
                <a:ext cx="1914525" cy="914400"/>
              </a:xfrm>
              <a:custGeom>
                <a:avLst/>
                <a:gdLst>
                  <a:gd name="T0" fmla="*/ 265 w 507"/>
                  <a:gd name="T1" fmla="*/ 4 h 242"/>
                  <a:gd name="T2" fmla="*/ 280 w 507"/>
                  <a:gd name="T3" fmla="*/ 15 h 242"/>
                  <a:gd name="T4" fmla="*/ 336 w 507"/>
                  <a:gd name="T5" fmla="*/ 218 h 242"/>
                  <a:gd name="T6" fmla="*/ 337 w 507"/>
                  <a:gd name="T7" fmla="*/ 221 h 242"/>
                  <a:gd name="T8" fmla="*/ 340 w 507"/>
                  <a:gd name="T9" fmla="*/ 221 h 242"/>
                  <a:gd name="T10" fmla="*/ 347 w 507"/>
                  <a:gd name="T11" fmla="*/ 221 h 242"/>
                  <a:gd name="T12" fmla="*/ 502 w 507"/>
                  <a:gd name="T13" fmla="*/ 221 h 242"/>
                  <a:gd name="T14" fmla="*/ 490 w 507"/>
                  <a:gd name="T15" fmla="*/ 238 h 242"/>
                  <a:gd name="T16" fmla="*/ 347 w 507"/>
                  <a:gd name="T17" fmla="*/ 238 h 242"/>
                  <a:gd name="T18" fmla="*/ 72 w 507"/>
                  <a:gd name="T19" fmla="*/ 238 h 242"/>
                  <a:gd name="T20" fmla="*/ 7 w 507"/>
                  <a:gd name="T21" fmla="*/ 24 h 242"/>
                  <a:gd name="T22" fmla="*/ 10 w 507"/>
                  <a:gd name="T23" fmla="*/ 10 h 242"/>
                  <a:gd name="T24" fmla="*/ 22 w 507"/>
                  <a:gd name="T25" fmla="*/ 4 h 242"/>
                  <a:gd name="T26" fmla="*/ 265 w 507"/>
                  <a:gd name="T27" fmla="*/ 4 h 242"/>
                  <a:gd name="T28" fmla="*/ 265 w 507"/>
                  <a:gd name="T29" fmla="*/ 0 h 242"/>
                  <a:gd name="T30" fmla="*/ 22 w 507"/>
                  <a:gd name="T31" fmla="*/ 0 h 242"/>
                  <a:gd name="T32" fmla="*/ 3 w 507"/>
                  <a:gd name="T33" fmla="*/ 25 h 242"/>
                  <a:gd name="T34" fmla="*/ 69 w 507"/>
                  <a:gd name="T35" fmla="*/ 242 h 242"/>
                  <a:gd name="T36" fmla="*/ 347 w 507"/>
                  <a:gd name="T37" fmla="*/ 242 h 242"/>
                  <a:gd name="T38" fmla="*/ 493 w 507"/>
                  <a:gd name="T39" fmla="*/ 242 h 242"/>
                  <a:gd name="T40" fmla="*/ 505 w 507"/>
                  <a:gd name="T41" fmla="*/ 223 h 242"/>
                  <a:gd name="T42" fmla="*/ 502 w 507"/>
                  <a:gd name="T43" fmla="*/ 217 h 242"/>
                  <a:gd name="T44" fmla="*/ 347 w 507"/>
                  <a:gd name="T45" fmla="*/ 217 h 242"/>
                  <a:gd name="T46" fmla="*/ 340 w 507"/>
                  <a:gd name="T47" fmla="*/ 217 h 242"/>
                  <a:gd name="T48" fmla="*/ 284 w 507"/>
                  <a:gd name="T49" fmla="*/ 14 h 242"/>
                  <a:gd name="T50" fmla="*/ 265 w 507"/>
                  <a:gd name="T5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7" h="242">
                    <a:moveTo>
                      <a:pt x="265" y="4"/>
                    </a:moveTo>
                    <a:cubicBezTo>
                      <a:pt x="272" y="4"/>
                      <a:pt x="278" y="8"/>
                      <a:pt x="280" y="15"/>
                    </a:cubicBezTo>
                    <a:cubicBezTo>
                      <a:pt x="336" y="218"/>
                      <a:pt x="336" y="218"/>
                      <a:pt x="336" y="218"/>
                    </a:cubicBezTo>
                    <a:cubicBezTo>
                      <a:pt x="337" y="221"/>
                      <a:pt x="337" y="221"/>
                      <a:pt x="337" y="221"/>
                    </a:cubicBezTo>
                    <a:cubicBezTo>
                      <a:pt x="340" y="221"/>
                      <a:pt x="340" y="221"/>
                      <a:pt x="340" y="221"/>
                    </a:cubicBezTo>
                    <a:cubicBezTo>
                      <a:pt x="347" y="221"/>
                      <a:pt x="347" y="221"/>
                      <a:pt x="347" y="221"/>
                    </a:cubicBezTo>
                    <a:cubicBezTo>
                      <a:pt x="502" y="221"/>
                      <a:pt x="502" y="221"/>
                      <a:pt x="502" y="221"/>
                    </a:cubicBezTo>
                    <a:cubicBezTo>
                      <a:pt x="490" y="238"/>
                      <a:pt x="490" y="238"/>
                      <a:pt x="490" y="238"/>
                    </a:cubicBezTo>
                    <a:cubicBezTo>
                      <a:pt x="347" y="238"/>
                      <a:pt x="347" y="238"/>
                      <a:pt x="347" y="238"/>
                    </a:cubicBezTo>
                    <a:cubicBezTo>
                      <a:pt x="72" y="238"/>
                      <a:pt x="72" y="238"/>
                      <a:pt x="72" y="238"/>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3" y="25"/>
                    </a:cubicBezTo>
                    <a:cubicBezTo>
                      <a:pt x="69" y="242"/>
                      <a:pt x="69" y="242"/>
                      <a:pt x="69" y="242"/>
                    </a:cubicBezTo>
                    <a:cubicBezTo>
                      <a:pt x="347" y="242"/>
                      <a:pt x="347" y="242"/>
                      <a:pt x="347" y="242"/>
                    </a:cubicBezTo>
                    <a:cubicBezTo>
                      <a:pt x="493" y="242"/>
                      <a:pt x="493" y="242"/>
                      <a:pt x="493" y="242"/>
                    </a:cubicBezTo>
                    <a:cubicBezTo>
                      <a:pt x="505" y="223"/>
                      <a:pt x="505" y="223"/>
                      <a:pt x="505" y="223"/>
                    </a:cubicBezTo>
                    <a:cubicBezTo>
                      <a:pt x="507" y="220"/>
                      <a:pt x="505" y="217"/>
                      <a:pt x="502" y="217"/>
                    </a:cubicBezTo>
                    <a:cubicBezTo>
                      <a:pt x="347" y="217"/>
                      <a:pt x="347" y="217"/>
                      <a:pt x="347" y="217"/>
                    </a:cubicBezTo>
                    <a:cubicBezTo>
                      <a:pt x="340" y="217"/>
                      <a:pt x="340" y="217"/>
                      <a:pt x="340" y="217"/>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Shape 101"/>
              <p:cNvSpPr/>
              <p:nvPr/>
            </p:nvSpPr>
            <p:spPr bwMode="auto">
              <a:xfrm>
                <a:off x="4694238" y="4017963"/>
                <a:ext cx="1282700" cy="890588"/>
              </a:xfrm>
              <a:custGeom>
                <a:avLst/>
                <a:gdLst>
                  <a:gd name="T0" fmla="*/ 67 w 340"/>
                  <a:gd name="T1" fmla="*/ 236 h 236"/>
                  <a:gd name="T2" fmla="*/ 1 w 340"/>
                  <a:gd name="T3" fmla="*/ 22 h 236"/>
                  <a:gd name="T4" fmla="*/ 4 w 340"/>
                  <a:gd name="T5" fmla="*/ 7 h 236"/>
                  <a:gd name="T6" fmla="*/ 18 w 340"/>
                  <a:gd name="T7" fmla="*/ 0 h 236"/>
                  <a:gd name="T8" fmla="*/ 261 w 340"/>
                  <a:gd name="T9" fmla="*/ 0 h 236"/>
                  <a:gd name="T10" fmla="*/ 278 w 340"/>
                  <a:gd name="T11" fmla="*/ 12 h 236"/>
                  <a:gd name="T12" fmla="*/ 340 w 340"/>
                  <a:gd name="T13" fmla="*/ 236 h 236"/>
                  <a:gd name="T14" fmla="*/ 67 w 340"/>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 h="236">
                    <a:moveTo>
                      <a:pt x="67" y="236"/>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2"/>
                    </a:cubicBezTo>
                    <a:cubicBezTo>
                      <a:pt x="340" y="236"/>
                      <a:pt x="340" y="236"/>
                      <a:pt x="340" y="236"/>
                    </a:cubicBezTo>
                    <a:lnTo>
                      <a:pt x="67" y="236"/>
                    </a:lnTo>
                    <a:close/>
                  </a:path>
                </a:pathLst>
              </a:custGeom>
              <a:solidFill>
                <a:srgbClr val="BFD1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Shape 102"/>
              <p:cNvSpPr/>
              <p:nvPr/>
            </p:nvSpPr>
            <p:spPr bwMode="auto">
              <a:xfrm>
                <a:off x="4678363" y="4010026"/>
                <a:ext cx="1309688" cy="906463"/>
              </a:xfrm>
              <a:custGeom>
                <a:avLst/>
                <a:gdLst>
                  <a:gd name="T0" fmla="*/ 265 w 347"/>
                  <a:gd name="T1" fmla="*/ 4 h 240"/>
                  <a:gd name="T2" fmla="*/ 280 w 347"/>
                  <a:gd name="T3" fmla="*/ 15 h 240"/>
                  <a:gd name="T4" fmla="*/ 341 w 347"/>
                  <a:gd name="T5" fmla="*/ 236 h 240"/>
                  <a:gd name="T6" fmla="*/ 72 w 347"/>
                  <a:gd name="T7" fmla="*/ 236 h 240"/>
                  <a:gd name="T8" fmla="*/ 7 w 347"/>
                  <a:gd name="T9" fmla="*/ 24 h 240"/>
                  <a:gd name="T10" fmla="*/ 10 w 347"/>
                  <a:gd name="T11" fmla="*/ 10 h 240"/>
                  <a:gd name="T12" fmla="*/ 22 w 347"/>
                  <a:gd name="T13" fmla="*/ 4 h 240"/>
                  <a:gd name="T14" fmla="*/ 265 w 347"/>
                  <a:gd name="T15" fmla="*/ 4 h 240"/>
                  <a:gd name="T16" fmla="*/ 265 w 347"/>
                  <a:gd name="T17" fmla="*/ 0 h 240"/>
                  <a:gd name="T18" fmla="*/ 22 w 347"/>
                  <a:gd name="T19" fmla="*/ 0 h 240"/>
                  <a:gd name="T20" fmla="*/ 4 w 347"/>
                  <a:gd name="T21" fmla="*/ 25 h 240"/>
                  <a:gd name="T22" fmla="*/ 69 w 347"/>
                  <a:gd name="T23" fmla="*/ 240 h 240"/>
                  <a:gd name="T24" fmla="*/ 347 w 347"/>
                  <a:gd name="T25" fmla="*/ 240 h 240"/>
                  <a:gd name="T26" fmla="*/ 284 w 347"/>
                  <a:gd name="T27" fmla="*/ 14 h 240"/>
                  <a:gd name="T28" fmla="*/ 265 w 347"/>
                  <a:gd name="T2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240">
                    <a:moveTo>
                      <a:pt x="265" y="4"/>
                    </a:moveTo>
                    <a:cubicBezTo>
                      <a:pt x="272" y="4"/>
                      <a:pt x="278" y="8"/>
                      <a:pt x="280" y="15"/>
                    </a:cubicBezTo>
                    <a:cubicBezTo>
                      <a:pt x="341" y="236"/>
                      <a:pt x="341" y="236"/>
                      <a:pt x="341" y="236"/>
                    </a:cubicBezTo>
                    <a:cubicBezTo>
                      <a:pt x="72" y="236"/>
                      <a:pt x="72" y="236"/>
                      <a:pt x="72" y="236"/>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4" y="25"/>
                    </a:cubicBezTo>
                    <a:cubicBezTo>
                      <a:pt x="69" y="240"/>
                      <a:pt x="69" y="240"/>
                      <a:pt x="69" y="240"/>
                    </a:cubicBezTo>
                    <a:cubicBezTo>
                      <a:pt x="347" y="240"/>
                      <a:pt x="347" y="240"/>
                      <a:pt x="347" y="240"/>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Oval 103"/>
              <p:cNvSpPr/>
              <p:nvPr/>
            </p:nvSpPr>
            <p:spPr bwMode="auto">
              <a:xfrm>
                <a:off x="5218113" y="4373563"/>
                <a:ext cx="188913" cy="180975"/>
              </a:xfrm>
              <a:prstGeom prst="ellipse">
                <a:avLst/>
              </a:prstGeom>
              <a:solidFill>
                <a:srgbClr val="F9F8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Shape 104"/>
              <p:cNvSpPr/>
              <p:nvPr/>
            </p:nvSpPr>
            <p:spPr bwMode="auto">
              <a:xfrm>
                <a:off x="5210176" y="4365626"/>
                <a:ext cx="204788" cy="195263"/>
              </a:xfrm>
              <a:custGeom>
                <a:avLst/>
                <a:gdLst>
                  <a:gd name="T0" fmla="*/ 27 w 54"/>
                  <a:gd name="T1" fmla="*/ 52 h 52"/>
                  <a:gd name="T2" fmla="*/ 0 w 54"/>
                  <a:gd name="T3" fmla="*/ 26 h 52"/>
                  <a:gd name="T4" fmla="*/ 27 w 54"/>
                  <a:gd name="T5" fmla="*/ 0 h 52"/>
                  <a:gd name="T6" fmla="*/ 54 w 54"/>
                  <a:gd name="T7" fmla="*/ 26 h 52"/>
                  <a:gd name="T8" fmla="*/ 27 w 54"/>
                  <a:gd name="T9" fmla="*/ 52 h 52"/>
                  <a:gd name="T10" fmla="*/ 27 w 54"/>
                  <a:gd name="T11" fmla="*/ 4 h 52"/>
                  <a:gd name="T12" fmla="*/ 4 w 54"/>
                  <a:gd name="T13" fmla="*/ 26 h 52"/>
                  <a:gd name="T14" fmla="*/ 27 w 54"/>
                  <a:gd name="T15" fmla="*/ 48 h 52"/>
                  <a:gd name="T16" fmla="*/ 50 w 54"/>
                  <a:gd name="T17" fmla="*/ 26 h 52"/>
                  <a:gd name="T18" fmla="*/ 27 w 54"/>
                  <a:gd name="T1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2">
                    <a:moveTo>
                      <a:pt x="27" y="52"/>
                    </a:moveTo>
                    <a:cubicBezTo>
                      <a:pt x="12" y="52"/>
                      <a:pt x="0" y="40"/>
                      <a:pt x="0" y="26"/>
                    </a:cubicBezTo>
                    <a:cubicBezTo>
                      <a:pt x="0" y="12"/>
                      <a:pt x="12" y="0"/>
                      <a:pt x="27" y="0"/>
                    </a:cubicBezTo>
                    <a:cubicBezTo>
                      <a:pt x="41" y="0"/>
                      <a:pt x="54" y="12"/>
                      <a:pt x="54" y="26"/>
                    </a:cubicBezTo>
                    <a:cubicBezTo>
                      <a:pt x="54" y="40"/>
                      <a:pt x="41" y="52"/>
                      <a:pt x="27" y="52"/>
                    </a:cubicBezTo>
                    <a:close/>
                    <a:moveTo>
                      <a:pt x="27" y="4"/>
                    </a:moveTo>
                    <a:cubicBezTo>
                      <a:pt x="14" y="4"/>
                      <a:pt x="4" y="14"/>
                      <a:pt x="4" y="26"/>
                    </a:cubicBezTo>
                    <a:cubicBezTo>
                      <a:pt x="4" y="38"/>
                      <a:pt x="14" y="48"/>
                      <a:pt x="27" y="48"/>
                    </a:cubicBezTo>
                    <a:cubicBezTo>
                      <a:pt x="39" y="48"/>
                      <a:pt x="50" y="38"/>
                      <a:pt x="50" y="26"/>
                    </a:cubicBezTo>
                    <a:cubicBezTo>
                      <a:pt x="50" y="14"/>
                      <a:pt x="39" y="4"/>
                      <a:pt x="27" y="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Shape 105"/>
              <p:cNvSpPr/>
              <p:nvPr/>
            </p:nvSpPr>
            <p:spPr bwMode="auto">
              <a:xfrm>
                <a:off x="4256088" y="1960563"/>
                <a:ext cx="736600" cy="811213"/>
              </a:xfrm>
              <a:custGeom>
                <a:avLst/>
                <a:gdLst>
                  <a:gd name="T0" fmla="*/ 2 w 195"/>
                  <a:gd name="T1" fmla="*/ 101 h 215"/>
                  <a:gd name="T2" fmla="*/ 101 w 195"/>
                  <a:gd name="T3" fmla="*/ 195 h 215"/>
                  <a:gd name="T4" fmla="*/ 124 w 195"/>
                  <a:gd name="T5" fmla="*/ 191 h 215"/>
                  <a:gd name="T6" fmla="*/ 170 w 195"/>
                  <a:gd name="T7" fmla="*/ 215 h 215"/>
                  <a:gd name="T8" fmla="*/ 159 w 195"/>
                  <a:gd name="T9" fmla="*/ 173 h 215"/>
                  <a:gd name="T10" fmla="*/ 195 w 195"/>
                  <a:gd name="T11" fmla="*/ 95 h 215"/>
                  <a:gd name="T12" fmla="*/ 95 w 195"/>
                  <a:gd name="T13" fmla="*/ 2 h 215"/>
                  <a:gd name="T14" fmla="*/ 2 w 195"/>
                  <a:gd name="T15" fmla="*/ 101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15">
                    <a:moveTo>
                      <a:pt x="2" y="101"/>
                    </a:moveTo>
                    <a:cubicBezTo>
                      <a:pt x="3" y="154"/>
                      <a:pt x="48" y="196"/>
                      <a:pt x="101" y="195"/>
                    </a:cubicBezTo>
                    <a:cubicBezTo>
                      <a:pt x="109" y="194"/>
                      <a:pt x="116" y="193"/>
                      <a:pt x="124" y="191"/>
                    </a:cubicBezTo>
                    <a:cubicBezTo>
                      <a:pt x="170" y="215"/>
                      <a:pt x="170" y="215"/>
                      <a:pt x="170" y="215"/>
                    </a:cubicBezTo>
                    <a:cubicBezTo>
                      <a:pt x="159" y="173"/>
                      <a:pt x="159" y="173"/>
                      <a:pt x="159" y="173"/>
                    </a:cubicBezTo>
                    <a:cubicBezTo>
                      <a:pt x="182" y="155"/>
                      <a:pt x="195" y="126"/>
                      <a:pt x="195" y="95"/>
                    </a:cubicBezTo>
                    <a:cubicBezTo>
                      <a:pt x="193" y="42"/>
                      <a:pt x="149" y="0"/>
                      <a:pt x="95" y="2"/>
                    </a:cubicBezTo>
                    <a:cubicBezTo>
                      <a:pt x="42" y="3"/>
                      <a:pt x="0" y="48"/>
                      <a:pt x="2" y="101"/>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Shape 106"/>
              <p:cNvSpPr/>
              <p:nvPr/>
            </p:nvSpPr>
            <p:spPr bwMode="auto">
              <a:xfrm>
                <a:off x="4252913" y="1952626"/>
                <a:ext cx="746125" cy="827088"/>
              </a:xfrm>
              <a:custGeom>
                <a:avLst/>
                <a:gdLst>
                  <a:gd name="T0" fmla="*/ 171 w 198"/>
                  <a:gd name="T1" fmla="*/ 219 h 219"/>
                  <a:gd name="T2" fmla="*/ 170 w 198"/>
                  <a:gd name="T3" fmla="*/ 219 h 219"/>
                  <a:gd name="T4" fmla="*/ 124 w 198"/>
                  <a:gd name="T5" fmla="*/ 195 h 219"/>
                  <a:gd name="T6" fmla="*/ 102 w 198"/>
                  <a:gd name="T7" fmla="*/ 199 h 219"/>
                  <a:gd name="T8" fmla="*/ 1 w 198"/>
                  <a:gd name="T9" fmla="*/ 103 h 219"/>
                  <a:gd name="T10" fmla="*/ 28 w 198"/>
                  <a:gd name="T11" fmla="*/ 33 h 219"/>
                  <a:gd name="T12" fmla="*/ 96 w 198"/>
                  <a:gd name="T13" fmla="*/ 2 h 219"/>
                  <a:gd name="T14" fmla="*/ 198 w 198"/>
                  <a:gd name="T15" fmla="*/ 97 h 219"/>
                  <a:gd name="T16" fmla="*/ 162 w 198"/>
                  <a:gd name="T17" fmla="*/ 176 h 219"/>
                  <a:gd name="T18" fmla="*/ 173 w 198"/>
                  <a:gd name="T19" fmla="*/ 217 h 219"/>
                  <a:gd name="T20" fmla="*/ 172 w 198"/>
                  <a:gd name="T21" fmla="*/ 219 h 219"/>
                  <a:gd name="T22" fmla="*/ 171 w 198"/>
                  <a:gd name="T23" fmla="*/ 219 h 219"/>
                  <a:gd name="T24" fmla="*/ 125 w 198"/>
                  <a:gd name="T25" fmla="*/ 191 h 219"/>
                  <a:gd name="T26" fmla="*/ 125 w 198"/>
                  <a:gd name="T27" fmla="*/ 191 h 219"/>
                  <a:gd name="T28" fmla="*/ 168 w 198"/>
                  <a:gd name="T29" fmla="*/ 214 h 219"/>
                  <a:gd name="T30" fmla="*/ 158 w 198"/>
                  <a:gd name="T31" fmla="*/ 175 h 219"/>
                  <a:gd name="T32" fmla="*/ 159 w 198"/>
                  <a:gd name="T33" fmla="*/ 173 h 219"/>
                  <a:gd name="T34" fmla="*/ 194 w 198"/>
                  <a:gd name="T35" fmla="*/ 97 h 219"/>
                  <a:gd name="T36" fmla="*/ 96 w 198"/>
                  <a:gd name="T37" fmla="*/ 6 h 219"/>
                  <a:gd name="T38" fmla="*/ 30 w 198"/>
                  <a:gd name="T39" fmla="*/ 35 h 219"/>
                  <a:gd name="T40" fmla="*/ 5 w 198"/>
                  <a:gd name="T41" fmla="*/ 103 h 219"/>
                  <a:gd name="T42" fmla="*/ 102 w 198"/>
                  <a:gd name="T43" fmla="*/ 195 h 219"/>
                  <a:gd name="T44" fmla="*/ 124 w 198"/>
                  <a:gd name="T45" fmla="*/ 191 h 219"/>
                  <a:gd name="T46" fmla="*/ 125 w 198"/>
                  <a:gd name="T47" fmla="*/ 19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 h="219">
                    <a:moveTo>
                      <a:pt x="171" y="219"/>
                    </a:moveTo>
                    <a:cubicBezTo>
                      <a:pt x="170" y="219"/>
                      <a:pt x="170" y="219"/>
                      <a:pt x="170" y="219"/>
                    </a:cubicBezTo>
                    <a:cubicBezTo>
                      <a:pt x="124" y="195"/>
                      <a:pt x="124" y="195"/>
                      <a:pt x="124" y="195"/>
                    </a:cubicBezTo>
                    <a:cubicBezTo>
                      <a:pt x="117" y="197"/>
                      <a:pt x="110" y="198"/>
                      <a:pt x="102" y="199"/>
                    </a:cubicBezTo>
                    <a:cubicBezTo>
                      <a:pt x="48" y="200"/>
                      <a:pt x="2" y="157"/>
                      <a:pt x="1" y="103"/>
                    </a:cubicBezTo>
                    <a:cubicBezTo>
                      <a:pt x="0" y="77"/>
                      <a:pt x="9" y="52"/>
                      <a:pt x="28" y="33"/>
                    </a:cubicBezTo>
                    <a:cubicBezTo>
                      <a:pt x="46" y="13"/>
                      <a:pt x="70" y="3"/>
                      <a:pt x="96" y="2"/>
                    </a:cubicBezTo>
                    <a:cubicBezTo>
                      <a:pt x="151" y="0"/>
                      <a:pt x="196" y="43"/>
                      <a:pt x="198" y="97"/>
                    </a:cubicBezTo>
                    <a:cubicBezTo>
                      <a:pt x="198" y="128"/>
                      <a:pt x="186" y="156"/>
                      <a:pt x="162" y="176"/>
                    </a:cubicBezTo>
                    <a:cubicBezTo>
                      <a:pt x="173" y="217"/>
                      <a:pt x="173" y="217"/>
                      <a:pt x="173" y="217"/>
                    </a:cubicBezTo>
                    <a:cubicBezTo>
                      <a:pt x="173" y="218"/>
                      <a:pt x="173" y="219"/>
                      <a:pt x="172" y="219"/>
                    </a:cubicBezTo>
                    <a:cubicBezTo>
                      <a:pt x="172" y="219"/>
                      <a:pt x="171" y="219"/>
                      <a:pt x="171" y="219"/>
                    </a:cubicBezTo>
                    <a:close/>
                    <a:moveTo>
                      <a:pt x="125" y="191"/>
                    </a:moveTo>
                    <a:cubicBezTo>
                      <a:pt x="125" y="191"/>
                      <a:pt x="125" y="191"/>
                      <a:pt x="125" y="191"/>
                    </a:cubicBezTo>
                    <a:cubicBezTo>
                      <a:pt x="168" y="214"/>
                      <a:pt x="168" y="214"/>
                      <a:pt x="168" y="214"/>
                    </a:cubicBezTo>
                    <a:cubicBezTo>
                      <a:pt x="158" y="175"/>
                      <a:pt x="158" y="175"/>
                      <a:pt x="158" y="175"/>
                    </a:cubicBezTo>
                    <a:cubicBezTo>
                      <a:pt x="158" y="175"/>
                      <a:pt x="158" y="174"/>
                      <a:pt x="159" y="173"/>
                    </a:cubicBezTo>
                    <a:cubicBezTo>
                      <a:pt x="182" y="155"/>
                      <a:pt x="194" y="127"/>
                      <a:pt x="194" y="97"/>
                    </a:cubicBezTo>
                    <a:cubicBezTo>
                      <a:pt x="192" y="45"/>
                      <a:pt x="148" y="4"/>
                      <a:pt x="96" y="6"/>
                    </a:cubicBezTo>
                    <a:cubicBezTo>
                      <a:pt x="71" y="6"/>
                      <a:pt x="48" y="17"/>
                      <a:pt x="30" y="35"/>
                    </a:cubicBezTo>
                    <a:cubicBezTo>
                      <a:pt x="13" y="54"/>
                      <a:pt x="4" y="78"/>
                      <a:pt x="5" y="103"/>
                    </a:cubicBezTo>
                    <a:cubicBezTo>
                      <a:pt x="6" y="155"/>
                      <a:pt x="50" y="196"/>
                      <a:pt x="102" y="195"/>
                    </a:cubicBezTo>
                    <a:cubicBezTo>
                      <a:pt x="109" y="194"/>
                      <a:pt x="117" y="193"/>
                      <a:pt x="124" y="191"/>
                    </a:cubicBezTo>
                    <a:lnTo>
                      <a:pt x="125" y="191"/>
                    </a:ln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Shape 107"/>
              <p:cNvSpPr/>
              <p:nvPr/>
            </p:nvSpPr>
            <p:spPr bwMode="auto">
              <a:xfrm>
                <a:off x="4270376" y="1930401"/>
                <a:ext cx="714375" cy="792163"/>
              </a:xfrm>
              <a:custGeom>
                <a:avLst/>
                <a:gdLst>
                  <a:gd name="T0" fmla="*/ 118 w 189"/>
                  <a:gd name="T1" fmla="*/ 187 h 210"/>
                  <a:gd name="T2" fmla="*/ 117 w 189"/>
                  <a:gd name="T3" fmla="*/ 186 h 210"/>
                  <a:gd name="T4" fmla="*/ 117 w 189"/>
                  <a:gd name="T5" fmla="*/ 186 h 210"/>
                  <a:gd name="T6" fmla="*/ 94 w 189"/>
                  <a:gd name="T7" fmla="*/ 189 h 210"/>
                  <a:gd name="T8" fmla="*/ 0 w 189"/>
                  <a:gd name="T9" fmla="*/ 95 h 210"/>
                  <a:gd name="T10" fmla="*/ 94 w 189"/>
                  <a:gd name="T11" fmla="*/ 0 h 210"/>
                  <a:gd name="T12" fmla="*/ 189 w 189"/>
                  <a:gd name="T13" fmla="*/ 95 h 210"/>
                  <a:gd name="T14" fmla="*/ 152 w 189"/>
                  <a:gd name="T15" fmla="*/ 169 h 210"/>
                  <a:gd name="T16" fmla="*/ 151 w 189"/>
                  <a:gd name="T17" fmla="*/ 171 h 210"/>
                  <a:gd name="T18" fmla="*/ 160 w 189"/>
                  <a:gd name="T19" fmla="*/ 210 h 210"/>
                  <a:gd name="T20" fmla="*/ 118 w 189"/>
                  <a:gd name="T21" fmla="*/ 18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210">
                    <a:moveTo>
                      <a:pt x="118" y="187"/>
                    </a:moveTo>
                    <a:cubicBezTo>
                      <a:pt x="117" y="186"/>
                      <a:pt x="117" y="186"/>
                      <a:pt x="117" y="186"/>
                    </a:cubicBezTo>
                    <a:cubicBezTo>
                      <a:pt x="117" y="186"/>
                      <a:pt x="117" y="186"/>
                      <a:pt x="117" y="186"/>
                    </a:cubicBezTo>
                    <a:cubicBezTo>
                      <a:pt x="109" y="188"/>
                      <a:pt x="102" y="189"/>
                      <a:pt x="94" y="189"/>
                    </a:cubicBezTo>
                    <a:cubicBezTo>
                      <a:pt x="42" y="189"/>
                      <a:pt x="0" y="147"/>
                      <a:pt x="0" y="95"/>
                    </a:cubicBezTo>
                    <a:cubicBezTo>
                      <a:pt x="0" y="42"/>
                      <a:pt x="42" y="0"/>
                      <a:pt x="94" y="0"/>
                    </a:cubicBezTo>
                    <a:cubicBezTo>
                      <a:pt x="147" y="0"/>
                      <a:pt x="189" y="42"/>
                      <a:pt x="189" y="95"/>
                    </a:cubicBezTo>
                    <a:cubicBezTo>
                      <a:pt x="189" y="124"/>
                      <a:pt x="176" y="151"/>
                      <a:pt x="152" y="169"/>
                    </a:cubicBezTo>
                    <a:cubicBezTo>
                      <a:pt x="152" y="170"/>
                      <a:pt x="151" y="171"/>
                      <a:pt x="151" y="171"/>
                    </a:cubicBezTo>
                    <a:cubicBezTo>
                      <a:pt x="160" y="210"/>
                      <a:pt x="160" y="210"/>
                      <a:pt x="160" y="210"/>
                    </a:cubicBezTo>
                    <a:lnTo>
                      <a:pt x="118" y="187"/>
                    </a:lnTo>
                    <a:close/>
                  </a:path>
                </a:pathLst>
              </a:custGeom>
              <a:solidFill>
                <a:srgbClr val="F9F8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Shape 108"/>
              <p:cNvSpPr/>
              <p:nvPr/>
            </p:nvSpPr>
            <p:spPr bwMode="auto">
              <a:xfrm>
                <a:off x="4264026" y="1922463"/>
                <a:ext cx="728663" cy="815975"/>
              </a:xfrm>
              <a:custGeom>
                <a:avLst/>
                <a:gdLst>
                  <a:gd name="T0" fmla="*/ 96 w 193"/>
                  <a:gd name="T1" fmla="*/ 4 h 216"/>
                  <a:gd name="T2" fmla="*/ 189 w 193"/>
                  <a:gd name="T3" fmla="*/ 97 h 216"/>
                  <a:gd name="T4" fmla="*/ 153 w 193"/>
                  <a:gd name="T5" fmla="*/ 170 h 216"/>
                  <a:gd name="T6" fmla="*/ 151 w 193"/>
                  <a:gd name="T7" fmla="*/ 174 h 216"/>
                  <a:gd name="T8" fmla="*/ 159 w 193"/>
                  <a:gd name="T9" fmla="*/ 208 h 216"/>
                  <a:gd name="T10" fmla="*/ 121 w 193"/>
                  <a:gd name="T11" fmla="*/ 187 h 216"/>
                  <a:gd name="T12" fmla="*/ 119 w 193"/>
                  <a:gd name="T13" fmla="*/ 186 h 216"/>
                  <a:gd name="T14" fmla="*/ 118 w 193"/>
                  <a:gd name="T15" fmla="*/ 186 h 216"/>
                  <a:gd name="T16" fmla="*/ 96 w 193"/>
                  <a:gd name="T17" fmla="*/ 189 h 216"/>
                  <a:gd name="T18" fmla="*/ 4 w 193"/>
                  <a:gd name="T19" fmla="*/ 97 h 216"/>
                  <a:gd name="T20" fmla="*/ 96 w 193"/>
                  <a:gd name="T21" fmla="*/ 4 h 216"/>
                  <a:gd name="T22" fmla="*/ 96 w 193"/>
                  <a:gd name="T23" fmla="*/ 0 h 216"/>
                  <a:gd name="T24" fmla="*/ 0 w 193"/>
                  <a:gd name="T25" fmla="*/ 97 h 216"/>
                  <a:gd name="T26" fmla="*/ 96 w 193"/>
                  <a:gd name="T27" fmla="*/ 193 h 216"/>
                  <a:gd name="T28" fmla="*/ 119 w 193"/>
                  <a:gd name="T29" fmla="*/ 190 h 216"/>
                  <a:gd name="T30" fmla="*/ 165 w 193"/>
                  <a:gd name="T31" fmla="*/ 216 h 216"/>
                  <a:gd name="T32" fmla="*/ 155 w 193"/>
                  <a:gd name="T33" fmla="*/ 173 h 216"/>
                  <a:gd name="T34" fmla="*/ 193 w 193"/>
                  <a:gd name="T35" fmla="*/ 97 h 216"/>
                  <a:gd name="T36" fmla="*/ 96 w 193"/>
                  <a:gd name="T3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216">
                    <a:moveTo>
                      <a:pt x="96" y="4"/>
                    </a:moveTo>
                    <a:cubicBezTo>
                      <a:pt x="147" y="4"/>
                      <a:pt x="189" y="46"/>
                      <a:pt x="189" y="97"/>
                    </a:cubicBezTo>
                    <a:cubicBezTo>
                      <a:pt x="189" y="125"/>
                      <a:pt x="176" y="152"/>
                      <a:pt x="153" y="170"/>
                    </a:cubicBezTo>
                    <a:cubicBezTo>
                      <a:pt x="152" y="171"/>
                      <a:pt x="151" y="172"/>
                      <a:pt x="151" y="174"/>
                    </a:cubicBezTo>
                    <a:cubicBezTo>
                      <a:pt x="159" y="208"/>
                      <a:pt x="159" y="208"/>
                      <a:pt x="159" y="208"/>
                    </a:cubicBezTo>
                    <a:cubicBezTo>
                      <a:pt x="121" y="187"/>
                      <a:pt x="121" y="187"/>
                      <a:pt x="121" y="187"/>
                    </a:cubicBezTo>
                    <a:cubicBezTo>
                      <a:pt x="120" y="186"/>
                      <a:pt x="120" y="186"/>
                      <a:pt x="119" y="186"/>
                    </a:cubicBezTo>
                    <a:cubicBezTo>
                      <a:pt x="118" y="186"/>
                      <a:pt x="118" y="186"/>
                      <a:pt x="118" y="186"/>
                    </a:cubicBezTo>
                    <a:cubicBezTo>
                      <a:pt x="111" y="188"/>
                      <a:pt x="104" y="189"/>
                      <a:pt x="96" y="189"/>
                    </a:cubicBezTo>
                    <a:cubicBezTo>
                      <a:pt x="46" y="189"/>
                      <a:pt x="4" y="147"/>
                      <a:pt x="4" y="97"/>
                    </a:cubicBezTo>
                    <a:cubicBezTo>
                      <a:pt x="4" y="46"/>
                      <a:pt x="46" y="4"/>
                      <a:pt x="96" y="4"/>
                    </a:cubicBezTo>
                    <a:moveTo>
                      <a:pt x="96" y="0"/>
                    </a:moveTo>
                    <a:cubicBezTo>
                      <a:pt x="43" y="0"/>
                      <a:pt x="0" y="43"/>
                      <a:pt x="0" y="97"/>
                    </a:cubicBezTo>
                    <a:cubicBezTo>
                      <a:pt x="0" y="150"/>
                      <a:pt x="43" y="193"/>
                      <a:pt x="96" y="193"/>
                    </a:cubicBezTo>
                    <a:cubicBezTo>
                      <a:pt x="104" y="193"/>
                      <a:pt x="112" y="192"/>
                      <a:pt x="119" y="190"/>
                    </a:cubicBezTo>
                    <a:cubicBezTo>
                      <a:pt x="165" y="216"/>
                      <a:pt x="165" y="216"/>
                      <a:pt x="165" y="216"/>
                    </a:cubicBezTo>
                    <a:cubicBezTo>
                      <a:pt x="155" y="173"/>
                      <a:pt x="155" y="173"/>
                      <a:pt x="155" y="173"/>
                    </a:cubicBezTo>
                    <a:cubicBezTo>
                      <a:pt x="178" y="155"/>
                      <a:pt x="193" y="128"/>
                      <a:pt x="193" y="97"/>
                    </a:cubicBezTo>
                    <a:cubicBezTo>
                      <a:pt x="193" y="43"/>
                      <a:pt x="150" y="0"/>
                      <a:pt x="96"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Oval 109"/>
              <p:cNvSpPr/>
              <p:nvPr/>
            </p:nvSpPr>
            <p:spPr bwMode="auto">
              <a:xfrm>
                <a:off x="4746626"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Shape 110"/>
              <p:cNvSpPr/>
              <p:nvPr/>
            </p:nvSpPr>
            <p:spPr bwMode="auto">
              <a:xfrm>
                <a:off x="4738688" y="2243138"/>
                <a:ext cx="79375" cy="79375"/>
              </a:xfrm>
              <a:custGeom>
                <a:avLst/>
                <a:gdLst>
                  <a:gd name="T0" fmla="*/ 10 w 21"/>
                  <a:gd name="T1" fmla="*/ 21 h 21"/>
                  <a:gd name="T2" fmla="*/ 0 w 21"/>
                  <a:gd name="T3" fmla="*/ 11 h 21"/>
                  <a:gd name="T4" fmla="*/ 10 w 21"/>
                  <a:gd name="T5" fmla="*/ 0 h 21"/>
                  <a:gd name="T6" fmla="*/ 21 w 21"/>
                  <a:gd name="T7" fmla="*/ 11 h 21"/>
                  <a:gd name="T8" fmla="*/ 10 w 21"/>
                  <a:gd name="T9" fmla="*/ 21 h 21"/>
                  <a:gd name="T10" fmla="*/ 10 w 21"/>
                  <a:gd name="T11" fmla="*/ 4 h 21"/>
                  <a:gd name="T12" fmla="*/ 4 w 21"/>
                  <a:gd name="T13" fmla="*/ 11 h 21"/>
                  <a:gd name="T14" fmla="*/ 10 w 21"/>
                  <a:gd name="T15" fmla="*/ 17 h 21"/>
                  <a:gd name="T16" fmla="*/ 17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4" y="21"/>
                      <a:pt x="0" y="17"/>
                      <a:pt x="0" y="11"/>
                    </a:cubicBezTo>
                    <a:cubicBezTo>
                      <a:pt x="0" y="5"/>
                      <a:pt x="4" y="0"/>
                      <a:pt x="10" y="0"/>
                    </a:cubicBezTo>
                    <a:cubicBezTo>
                      <a:pt x="16" y="0"/>
                      <a:pt x="21" y="5"/>
                      <a:pt x="21" y="11"/>
                    </a:cubicBezTo>
                    <a:cubicBezTo>
                      <a:pt x="21" y="17"/>
                      <a:pt x="16" y="21"/>
                      <a:pt x="10" y="21"/>
                    </a:cubicBezTo>
                    <a:close/>
                    <a:moveTo>
                      <a:pt x="10" y="4"/>
                    </a:moveTo>
                    <a:cubicBezTo>
                      <a:pt x="7" y="4"/>
                      <a:pt x="4" y="7"/>
                      <a:pt x="4" y="11"/>
                    </a:cubicBezTo>
                    <a:cubicBezTo>
                      <a:pt x="4" y="14"/>
                      <a:pt x="7" y="17"/>
                      <a:pt x="10" y="17"/>
                    </a:cubicBezTo>
                    <a:cubicBezTo>
                      <a:pt x="14" y="17"/>
                      <a:pt x="17" y="14"/>
                      <a:pt x="17" y="11"/>
                    </a:cubicBezTo>
                    <a:cubicBezTo>
                      <a:pt x="17" y="7"/>
                      <a:pt x="14" y="4"/>
                      <a:pt x="10" y="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111"/>
              <p:cNvSpPr/>
              <p:nvPr/>
            </p:nvSpPr>
            <p:spPr bwMode="auto">
              <a:xfrm>
                <a:off x="4592638"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Shape 112"/>
              <p:cNvSpPr/>
              <p:nvPr/>
            </p:nvSpPr>
            <p:spPr bwMode="auto">
              <a:xfrm>
                <a:off x="4584701" y="2243138"/>
                <a:ext cx="79375" cy="79375"/>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4 h 21"/>
                  <a:gd name="T12" fmla="*/ 4 w 21"/>
                  <a:gd name="T13" fmla="*/ 11 h 21"/>
                  <a:gd name="T14" fmla="*/ 11 w 21"/>
                  <a:gd name="T15" fmla="*/ 17 h 21"/>
                  <a:gd name="T16" fmla="*/ 17 w 21"/>
                  <a:gd name="T17" fmla="*/ 11 h 21"/>
                  <a:gd name="T18" fmla="*/ 11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7"/>
                      <a:pt x="0" y="11"/>
                    </a:cubicBezTo>
                    <a:cubicBezTo>
                      <a:pt x="0" y="5"/>
                      <a:pt x="5" y="0"/>
                      <a:pt x="11" y="0"/>
                    </a:cubicBezTo>
                    <a:cubicBezTo>
                      <a:pt x="17" y="0"/>
                      <a:pt x="21" y="5"/>
                      <a:pt x="21" y="11"/>
                    </a:cubicBezTo>
                    <a:cubicBezTo>
                      <a:pt x="21" y="17"/>
                      <a:pt x="17" y="21"/>
                      <a:pt x="11" y="21"/>
                    </a:cubicBezTo>
                    <a:close/>
                    <a:moveTo>
                      <a:pt x="11" y="4"/>
                    </a:moveTo>
                    <a:cubicBezTo>
                      <a:pt x="7" y="4"/>
                      <a:pt x="4" y="7"/>
                      <a:pt x="4" y="11"/>
                    </a:cubicBezTo>
                    <a:cubicBezTo>
                      <a:pt x="4" y="14"/>
                      <a:pt x="7" y="17"/>
                      <a:pt x="11" y="17"/>
                    </a:cubicBezTo>
                    <a:cubicBezTo>
                      <a:pt x="14" y="17"/>
                      <a:pt x="17" y="14"/>
                      <a:pt x="17" y="11"/>
                    </a:cubicBezTo>
                    <a:cubicBezTo>
                      <a:pt x="17" y="7"/>
                      <a:pt x="14"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Oval 113"/>
              <p:cNvSpPr/>
              <p:nvPr/>
            </p:nvSpPr>
            <p:spPr bwMode="auto">
              <a:xfrm>
                <a:off x="4437063" y="2251076"/>
                <a:ext cx="68263"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Shape 114"/>
              <p:cNvSpPr/>
              <p:nvPr/>
            </p:nvSpPr>
            <p:spPr bwMode="auto">
              <a:xfrm>
                <a:off x="4429126" y="2243138"/>
                <a:ext cx="84138" cy="79375"/>
              </a:xfrm>
              <a:custGeom>
                <a:avLst/>
                <a:gdLst>
                  <a:gd name="T0" fmla="*/ 11 w 22"/>
                  <a:gd name="T1" fmla="*/ 21 h 21"/>
                  <a:gd name="T2" fmla="*/ 0 w 22"/>
                  <a:gd name="T3" fmla="*/ 11 h 21"/>
                  <a:gd name="T4" fmla="*/ 11 w 22"/>
                  <a:gd name="T5" fmla="*/ 0 h 21"/>
                  <a:gd name="T6" fmla="*/ 22 w 22"/>
                  <a:gd name="T7" fmla="*/ 11 h 21"/>
                  <a:gd name="T8" fmla="*/ 11 w 22"/>
                  <a:gd name="T9" fmla="*/ 21 h 21"/>
                  <a:gd name="T10" fmla="*/ 11 w 22"/>
                  <a:gd name="T11" fmla="*/ 4 h 21"/>
                  <a:gd name="T12" fmla="*/ 4 w 22"/>
                  <a:gd name="T13" fmla="*/ 11 h 21"/>
                  <a:gd name="T14" fmla="*/ 11 w 22"/>
                  <a:gd name="T15" fmla="*/ 17 h 21"/>
                  <a:gd name="T16" fmla="*/ 18 w 22"/>
                  <a:gd name="T17" fmla="*/ 11 h 21"/>
                  <a:gd name="T18" fmla="*/ 11 w 22"/>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7"/>
                      <a:pt x="0" y="11"/>
                    </a:cubicBezTo>
                    <a:cubicBezTo>
                      <a:pt x="0" y="5"/>
                      <a:pt x="5" y="0"/>
                      <a:pt x="11" y="0"/>
                    </a:cubicBezTo>
                    <a:cubicBezTo>
                      <a:pt x="17" y="0"/>
                      <a:pt x="22" y="5"/>
                      <a:pt x="22" y="11"/>
                    </a:cubicBezTo>
                    <a:cubicBezTo>
                      <a:pt x="22" y="17"/>
                      <a:pt x="17" y="21"/>
                      <a:pt x="11" y="21"/>
                    </a:cubicBezTo>
                    <a:close/>
                    <a:moveTo>
                      <a:pt x="11" y="4"/>
                    </a:moveTo>
                    <a:cubicBezTo>
                      <a:pt x="7" y="4"/>
                      <a:pt x="4" y="7"/>
                      <a:pt x="4" y="11"/>
                    </a:cubicBezTo>
                    <a:cubicBezTo>
                      <a:pt x="4" y="14"/>
                      <a:pt x="7" y="17"/>
                      <a:pt x="11" y="17"/>
                    </a:cubicBezTo>
                    <a:cubicBezTo>
                      <a:pt x="15" y="17"/>
                      <a:pt x="18" y="14"/>
                      <a:pt x="18" y="11"/>
                    </a:cubicBezTo>
                    <a:cubicBezTo>
                      <a:pt x="18" y="7"/>
                      <a:pt x="15"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6" name="Group 115"/>
            <p:cNvGrpSpPr/>
            <p:nvPr/>
          </p:nvGrpSpPr>
          <p:grpSpPr>
            <a:xfrm>
              <a:off x="4867318" y="3515693"/>
              <a:ext cx="1794777" cy="2239702"/>
              <a:chOff x="6096000" y="1653520"/>
              <a:chExt cx="1794777" cy="2239702"/>
            </a:xfrm>
          </p:grpSpPr>
          <p:sp>
            <p:nvSpPr>
              <p:cNvPr id="117" name="Rectangle 116"/>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fontScale="9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医学</a:t>
                </a:r>
                <a:r>
                  <a:rPr kumimoji="1" lang="zh-CN" altLang="en-US" sz="1600" b="1" dirty="0">
                    <a:solidFill>
                      <a:schemeClr val="tx1"/>
                    </a:solidFill>
                  </a:rPr>
                  <a:t>应用</a:t>
                </a:r>
                <a:endParaRPr kumimoji="1" lang="zh-CN" altLang="en-US" sz="1600" b="1" dirty="0">
                  <a:solidFill>
                    <a:schemeClr val="tx1"/>
                  </a:solidFill>
                </a:endParaRPr>
              </a:p>
            </p:txBody>
          </p:sp>
          <p:sp>
            <p:nvSpPr>
              <p:cNvPr id="118" name="Rectangle 117"/>
              <p:cNvSpPr/>
              <p:nvPr/>
            </p:nvSpPr>
            <p:spPr>
              <a:xfrm>
                <a:off x="6124136" y="2696324"/>
                <a:ext cx="1766641" cy="1196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医学界的3D打印是</a:t>
                </a:r>
                <a:r>
                  <a:rPr kumimoji="1" lang="zh-CN" altLang="en-US" sz="1200" dirty="0">
                    <a:solidFill>
                      <a:srgbClr val="FF0000"/>
                    </a:solidFill>
                  </a:rPr>
                  <a:t>根据患者需求</a:t>
                </a:r>
                <a:r>
                  <a:rPr kumimoji="1" lang="zh-CN" altLang="en-US" sz="1200" dirty="0">
                    <a:solidFill>
                      <a:schemeClr val="tx1"/>
                    </a:solidFill>
                  </a:rPr>
                  <a:t>进行</a:t>
                </a:r>
                <a:r>
                  <a:rPr kumimoji="1" lang="zh-CN" altLang="en-US" sz="1200" dirty="0">
                    <a:solidFill>
                      <a:srgbClr val="FF0000"/>
                    </a:solidFill>
                  </a:rPr>
                  <a:t>个性化护理</a:t>
                </a:r>
                <a:r>
                  <a:rPr kumimoji="1" lang="zh-CN" altLang="en-US" sz="1200" dirty="0">
                    <a:solidFill>
                      <a:schemeClr val="tx1"/>
                    </a:solidFill>
                  </a:rPr>
                  <a:t>的优秀工具，可同时简化医生、护士、药剂师等专业人员的操作。</a:t>
                </a:r>
                <a:endParaRPr kumimoji="1" lang="zh-CN" altLang="en-US" sz="1200" dirty="0">
                  <a:solidFill>
                    <a:schemeClr val="tx1"/>
                  </a:solidFill>
                </a:endParaRPr>
              </a:p>
            </p:txBody>
          </p:sp>
          <p:grpSp>
            <p:nvGrpSpPr>
              <p:cNvPr id="119" name="Group 118"/>
              <p:cNvGrpSpPr/>
              <p:nvPr/>
            </p:nvGrpSpPr>
            <p:grpSpPr>
              <a:xfrm>
                <a:off x="6222610" y="1653520"/>
                <a:ext cx="540000" cy="540000"/>
                <a:chOff x="6335984" y="5599496"/>
                <a:chExt cx="540000" cy="540000"/>
              </a:xfrm>
            </p:grpSpPr>
            <p:sp>
              <p:nvSpPr>
                <p:cNvPr id="120" name="TextBox 119"/>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21" name="Freeform: Shape 120"/>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123" name="Title 122"/>
          <p:cNvSpPr>
            <a:spLocks noGrp="1"/>
          </p:cNvSpPr>
          <p:nvPr>
            <p:ph type="title"/>
          </p:nvPr>
        </p:nvSpPr>
        <p:spPr/>
        <p:txBody>
          <a:bodyPr wrap="square">
            <a:normAutofit/>
          </a:bodyPr>
          <a:lstStyle/>
          <a:p>
            <a:pPr lvl="0"/>
            <a:r>
              <a:rPr lang="en-US" dirty="0"/>
              <a:t>什么是3D</a:t>
            </a:r>
            <a:r>
              <a:rPr lang="zh-CN" altLang="en-US" dirty="0"/>
              <a:t>打印技术</a:t>
            </a:r>
            <a:r>
              <a:rPr lang="en-US" dirty="0"/>
              <a:t>？</a:t>
            </a:r>
            <a:endParaRPr lang="en-US" dirty="0"/>
          </a:p>
        </p:txBody>
      </p:sp>
      <p:sp>
        <p:nvSpPr>
          <p:cNvPr id="4" name="文本框 3"/>
          <p:cNvSpPr txBox="1"/>
          <p:nvPr/>
        </p:nvSpPr>
        <p:spPr>
          <a:xfrm>
            <a:off x="657225" y="1194435"/>
            <a:ext cx="6096000" cy="1087755"/>
          </a:xfrm>
          <a:prstGeom prst="rect">
            <a:avLst/>
          </a:prstGeom>
          <a:noFill/>
        </p:spPr>
        <p:txBody>
          <a:bodyPr wrap="square" rtlCol="0" anchor="t">
            <a:spAutoFit/>
          </a:bodyPr>
          <a:p>
            <a:pPr>
              <a:lnSpc>
                <a:spcPct val="120000"/>
              </a:lnSpc>
            </a:pPr>
            <a:r>
              <a:rPr lang="zh-CN" altLang="en-US" b="1">
                <a:solidFill>
                  <a:srgbClr val="FF0000"/>
                </a:solidFill>
              </a:rPr>
              <a:t>3D打印（3DP）</a:t>
            </a:r>
            <a:r>
              <a:rPr lang="zh-CN" altLang="en-US"/>
              <a:t>即快速成型技术的一种，又称增材制造，它是一种以数字模型文件为基础，运用粉末状金属或塑料等可粘合材料，通过逐层打印的方式来构造物体的技术。</a:t>
            </a: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500"/>
                                  </p:stCondLst>
                                  <p:childTnLst>
                                    <p:set>
                                      <p:cBhvr>
                                        <p:cTn id="6" dur="1250" fill="hold">
                                          <p:stCondLst>
                                            <p:cond delay="0"/>
                                          </p:stCondLst>
                                        </p:cTn>
                                        <p:tgtEl>
                                          <p:spTgt spid="123"/>
                                        </p:tgtEl>
                                        <p:attrNameLst>
                                          <p:attrName>style.visibility</p:attrName>
                                        </p:attrNameLst>
                                      </p:cBhvr>
                                      <p:to>
                                        <p:strVal val="visible"/>
                                      </p:to>
                                    </p:set>
                                    <p:animEffect transition="in" filter="wedge">
                                      <p:cBhvr>
                                        <p:cTn id="7" dur="125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500" fill="hold">
                                          <p:stCondLst>
                                            <p:cond delay="0"/>
                                          </p:stCondLst>
                                        </p:cTn>
                                        <p:tgtEl>
                                          <p:spTgt spid="2"/>
                                        </p:tgtEl>
                                        <p:attrNameLst>
                                          <p:attrName>style.visibility</p:attrName>
                                        </p:attrNameLst>
                                      </p:cBhvr>
                                      <p:to>
                                        <p:strVal val="visible"/>
                                      </p:to>
                                    </p:set>
                                    <p:animEffect transition="in" filter="wedge">
                                      <p:cBhvr>
                                        <p:cTn id="18"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3"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0"/>
            <a:ext cx="2703830" cy="1028700"/>
          </a:xfrm>
        </p:spPr>
        <p:txBody>
          <a:bodyPr/>
          <a:p>
            <a:r>
              <a:rPr lang="zh-CN" altLang="en-US"/>
              <a:t>小组分工</a:t>
            </a:r>
            <a:r>
              <a:rPr lang="zh-CN" altLang="en-US"/>
              <a:t>情况</a:t>
            </a:r>
            <a:endParaRPr lang="zh-CN" altLang="en-US"/>
          </a:p>
        </p:txBody>
      </p:sp>
      <p:sp>
        <p:nvSpPr>
          <p:cNvPr id="5" name="文本框 4"/>
          <p:cNvSpPr txBox="1"/>
          <p:nvPr/>
        </p:nvSpPr>
        <p:spPr>
          <a:xfrm>
            <a:off x="836295" y="1397000"/>
            <a:ext cx="10686415" cy="4372610"/>
          </a:xfrm>
          <a:prstGeom prst="rect">
            <a:avLst/>
          </a:prstGeom>
        </p:spPr>
        <p:txBody>
          <a:bodyPr wrap="square">
            <a:spAutoFit/>
            <a:extLst>
              <a:ext uri="{4A0BC546-FE56-4ADE-93B0-CB8AF2F6F144}">
                <wpsdc:textFrameExt xmlns:wpsdc="http://www.wps.cn/officeDocument/2022/drawingmlCustomData" type="text"/>
              </a:ext>
            </a:extLst>
          </a:bodyPr>
          <a:p>
            <a:pPr algn="l">
              <a:lnSpc>
                <a:spcPct val="160000"/>
              </a:lnSpc>
            </a:pPr>
            <a:r>
              <a:rPr lang="en-US" altLang="zh-CN" sz="2400" b="1">
                <a:latin typeface="Arial" panose="020B0604020202020204" pitchFamily="34" charset="0"/>
                <a:ea typeface="微软雅黑" panose="020B0503020204020204" charset="-122"/>
              </a:rPr>
              <a:t>1.</a:t>
            </a:r>
            <a:r>
              <a:rPr lang="zh-CN" altLang="en-US" sz="2400" b="1">
                <a:latin typeface="Arial" panose="020B0604020202020204" pitchFamily="34" charset="0"/>
                <a:ea typeface="微软雅黑" panose="020B0503020204020204" charset="-122"/>
              </a:rPr>
              <a:t>文献查找和资料整理：</a:t>
            </a:r>
            <a:endParaRPr lang="zh-CN" altLang="en-US" sz="2400" b="1">
              <a:latin typeface="Arial" panose="020B0604020202020204" pitchFamily="34" charset="0"/>
              <a:ea typeface="微软雅黑" panose="020B0503020204020204" charset="-122"/>
            </a:endParaRPr>
          </a:p>
          <a:p>
            <a:pPr algn="l">
              <a:lnSpc>
                <a:spcPct val="160000"/>
              </a:lnSpc>
            </a:pPr>
            <a:r>
              <a:rPr lang="zh-CN" altLang="en-US" sz="2400">
                <a:latin typeface="Arial" panose="020B0604020202020204" pitchFamily="34" charset="0"/>
                <a:ea typeface="微软雅黑" panose="020B0503020204020204" charset="-122"/>
              </a:rPr>
              <a:t>（</a:t>
            </a:r>
            <a:r>
              <a:rPr lang="en-US" altLang="zh-CN" sz="2400">
                <a:latin typeface="Arial" panose="020B0604020202020204" pitchFamily="34" charset="0"/>
                <a:ea typeface="微软雅黑" panose="020B0503020204020204" charset="-122"/>
              </a:rPr>
              <a:t>1</a:t>
            </a:r>
            <a:r>
              <a:rPr lang="zh-CN" altLang="en-US" sz="2400">
                <a:latin typeface="Arial" panose="020B0604020202020204" pitchFamily="34" charset="0"/>
                <a:ea typeface="微软雅黑" panose="020B0503020204020204" charset="-122"/>
              </a:rPr>
              <a:t>）陶瓷</a:t>
            </a:r>
            <a:r>
              <a:rPr lang="en-US" altLang="zh-CN" sz="2400">
                <a:latin typeface="Arial" panose="020B0604020202020204" pitchFamily="34" charset="0"/>
                <a:ea typeface="微软雅黑" panose="020B0503020204020204" charset="-122"/>
              </a:rPr>
              <a:t>3D</a:t>
            </a:r>
            <a:r>
              <a:rPr lang="zh-CN" altLang="en-US" sz="2400">
                <a:latin typeface="Arial" panose="020B0604020202020204" pitchFamily="34" charset="0"/>
                <a:ea typeface="微软雅黑" panose="020B0503020204020204" charset="-122"/>
              </a:rPr>
              <a:t>打印技术概述：孝宇婷</a:t>
            </a:r>
            <a:endParaRPr lang="zh-CN" altLang="en-US" sz="2400">
              <a:latin typeface="Arial" panose="020B0604020202020204" pitchFamily="34" charset="0"/>
              <a:ea typeface="微软雅黑" panose="020B0503020204020204" charset="-122"/>
            </a:endParaRPr>
          </a:p>
          <a:p>
            <a:pPr algn="l">
              <a:lnSpc>
                <a:spcPct val="160000"/>
              </a:lnSpc>
            </a:pPr>
            <a:r>
              <a:rPr lang="zh-CN" altLang="en-US" sz="2400">
                <a:latin typeface="Arial" panose="020B0604020202020204" pitchFamily="34" charset="0"/>
                <a:ea typeface="微软雅黑" panose="020B0503020204020204" charset="-122"/>
              </a:rPr>
              <a:t>（</a:t>
            </a:r>
            <a:r>
              <a:rPr lang="en-US" altLang="zh-CN" sz="2400">
                <a:latin typeface="Arial" panose="020B0604020202020204" pitchFamily="34" charset="0"/>
                <a:ea typeface="微软雅黑" panose="020B0503020204020204" charset="-122"/>
              </a:rPr>
              <a:t>2</a:t>
            </a:r>
            <a:r>
              <a:rPr lang="zh-CN" altLang="en-US" sz="2400">
                <a:latin typeface="Arial" panose="020B0604020202020204" pitchFamily="34" charset="0"/>
                <a:ea typeface="微软雅黑" panose="020B0503020204020204" charset="-122"/>
              </a:rPr>
              <a:t>）</a:t>
            </a:r>
            <a:r>
              <a:rPr lang="zh-CN" altLang="en-US" sz="2400">
                <a:latin typeface="Arial" panose="020B0604020202020204" pitchFamily="34" charset="0"/>
                <a:ea typeface="微软雅黑" panose="020B0503020204020204" charset="-122"/>
              </a:rPr>
              <a:t>陶瓷3D打印在医疗领域的应用：卢泽慧 全思贤</a:t>
            </a:r>
            <a:endParaRPr lang="zh-CN" altLang="en-US" sz="2400">
              <a:latin typeface="Arial" panose="020B0604020202020204" pitchFamily="34" charset="0"/>
              <a:ea typeface="微软雅黑" panose="020B0503020204020204" charset="-122"/>
            </a:endParaRPr>
          </a:p>
          <a:p>
            <a:pPr algn="l">
              <a:lnSpc>
                <a:spcPct val="160000"/>
              </a:lnSpc>
            </a:pPr>
            <a:r>
              <a:rPr lang="zh-CN" altLang="en-US" sz="2400">
                <a:latin typeface="Arial" panose="020B0604020202020204" pitchFamily="34" charset="0"/>
                <a:ea typeface="微软雅黑" panose="020B0503020204020204" charset="-122"/>
              </a:rPr>
              <a:t>（</a:t>
            </a:r>
            <a:r>
              <a:rPr lang="en-US" altLang="zh-CN" sz="2400">
                <a:latin typeface="Arial" panose="020B0604020202020204" pitchFamily="34" charset="0"/>
                <a:ea typeface="微软雅黑" panose="020B0503020204020204" charset="-122"/>
              </a:rPr>
              <a:t>3</a:t>
            </a:r>
            <a:r>
              <a:rPr lang="zh-CN" altLang="en-US" sz="2400">
                <a:latin typeface="Arial" panose="020B0604020202020204" pitchFamily="34" charset="0"/>
                <a:ea typeface="微软雅黑" panose="020B0503020204020204" charset="-122"/>
              </a:rPr>
              <a:t>）陶瓷3D打印技术的优势和挑战：刘祖昕</a:t>
            </a:r>
            <a:r>
              <a:rPr lang="en-US" altLang="zh-CN" sz="2400">
                <a:latin typeface="Arial" panose="020B0604020202020204" pitchFamily="34" charset="0"/>
                <a:ea typeface="微软雅黑" panose="020B0503020204020204" charset="-122"/>
              </a:rPr>
              <a:t> 徐洪图 </a:t>
            </a:r>
            <a:endParaRPr lang="en-US" altLang="zh-CN" sz="2400">
              <a:latin typeface="Arial" panose="020B0604020202020204" pitchFamily="34" charset="0"/>
              <a:ea typeface="微软雅黑" panose="020B0503020204020204" charset="-122"/>
            </a:endParaRPr>
          </a:p>
          <a:p>
            <a:pPr algn="l">
              <a:lnSpc>
                <a:spcPct val="160000"/>
              </a:lnSpc>
            </a:pPr>
            <a:r>
              <a:rPr lang="zh-CN" altLang="en-US" sz="2400">
                <a:latin typeface="Arial" panose="020B0604020202020204" pitchFamily="34" charset="0"/>
                <a:ea typeface="微软雅黑" panose="020B0503020204020204" charset="-122"/>
              </a:rPr>
              <a:t>（</a:t>
            </a:r>
            <a:r>
              <a:rPr lang="en-US" altLang="zh-CN" sz="2400">
                <a:latin typeface="Arial" panose="020B0604020202020204" pitchFamily="34" charset="0"/>
                <a:ea typeface="微软雅黑" panose="020B0503020204020204" charset="-122"/>
              </a:rPr>
              <a:t>4</a:t>
            </a:r>
            <a:r>
              <a:rPr lang="zh-CN" altLang="en-US" sz="2400">
                <a:latin typeface="Arial" panose="020B0604020202020204" pitchFamily="34" charset="0"/>
                <a:ea typeface="微软雅黑" panose="020B0503020204020204" charset="-122"/>
              </a:rPr>
              <a:t>）成功案例和研究进展、未来展望、结论：楼元浩</a:t>
            </a:r>
            <a:endParaRPr lang="zh-CN" altLang="en-US" sz="2400">
              <a:latin typeface="Arial" panose="020B0604020202020204" pitchFamily="34" charset="0"/>
              <a:ea typeface="微软雅黑" panose="020B0503020204020204" charset="-122"/>
            </a:endParaRPr>
          </a:p>
          <a:p>
            <a:pPr algn="l">
              <a:lnSpc>
                <a:spcPct val="180000"/>
              </a:lnSpc>
            </a:pPr>
            <a:r>
              <a:rPr lang="en-US" altLang="zh-CN" sz="2400" b="1">
                <a:latin typeface="Arial" panose="020B0604020202020204" pitchFamily="34" charset="0"/>
                <a:ea typeface="微软雅黑" panose="020B0503020204020204" charset="-122"/>
              </a:rPr>
              <a:t>2.PPT</a:t>
            </a:r>
            <a:r>
              <a:rPr lang="zh-CN" altLang="en-US" sz="2400" b="1">
                <a:latin typeface="Arial" panose="020B0604020202020204" pitchFamily="34" charset="0"/>
                <a:ea typeface="微软雅黑" panose="020B0503020204020204" charset="-122"/>
              </a:rPr>
              <a:t>制作：</a:t>
            </a:r>
            <a:r>
              <a:rPr lang="zh-CN" altLang="en-US" sz="2400">
                <a:latin typeface="Arial" panose="020B0604020202020204" pitchFamily="34" charset="0"/>
                <a:ea typeface="微软雅黑" panose="020B0503020204020204" charset="-122"/>
              </a:rPr>
              <a:t>李张硕 张雨欣</a:t>
            </a:r>
            <a:endParaRPr lang="zh-CN" altLang="en-US" sz="2400">
              <a:latin typeface="Arial" panose="020B0604020202020204" pitchFamily="34" charset="0"/>
              <a:ea typeface="微软雅黑" panose="020B0503020204020204" charset="-122"/>
            </a:endParaRPr>
          </a:p>
          <a:p>
            <a:pPr algn="l">
              <a:lnSpc>
                <a:spcPct val="180000"/>
              </a:lnSpc>
            </a:pPr>
            <a:r>
              <a:rPr lang="en-US" altLang="zh-CN" sz="2400" b="1">
                <a:latin typeface="Arial" panose="020B0604020202020204" pitchFamily="34" charset="0"/>
                <a:ea typeface="微软雅黑" panose="020B0503020204020204" charset="-122"/>
              </a:rPr>
              <a:t>3.</a:t>
            </a:r>
            <a:r>
              <a:rPr lang="zh-CN" altLang="en-US" sz="2400" b="1">
                <a:latin typeface="Arial" panose="020B0604020202020204" pitchFamily="34" charset="0"/>
                <a:ea typeface="微软雅黑" panose="020B0503020204020204" charset="-122"/>
              </a:rPr>
              <a:t>汇报展示：</a:t>
            </a:r>
            <a:r>
              <a:rPr lang="zh-CN" altLang="en-US" sz="2400">
                <a:latin typeface="Arial" panose="020B0604020202020204" pitchFamily="34" charset="0"/>
                <a:ea typeface="微软雅黑" panose="020B0503020204020204" charset="-122"/>
              </a:rPr>
              <a:t>汪珉凯</a:t>
            </a:r>
            <a:r>
              <a:rPr lang="en-US" altLang="zh-CN" sz="2400">
                <a:latin typeface="Arial" panose="020B0604020202020204" pitchFamily="34" charset="0"/>
                <a:ea typeface="微软雅黑" panose="020B0503020204020204" charset="-122"/>
              </a:rPr>
              <a:t> </a:t>
            </a:r>
            <a:r>
              <a:rPr lang="zh-CN" altLang="en-US" sz="2400">
                <a:latin typeface="Arial" panose="020B0604020202020204" pitchFamily="34" charset="0"/>
                <a:ea typeface="微软雅黑" panose="020B0503020204020204" charset="-122"/>
              </a:rPr>
              <a:t>李柏岩</a:t>
            </a:r>
            <a:endParaRPr lang="zh-CN" altLang="en-US" sz="2400">
              <a:latin typeface="Arial" panose="020B0604020202020204" pitchFamily="34" charset="0"/>
              <a:ea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0" y="-258445"/>
            <a:ext cx="10858500" cy="1028700"/>
          </a:xfrm>
        </p:spPr>
        <p:txBody>
          <a:bodyPr/>
          <a:p>
            <a:r>
              <a:rPr lang="zh-CN" altLang="en-US">
                <a:sym typeface="+mn-ea"/>
              </a:rPr>
              <a:t>参考文献</a:t>
            </a:r>
            <a:endParaRPr lang="zh-CN" altLang="en-US"/>
          </a:p>
        </p:txBody>
      </p:sp>
      <p:sp>
        <p:nvSpPr>
          <p:cNvPr id="3" name="文本框 2"/>
          <p:cNvSpPr txBox="1"/>
          <p:nvPr/>
        </p:nvSpPr>
        <p:spPr>
          <a:xfrm>
            <a:off x="601345" y="770255"/>
            <a:ext cx="11524615" cy="5400675"/>
          </a:xfrm>
          <a:prstGeom prst="rect">
            <a:avLst/>
          </a:prstGeom>
          <a:noFill/>
        </p:spPr>
        <p:txBody>
          <a:bodyPr wrap="square" rtlCol="0" anchor="t">
            <a:spAutoFit/>
          </a:bodyPr>
          <a:p>
            <a:pPr algn="just">
              <a:lnSpc>
                <a:spcPct val="120000"/>
              </a:lnSpc>
            </a:pPr>
            <a:r>
              <a:rPr lang="zh-CN" altLang="en-US" sz="1600">
                <a:latin typeface="微软雅黑" panose="020B0503020204020204" charset="-122"/>
                <a:ea typeface="微软雅黑" panose="020B0503020204020204" charset="-122"/>
                <a:cs typeface="微软雅黑" panose="020B0503020204020204" charset="-122"/>
                <a:sym typeface="+mn-ea"/>
              </a:rPr>
              <a:t>[1]马晴,施丽燕,黄思雪等.氧化锆陶瓷在牙体修复领域的研究现状及展望[J].中国组织工程研究,2021,25(22):3597-3602.</a:t>
            </a:r>
            <a:endParaRPr lang="zh-CN" altLang="en-US" sz="1600">
              <a:latin typeface="微软雅黑" panose="020B0503020204020204" charset="-122"/>
              <a:ea typeface="微软雅黑" panose="020B0503020204020204" charset="-122"/>
              <a:cs typeface="微软雅黑" panose="020B0503020204020204" charset="-122"/>
            </a:endParaRPr>
          </a:p>
          <a:p>
            <a:pPr algn="just">
              <a:lnSpc>
                <a:spcPct val="120000"/>
              </a:lnSpc>
            </a:pPr>
            <a:r>
              <a:rPr lang="zh-CN" altLang="en-US" sz="1600">
                <a:latin typeface="微软雅黑" panose="020B0503020204020204" charset="-122"/>
                <a:ea typeface="微软雅黑" panose="020B0503020204020204" charset="-122"/>
                <a:cs typeface="微软雅黑" panose="020B0503020204020204" charset="-122"/>
                <a:sym typeface="+mn-ea"/>
              </a:rPr>
              <a:t>[2]黄海宁.玻璃陶瓷、氧化锆陶瓷全瓷冠治疗牙体缺损的临床效果研究[J].中国实用医药,2023,18(21):77-</a:t>
            </a:r>
            <a:r>
              <a:rPr lang="en-US" altLang="zh-CN" sz="1600">
                <a:latin typeface="微软雅黑" panose="020B0503020204020204" charset="-122"/>
                <a:ea typeface="微软雅黑" panose="020B0503020204020204" charset="-122"/>
                <a:cs typeface="微软雅黑" panose="020B0503020204020204" charset="-122"/>
                <a:sym typeface="+mn-ea"/>
              </a:rPr>
              <a:t>79.</a:t>
            </a:r>
            <a:endParaRPr lang="en-US" altLang="zh-CN" sz="1600">
              <a:latin typeface="微软雅黑" panose="020B0503020204020204" charset="-122"/>
              <a:ea typeface="微软雅黑" panose="020B0503020204020204" charset="-122"/>
              <a:cs typeface="微软雅黑" panose="020B0503020204020204" charset="-122"/>
            </a:endParaRPr>
          </a:p>
          <a:p>
            <a:pPr algn="just">
              <a:lnSpc>
                <a:spcPct val="120000"/>
              </a:lnSpc>
            </a:pPr>
            <a:r>
              <a:rPr lang="en-US" altLang="zh-CN" sz="1600">
                <a:latin typeface="微软雅黑" panose="020B0503020204020204" charset="-122"/>
                <a:ea typeface="微软雅黑" panose="020B0503020204020204" charset="-122"/>
                <a:cs typeface="微软雅黑" panose="020B0503020204020204" charset="-122"/>
                <a:sym typeface="+mn-ea"/>
              </a:rPr>
              <a:t>[3]张法强. 数字光投影增材制造氧化锆陶瓷牙冠制备结构与性能优化[D].青岛理工</a:t>
            </a:r>
            <a:r>
              <a:rPr lang="zh-CN" altLang="en-US" sz="1600">
                <a:latin typeface="微软雅黑" panose="020B0503020204020204" charset="-122"/>
                <a:ea typeface="微软雅黑" panose="020B0503020204020204" charset="-122"/>
                <a:cs typeface="微软雅黑" panose="020B0503020204020204" charset="-122"/>
                <a:sym typeface="+mn-ea"/>
              </a:rPr>
              <a:t>大</a:t>
            </a:r>
            <a:r>
              <a:rPr lang="en-US" altLang="zh-CN" sz="1600">
                <a:latin typeface="微软雅黑" panose="020B0503020204020204" charset="-122"/>
                <a:ea typeface="微软雅黑" panose="020B0503020204020204" charset="-122"/>
                <a:cs typeface="微软雅黑" panose="020B0503020204020204" charset="-122"/>
                <a:sym typeface="+mn-ea"/>
              </a:rPr>
              <a:t>学,2023.DOI:10.27263/d.cnki.gqudc.2023.000201.</a:t>
            </a:r>
            <a:endParaRPr lang="en-US" altLang="zh-CN" sz="1600">
              <a:latin typeface="微软雅黑" panose="020B0503020204020204" charset="-122"/>
              <a:ea typeface="微软雅黑" panose="020B0503020204020204" charset="-122"/>
              <a:cs typeface="微软雅黑" panose="020B0503020204020204" charset="-122"/>
            </a:endParaRPr>
          </a:p>
          <a:p>
            <a:pPr algn="just">
              <a:lnSpc>
                <a:spcPct val="120000"/>
              </a:lnSpc>
            </a:pPr>
            <a:r>
              <a:rPr lang="en-US" altLang="zh-CN" sz="1600">
                <a:latin typeface="微软雅黑" panose="020B0503020204020204" charset="-122"/>
                <a:ea typeface="微软雅黑" panose="020B0503020204020204" charset="-122"/>
                <a:cs typeface="微软雅黑" panose="020B0503020204020204" charset="-122"/>
                <a:sym typeface="+mn-ea"/>
              </a:rPr>
              <a:t>[4]任子龙,周晨,王忠山.3D打印技术在口腔材料领域的研究进展[J].中国实用口腔科杂志,2020,13(09):564569.DOI:10.19538/j.kq.2020.09.009.</a:t>
            </a:r>
            <a:endParaRPr lang="en-US" altLang="zh-CN" sz="1600">
              <a:latin typeface="微软雅黑" panose="020B0503020204020204" charset="-122"/>
              <a:ea typeface="微软雅黑" panose="020B0503020204020204" charset="-122"/>
              <a:cs typeface="微软雅黑" panose="020B0503020204020204" charset="-122"/>
            </a:endParaRPr>
          </a:p>
          <a:p>
            <a:pPr algn="just">
              <a:lnSpc>
                <a:spcPct val="120000"/>
              </a:lnSpc>
            </a:pPr>
            <a:r>
              <a:rPr lang="en-US" altLang="zh-CN" sz="1600">
                <a:latin typeface="微软雅黑" panose="020B0503020204020204" charset="-122"/>
                <a:ea typeface="微软雅黑" panose="020B0503020204020204" charset="-122"/>
                <a:cs typeface="微软雅黑" panose="020B0503020204020204" charset="-122"/>
                <a:sym typeface="+mn-ea"/>
              </a:rPr>
              <a:t>[5]Mechanism and application of 3D-printed degradable bioceramic scaffolds for bone repair</a:t>
            </a:r>
            <a:endParaRPr lang="en-US" altLang="zh-CN" sz="1600">
              <a:latin typeface="微软雅黑" panose="020B0503020204020204" charset="-122"/>
              <a:ea typeface="微软雅黑" panose="020B0503020204020204" charset="-122"/>
              <a:cs typeface="微软雅黑" panose="020B0503020204020204" charset="-122"/>
            </a:endParaRPr>
          </a:p>
          <a:p>
            <a:pPr algn="just">
              <a:lnSpc>
                <a:spcPct val="120000"/>
              </a:lnSpc>
            </a:pPr>
            <a:r>
              <a:rPr lang="en-US" altLang="zh-CN" sz="1600">
                <a:latin typeface="微软雅黑" panose="020B0503020204020204" charset="-122"/>
                <a:ea typeface="微软雅黑" panose="020B0503020204020204" charset="-122"/>
                <a:cs typeface="微软雅黑" panose="020B0503020204020204" charset="-122"/>
                <a:sym typeface="+mn-ea"/>
              </a:rPr>
              <a:t>[6]Retrospective clinical study of monolithic zirconia crowns fabricated with a straightforward completely digital workflow</a:t>
            </a:r>
            <a:endParaRPr lang="en-US" altLang="zh-CN" sz="1600">
              <a:latin typeface="微软雅黑" panose="020B0503020204020204" charset="-122"/>
              <a:ea typeface="微软雅黑" panose="020B0503020204020204" charset="-122"/>
              <a:cs typeface="微软雅黑" panose="020B0503020204020204" charset="-122"/>
              <a:sym typeface="+mn-ea"/>
            </a:endParaRPr>
          </a:p>
          <a:p>
            <a:pPr algn="just">
              <a:lnSpc>
                <a:spcPct val="120000"/>
              </a:lnSpc>
            </a:pPr>
            <a:r>
              <a:rPr lang="en-US" altLang="zh-CN" sz="1600">
                <a:latin typeface="微软雅黑" panose="020B0503020204020204" charset="-122"/>
                <a:ea typeface="微软雅黑" panose="020B0503020204020204" charset="-122"/>
                <a:cs typeface="微软雅黑" panose="020B0503020204020204" charset="-122"/>
                <a:sym typeface="+mn-ea"/>
              </a:rPr>
              <a:t>[7]刘宸希,康红军,吴金珠等.3D打印技术及其在医疗领域的应用[J].材料工程,2021,49(06):66-76.</a:t>
            </a:r>
            <a:endParaRPr lang="en-US" altLang="zh-CN" sz="1600">
              <a:latin typeface="微软雅黑" panose="020B0503020204020204" charset="-122"/>
              <a:ea typeface="微软雅黑" panose="020B0503020204020204" charset="-122"/>
              <a:cs typeface="微软雅黑" panose="020B0503020204020204" charset="-122"/>
              <a:sym typeface="+mn-ea"/>
            </a:endParaRPr>
          </a:p>
          <a:p>
            <a:pPr algn="just">
              <a:lnSpc>
                <a:spcPct val="120000"/>
              </a:lnSpc>
            </a:pPr>
            <a:r>
              <a:rPr lang="en-US" altLang="zh-CN" sz="1600">
                <a:latin typeface="微软雅黑" panose="020B0503020204020204" charset="-122"/>
                <a:ea typeface="微软雅黑" panose="020B0503020204020204" charset="-122"/>
                <a:cs typeface="微软雅黑" panose="020B0503020204020204" charset="-122"/>
                <a:sym typeface="+mn-ea"/>
              </a:rPr>
              <a:t>[8]张俊,李明利,汤彬彩等.生物陶瓷材料的3D打印技术现状[J].中国医疗器械杂志,2023,47(06):651-658.</a:t>
            </a:r>
            <a:endParaRPr lang="en-US" altLang="zh-CN" sz="1600">
              <a:latin typeface="微软雅黑" panose="020B0503020204020204" charset="-122"/>
              <a:ea typeface="微软雅黑" panose="020B0503020204020204" charset="-122"/>
              <a:cs typeface="微软雅黑" panose="020B0503020204020204" charset="-122"/>
              <a:sym typeface="+mn-ea"/>
            </a:endParaRPr>
          </a:p>
          <a:p>
            <a:pPr algn="just">
              <a:lnSpc>
                <a:spcPct val="120000"/>
              </a:lnSpc>
            </a:pPr>
            <a:r>
              <a:rPr lang="en-US" altLang="zh-CN" sz="1600">
                <a:latin typeface="微软雅黑" panose="020B0503020204020204" charset="-122"/>
                <a:ea typeface="微软雅黑" panose="020B0503020204020204" charset="-122"/>
                <a:cs typeface="微软雅黑" panose="020B0503020204020204" charset="-122"/>
                <a:sym typeface="+mn-ea"/>
              </a:rPr>
              <a:t>[9]董向阳,沈震,岳智健等.陶瓷3D打印在医疗领域的研究与应用进展[J].中国医学装备,2023,20(03):186-191.</a:t>
            </a:r>
            <a:endParaRPr lang="en-US" altLang="zh-CN" sz="1600">
              <a:latin typeface="微软雅黑" panose="020B0503020204020204" charset="-122"/>
              <a:ea typeface="微软雅黑" panose="020B0503020204020204" charset="-122"/>
              <a:cs typeface="微软雅黑" panose="020B0503020204020204" charset="-122"/>
              <a:sym typeface="+mn-ea"/>
            </a:endParaRPr>
          </a:p>
          <a:p>
            <a:pPr algn="just">
              <a:lnSpc>
                <a:spcPct val="120000"/>
              </a:lnSpc>
            </a:pPr>
            <a:r>
              <a:rPr lang="en-US" altLang="zh-CN" sz="1600">
                <a:latin typeface="微软雅黑" panose="020B0503020204020204" charset="-122"/>
                <a:ea typeface="微软雅黑" panose="020B0503020204020204" charset="-122"/>
                <a:cs typeface="微软雅黑" panose="020B0503020204020204" charset="-122"/>
                <a:sym typeface="+mn-ea"/>
              </a:rPr>
              <a:t>[10] Lin, Hui;Zhang, Liyun;Zhang, Qiyue;Wang, Qiang;Wang, Xue;Yan, Guangqi. Mechanism and application of 3D-printed degradable bioceramic scaffolds for bone repair [J]. BIOMATERIALS SCIENCE. DOI:10.1039/d3bm01214j</a:t>
            </a:r>
            <a:endParaRPr lang="en-US" altLang="zh-CN" sz="1600">
              <a:latin typeface="微软雅黑" panose="020B0503020204020204" charset="-122"/>
              <a:ea typeface="微软雅黑" panose="020B0503020204020204" charset="-122"/>
              <a:cs typeface="微软雅黑" panose="020B0503020204020204" charset="-122"/>
              <a:sym typeface="+mn-ea"/>
            </a:endParaRPr>
          </a:p>
          <a:p>
            <a:pPr algn="just">
              <a:lnSpc>
                <a:spcPct val="120000"/>
              </a:lnSpc>
            </a:pPr>
            <a:r>
              <a:rPr lang="en-US" altLang="zh-CN" sz="1600">
                <a:latin typeface="微软雅黑" panose="020B0503020204020204" charset="-122"/>
                <a:ea typeface="微软雅黑" panose="020B0503020204020204" charset="-122"/>
                <a:cs typeface="微软雅黑" panose="020B0503020204020204" charset="-122"/>
                <a:sym typeface="+mn-ea"/>
              </a:rPr>
              <a:t>[11]Huang, ZhuHuang, JiangyongLi, ChanxiuShi, AndiWu, JingwenRen, WenLiang, TingtingLi, FuyaoLi, YuanjingYang, LiLiu, TiantaoJiang, QianzhouYang, XuechaoLuo, TaoGuo, LvHua.The application of 3D printed self-glazed zirconia for full-mouth rehabilitation in a patient with severely worn dentition: a case report[J].Advances in Applied Ceramics, 2020, 119(5a6)</a:t>
            </a:r>
            <a:endParaRPr lang="en-US" altLang="zh-CN" sz="160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76835" y="1906270"/>
            <a:ext cx="12038965" cy="279971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p>
            <a:pPr algn="ctr"/>
            <a:r>
              <a:rPr lang="en-US" altLang="zh-CN" sz="8800" b="1" i="1">
                <a:solidFill>
                  <a:schemeClr val="accent3"/>
                </a:solidFill>
                <a:effectLst/>
                <a:latin typeface="微软雅黑" panose="020B0503020204020204" charset="-122"/>
                <a:ea typeface="微软雅黑" panose="020B0503020204020204" charset="-122"/>
              </a:rPr>
              <a:t>T</a:t>
            </a:r>
            <a:r>
              <a:rPr lang="zh-CN" altLang="en-US" sz="8800" b="1" i="1">
                <a:solidFill>
                  <a:schemeClr val="accent3"/>
                </a:solidFill>
                <a:effectLst/>
                <a:latin typeface="微软雅黑" panose="020B0503020204020204" charset="-122"/>
                <a:ea typeface="微软雅黑" panose="020B0503020204020204" charset="-122"/>
              </a:rPr>
              <a:t>hank you for listening</a:t>
            </a:r>
            <a:r>
              <a:rPr lang="en-US" altLang="zh-CN" sz="8800" b="1" i="1">
                <a:solidFill>
                  <a:schemeClr val="accent3"/>
                </a:solidFill>
                <a:effectLst/>
                <a:latin typeface="微软雅黑" panose="020B0503020204020204" charset="-122"/>
                <a:ea typeface="微软雅黑" panose="020B0503020204020204" charset="-122"/>
              </a:rPr>
              <a:t>!</a:t>
            </a:r>
            <a:endParaRPr lang="en-US" altLang="zh-CN" sz="8800" b="1" i="1">
              <a:solidFill>
                <a:schemeClr val="accent3"/>
              </a:solidFill>
              <a:effectLst/>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25986" y="130175"/>
            <a:ext cx="11466014" cy="5330190"/>
            <a:chOff x="725986" y="0"/>
            <a:chExt cx="11466014" cy="5330190"/>
          </a:xfrm>
        </p:grpSpPr>
        <p:grpSp>
          <p:nvGrpSpPr>
            <p:cNvPr id="4" name="Group 3"/>
            <p:cNvGrpSpPr/>
            <p:nvPr/>
          </p:nvGrpSpPr>
          <p:grpSpPr>
            <a:xfrm>
              <a:off x="821468" y="2789305"/>
              <a:ext cx="3184698" cy="2540795"/>
              <a:chOff x="821468" y="2429305"/>
              <a:chExt cx="3184698" cy="2540795"/>
            </a:xfrm>
          </p:grpSpPr>
          <p:grpSp>
            <p:nvGrpSpPr>
              <p:cNvPr id="3" name="Group 2"/>
              <p:cNvGrpSpPr/>
              <p:nvPr/>
            </p:nvGrpSpPr>
            <p:grpSpPr>
              <a:xfrm>
                <a:off x="1195070" y="3408000"/>
                <a:ext cx="2811096" cy="1562100"/>
                <a:chOff x="1023620" y="3479800"/>
                <a:chExt cx="2811096" cy="1562100"/>
              </a:xfrm>
            </p:grpSpPr>
            <p:sp>
              <p:nvSpPr>
                <p:cNvPr id="21" name="Rectangle: Rounded Corners 20"/>
                <p:cNvSpPr/>
                <p:nvPr/>
              </p:nvSpPr>
              <p:spPr>
                <a:xfrm>
                  <a:off x="1023620" y="3479800"/>
                  <a:ext cx="2811096" cy="1562100"/>
                </a:xfrm>
                <a:prstGeom prst="roundRect">
                  <a:avLst>
                    <a:gd name="adj" fmla="val 8287"/>
                  </a:avLst>
                </a:prstGeom>
                <a:solidFill>
                  <a:schemeClr val="tx2">
                    <a:alpha val="15000"/>
                  </a:schemeClr>
                </a:solidFill>
                <a:ln w="6055" cap="flat">
                  <a:noFill/>
                  <a:prstDash val="solid"/>
                  <a:miter/>
                </a:ln>
              </p:spPr>
              <p:txBody>
                <a:bodyPr wrap="square" lIns="91440" tIns="45720" rIns="91440" bIns="45720" rtlCol="0" anchor="ctr" anchorCtr="0">
                  <a:noAutofit/>
                </a:bodyPr>
                <a:lstStyle/>
                <a:p>
                  <a:pPr algn="ctr">
                    <a:lnSpc>
                      <a:spcPct val="130000"/>
                    </a:lnSpc>
                  </a:pPr>
                  <a:endParaRPr kumimoji="1" lang="en-US" altLang="zh-CN" sz="1100" dirty="0"/>
                </a:p>
              </p:txBody>
            </p:sp>
            <p:grpSp>
              <p:nvGrpSpPr>
                <p:cNvPr id="2" name="Group 1"/>
                <p:cNvGrpSpPr/>
                <p:nvPr/>
              </p:nvGrpSpPr>
              <p:grpSpPr>
                <a:xfrm>
                  <a:off x="1370598" y="3558892"/>
                  <a:ext cx="2145971" cy="1155268"/>
                  <a:chOff x="1699696" y="3522586"/>
                  <a:chExt cx="2145971" cy="1155268"/>
                </a:xfrm>
              </p:grpSpPr>
              <p:sp>
                <p:nvSpPr>
                  <p:cNvPr id="23" name="Rectangle 22"/>
                  <p:cNvSpPr/>
                  <p:nvPr/>
                </p:nvSpPr>
                <p:spPr>
                  <a:xfrm flipH="1">
                    <a:off x="1940363" y="3522586"/>
                    <a:ext cx="190530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l">
                      <a:lnSpc>
                        <a:spcPct val="100000"/>
                      </a:lnSpc>
                    </a:pPr>
                    <a:r>
                      <a:rPr kumimoji="1" lang="zh-CN" altLang="en-US" sz="1600" b="1" dirty="0">
                        <a:solidFill>
                          <a:schemeClr val="tx1"/>
                        </a:solidFill>
                      </a:rPr>
                      <a:t>生物惰性陶瓷</a:t>
                    </a:r>
                    <a:endParaRPr kumimoji="1" lang="zh-CN" altLang="en-US" sz="1600" b="1" dirty="0">
                      <a:solidFill>
                        <a:schemeClr val="tx1"/>
                      </a:solidFill>
                    </a:endParaRPr>
                  </a:p>
                </p:txBody>
              </p:sp>
              <p:sp>
                <p:nvSpPr>
                  <p:cNvPr id="24" name="Rectangle 23"/>
                  <p:cNvSpPr/>
                  <p:nvPr/>
                </p:nvSpPr>
                <p:spPr>
                  <a:xfrm flipH="1">
                    <a:off x="1699696" y="3922839"/>
                    <a:ext cx="2132381" cy="755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以氧化铝、氧化锆为代表，氧化铝陶瓷硬度高，氧化锆陶瓷韧性大</a:t>
                    </a:r>
                    <a:endParaRPr kumimoji="1" lang="zh-CN" altLang="en-US" sz="1200" dirty="0">
                      <a:solidFill>
                        <a:schemeClr val="tx1"/>
                      </a:solidFill>
                    </a:endParaRPr>
                  </a:p>
                </p:txBody>
              </p:sp>
            </p:grpSp>
          </p:grpSp>
          <p:sp>
            <p:nvSpPr>
              <p:cNvPr id="22" name="Rectangle: Rounded Corners 21"/>
              <p:cNvSpPr/>
              <p:nvPr/>
            </p:nvSpPr>
            <p:spPr>
              <a:xfrm>
                <a:off x="821468" y="2429305"/>
                <a:ext cx="720000" cy="720000"/>
              </a:xfrm>
              <a:prstGeom prst="roundRect">
                <a:avLst>
                  <a:gd name="adj" fmla="val 15875"/>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p>
                <a:pPr algn="ctr"/>
                <a:r>
                  <a:rPr kumimoji="1" lang="en-US" altLang="zh-CN" sz="2400" b="1" dirty="0">
                    <a:solidFill>
                      <a:schemeClr val="bg1"/>
                    </a:solidFill>
                  </a:rPr>
                  <a:t>01</a:t>
                </a:r>
                <a:endParaRPr kumimoji="1" lang="en-US" altLang="zh-CN" sz="2400" b="1" dirty="0">
                  <a:solidFill>
                    <a:schemeClr val="bg1"/>
                  </a:solidFill>
                </a:endParaRPr>
              </a:p>
            </p:txBody>
          </p:sp>
        </p:grpSp>
        <p:grpSp>
          <p:nvGrpSpPr>
            <p:cNvPr id="36" name="Group 35"/>
            <p:cNvGrpSpPr/>
            <p:nvPr/>
          </p:nvGrpSpPr>
          <p:grpSpPr>
            <a:xfrm>
              <a:off x="725986" y="1122323"/>
              <a:ext cx="6163553" cy="538205"/>
              <a:chOff x="2298947" y="4820513"/>
              <a:chExt cx="6163553" cy="538205"/>
            </a:xfrm>
          </p:grpSpPr>
          <p:sp>
            <p:nvSpPr>
              <p:cNvPr id="141" name="Rectangle 140"/>
              <p:cNvSpPr/>
              <p:nvPr/>
            </p:nvSpPr>
            <p:spPr>
              <a:xfrm>
                <a:off x="2921576" y="4820513"/>
                <a:ext cx="5540924" cy="46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nSpc>
                    <a:spcPct val="100000"/>
                  </a:lnSpc>
                </a:pPr>
                <a:endParaRPr kumimoji="1" lang="zh-CN" altLang="en-US" sz="2400" b="1" dirty="0">
                  <a:solidFill>
                    <a:schemeClr val="tx1"/>
                  </a:solidFill>
                </a:endParaRPr>
              </a:p>
            </p:txBody>
          </p:sp>
          <p:grpSp>
            <p:nvGrpSpPr>
              <p:cNvPr id="38" name="Group 37"/>
              <p:cNvGrpSpPr/>
              <p:nvPr/>
            </p:nvGrpSpPr>
            <p:grpSpPr>
              <a:xfrm>
                <a:off x="2298947" y="4980579"/>
                <a:ext cx="469084" cy="378139"/>
                <a:chOff x="2298947" y="4980579"/>
                <a:chExt cx="469084" cy="378139"/>
              </a:xfrm>
            </p:grpSpPr>
            <p:sp>
              <p:nvSpPr>
                <p:cNvPr id="138" name="Freeform: Shape 137"/>
                <p:cNvSpPr/>
                <p:nvPr/>
              </p:nvSpPr>
              <p:spPr>
                <a:xfrm>
                  <a:off x="2577531" y="4980579"/>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139" name="Freeform: Shape 138"/>
                <p:cNvSpPr/>
                <p:nvPr/>
              </p:nvSpPr>
              <p:spPr>
                <a:xfrm>
                  <a:off x="2298947" y="4980766"/>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grpSp>
        </p:grpSp>
        <p:grpSp>
          <p:nvGrpSpPr>
            <p:cNvPr id="5" name="Group 4"/>
            <p:cNvGrpSpPr/>
            <p:nvPr/>
          </p:nvGrpSpPr>
          <p:grpSpPr>
            <a:xfrm>
              <a:off x="4661021" y="2796412"/>
              <a:ext cx="3184698" cy="2517178"/>
              <a:chOff x="821468" y="2436412"/>
              <a:chExt cx="3184698" cy="2517178"/>
            </a:xfrm>
          </p:grpSpPr>
          <p:grpSp>
            <p:nvGrpSpPr>
              <p:cNvPr id="6" name="Group 5"/>
              <p:cNvGrpSpPr/>
              <p:nvPr/>
            </p:nvGrpSpPr>
            <p:grpSpPr>
              <a:xfrm>
                <a:off x="1195070" y="3391490"/>
                <a:ext cx="2811096" cy="1562100"/>
                <a:chOff x="1023620" y="3463290"/>
                <a:chExt cx="2811096" cy="1562100"/>
              </a:xfrm>
            </p:grpSpPr>
            <p:sp>
              <p:nvSpPr>
                <p:cNvPr id="8" name="Rectangle: Rounded Corners 7"/>
                <p:cNvSpPr/>
                <p:nvPr/>
              </p:nvSpPr>
              <p:spPr>
                <a:xfrm>
                  <a:off x="1023620" y="3463290"/>
                  <a:ext cx="2811096" cy="1562100"/>
                </a:xfrm>
                <a:prstGeom prst="roundRect">
                  <a:avLst>
                    <a:gd name="adj" fmla="val 8287"/>
                  </a:avLst>
                </a:prstGeom>
                <a:solidFill>
                  <a:schemeClr val="tx2">
                    <a:alpha val="15000"/>
                  </a:schemeClr>
                </a:solidFill>
                <a:ln w="6055" cap="flat">
                  <a:noFill/>
                  <a:prstDash val="solid"/>
                  <a:miter/>
                </a:ln>
              </p:spPr>
              <p:txBody>
                <a:bodyPr wrap="square" lIns="91440" tIns="45720" rIns="91440" bIns="45720" rtlCol="0" anchor="ctr" anchorCtr="0">
                  <a:noAutofit/>
                </a:bodyPr>
                <a:lstStyle/>
                <a:p>
                  <a:pPr algn="ctr">
                    <a:lnSpc>
                      <a:spcPct val="130000"/>
                    </a:lnSpc>
                  </a:pPr>
                  <a:endParaRPr kumimoji="1" lang="en-US" altLang="zh-CN" sz="1100" dirty="0"/>
                </a:p>
              </p:txBody>
            </p:sp>
            <p:grpSp>
              <p:nvGrpSpPr>
                <p:cNvPr id="9" name="Group 8"/>
                <p:cNvGrpSpPr/>
                <p:nvPr/>
              </p:nvGrpSpPr>
              <p:grpSpPr>
                <a:xfrm>
                  <a:off x="1401078" y="3558892"/>
                  <a:ext cx="2251075" cy="1376680"/>
                  <a:chOff x="1730176" y="3522586"/>
                  <a:chExt cx="2251075" cy="1376680"/>
                </a:xfrm>
              </p:grpSpPr>
              <p:sp>
                <p:nvSpPr>
                  <p:cNvPr id="10" name="Rectangle 9"/>
                  <p:cNvSpPr/>
                  <p:nvPr/>
                </p:nvSpPr>
                <p:spPr>
                  <a:xfrm flipH="1">
                    <a:off x="2014658" y="3522586"/>
                    <a:ext cx="190530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l">
                      <a:lnSpc>
                        <a:spcPct val="100000"/>
                      </a:lnSpc>
                    </a:pPr>
                    <a:r>
                      <a:rPr kumimoji="1" lang="zh-CN" altLang="en-US" sz="1600" b="1" dirty="0">
                        <a:solidFill>
                          <a:schemeClr val="tx1"/>
                        </a:solidFill>
                      </a:rPr>
                      <a:t>生物活性陶瓷</a:t>
                    </a:r>
                    <a:endParaRPr kumimoji="1" lang="zh-CN" altLang="en-US" sz="1600" b="1" dirty="0">
                      <a:solidFill>
                        <a:schemeClr val="tx1"/>
                      </a:solidFill>
                    </a:endParaRPr>
                  </a:p>
                </p:txBody>
              </p:sp>
              <p:sp>
                <p:nvSpPr>
                  <p:cNvPr id="11" name="Rectangle 10"/>
                  <p:cNvSpPr/>
                  <p:nvPr/>
                </p:nvSpPr>
                <p:spPr>
                  <a:xfrm flipH="1">
                    <a:off x="1730176" y="3923271"/>
                    <a:ext cx="2251075" cy="975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以生物活性玻璃、羟基磷灰石为代表，羟基磷灰石的化学成分与人体骨骼无机部分高度相似</a:t>
                    </a:r>
                    <a:endParaRPr kumimoji="1" lang="zh-CN" altLang="en-US" sz="1200" dirty="0">
                      <a:solidFill>
                        <a:schemeClr val="tx1"/>
                      </a:solidFill>
                    </a:endParaRPr>
                  </a:p>
                </p:txBody>
              </p:sp>
            </p:grpSp>
          </p:grpSp>
          <p:sp>
            <p:nvSpPr>
              <p:cNvPr id="7" name="Rectangle: Rounded Corners 6"/>
              <p:cNvSpPr/>
              <p:nvPr/>
            </p:nvSpPr>
            <p:spPr>
              <a:xfrm>
                <a:off x="821468" y="2436412"/>
                <a:ext cx="720000" cy="720000"/>
              </a:xfrm>
              <a:prstGeom prst="roundRect">
                <a:avLst>
                  <a:gd name="adj" fmla="val 15875"/>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p>
                <a:pPr algn="ctr"/>
                <a:r>
                  <a:rPr kumimoji="1" lang="en-US" altLang="zh-CN" sz="2400" b="1" dirty="0">
                    <a:solidFill>
                      <a:schemeClr val="bg1"/>
                    </a:solidFill>
                  </a:rPr>
                  <a:t>02</a:t>
                </a:r>
                <a:endParaRPr kumimoji="1" lang="en-US" altLang="zh-CN" sz="2400" b="1" dirty="0">
                  <a:solidFill>
                    <a:schemeClr val="bg1"/>
                  </a:solidFill>
                </a:endParaRPr>
              </a:p>
            </p:txBody>
          </p:sp>
        </p:grpSp>
        <p:grpSp>
          <p:nvGrpSpPr>
            <p:cNvPr id="12" name="Group 11"/>
            <p:cNvGrpSpPr/>
            <p:nvPr/>
          </p:nvGrpSpPr>
          <p:grpSpPr>
            <a:xfrm>
              <a:off x="8549056" y="2788965"/>
              <a:ext cx="3136216" cy="2541225"/>
              <a:chOff x="869950" y="2412365"/>
              <a:chExt cx="3136216" cy="2541225"/>
            </a:xfrm>
          </p:grpSpPr>
          <p:grpSp>
            <p:nvGrpSpPr>
              <p:cNvPr id="13" name="Group 12"/>
              <p:cNvGrpSpPr/>
              <p:nvPr/>
            </p:nvGrpSpPr>
            <p:grpSpPr>
              <a:xfrm>
                <a:off x="1195070" y="3391490"/>
                <a:ext cx="2811096" cy="1562100"/>
                <a:chOff x="1023620" y="3463290"/>
                <a:chExt cx="2811096" cy="1562100"/>
              </a:xfrm>
            </p:grpSpPr>
            <p:sp>
              <p:nvSpPr>
                <p:cNvPr id="15" name="Rectangle: Rounded Corners 14"/>
                <p:cNvSpPr/>
                <p:nvPr/>
              </p:nvSpPr>
              <p:spPr>
                <a:xfrm>
                  <a:off x="1023620" y="3463290"/>
                  <a:ext cx="2811096" cy="1562100"/>
                </a:xfrm>
                <a:prstGeom prst="roundRect">
                  <a:avLst>
                    <a:gd name="adj" fmla="val 8287"/>
                  </a:avLst>
                </a:prstGeom>
                <a:solidFill>
                  <a:schemeClr val="tx2">
                    <a:alpha val="15000"/>
                  </a:schemeClr>
                </a:solidFill>
                <a:ln w="6055" cap="flat">
                  <a:noFill/>
                  <a:prstDash val="solid"/>
                  <a:miter/>
                </a:ln>
              </p:spPr>
              <p:txBody>
                <a:bodyPr wrap="square" lIns="91440" tIns="45720" rIns="91440" bIns="45720" rtlCol="0" anchor="ctr" anchorCtr="0">
                  <a:noAutofit/>
                </a:bodyPr>
                <a:lstStyle/>
                <a:p>
                  <a:pPr algn="ctr">
                    <a:lnSpc>
                      <a:spcPct val="130000"/>
                    </a:lnSpc>
                  </a:pPr>
                  <a:endParaRPr kumimoji="1" lang="en-US" altLang="zh-CN" sz="1100" dirty="0"/>
                </a:p>
              </p:txBody>
            </p:sp>
            <p:grpSp>
              <p:nvGrpSpPr>
                <p:cNvPr id="16" name="Group 15"/>
                <p:cNvGrpSpPr/>
                <p:nvPr/>
              </p:nvGrpSpPr>
              <p:grpSpPr>
                <a:xfrm>
                  <a:off x="1480453" y="3542382"/>
                  <a:ext cx="2187575" cy="933450"/>
                  <a:chOff x="1809551" y="3506076"/>
                  <a:chExt cx="2187575" cy="933450"/>
                </a:xfrm>
              </p:grpSpPr>
              <p:sp>
                <p:nvSpPr>
                  <p:cNvPr id="17" name="Rectangle 16"/>
                  <p:cNvSpPr/>
                  <p:nvPr/>
                </p:nvSpPr>
                <p:spPr>
                  <a:xfrm flipH="1">
                    <a:off x="1939728" y="3506076"/>
                    <a:ext cx="190530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l">
                      <a:lnSpc>
                        <a:spcPct val="100000"/>
                      </a:lnSpc>
                    </a:pPr>
                    <a:r>
                      <a:rPr kumimoji="1" lang="zh-CN" altLang="en-US" sz="1600" b="1" dirty="0">
                        <a:solidFill>
                          <a:schemeClr val="tx1"/>
                        </a:solidFill>
                      </a:rPr>
                      <a:t>生物可降解陶瓷</a:t>
                    </a:r>
                    <a:endParaRPr kumimoji="1" lang="zh-CN" altLang="en-US" sz="1600" b="1" dirty="0">
                      <a:solidFill>
                        <a:schemeClr val="tx1"/>
                      </a:solidFill>
                    </a:endParaRPr>
                  </a:p>
                </p:txBody>
              </p:sp>
              <p:sp>
                <p:nvSpPr>
                  <p:cNvPr id="18" name="Rectangle 17"/>
                  <p:cNvSpPr/>
                  <p:nvPr/>
                </p:nvSpPr>
                <p:spPr>
                  <a:xfrm flipH="1">
                    <a:off x="1809551" y="3906126"/>
                    <a:ext cx="2187575"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以磷酸三钙为代表，磷酸三钙具有骨诱导性和可降解</a:t>
                    </a:r>
                    <a:r>
                      <a:rPr kumimoji="1" lang="zh-CN" altLang="en-US" sz="1200" dirty="0">
                        <a:solidFill>
                          <a:schemeClr val="tx1"/>
                        </a:solidFill>
                      </a:rPr>
                      <a:t>性</a:t>
                    </a:r>
                    <a:endParaRPr kumimoji="1" lang="zh-CN" altLang="en-US" sz="1200" dirty="0">
                      <a:solidFill>
                        <a:schemeClr val="tx1"/>
                      </a:solidFill>
                    </a:endParaRPr>
                  </a:p>
                </p:txBody>
              </p:sp>
            </p:grpSp>
          </p:grpSp>
          <p:sp>
            <p:nvSpPr>
              <p:cNvPr id="14" name="Rectangle: Rounded Corners 13"/>
              <p:cNvSpPr/>
              <p:nvPr/>
            </p:nvSpPr>
            <p:spPr>
              <a:xfrm>
                <a:off x="869950" y="2412365"/>
                <a:ext cx="720000" cy="720000"/>
              </a:xfrm>
              <a:prstGeom prst="roundRect">
                <a:avLst>
                  <a:gd name="adj" fmla="val 15875"/>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noAutofit/>
              </a:bodyPr>
              <a:lstStyle/>
              <a:p>
                <a:pPr algn="ctr"/>
                <a:r>
                  <a:rPr kumimoji="1" lang="en-US" altLang="zh-CN" sz="2400" b="1" dirty="0">
                    <a:solidFill>
                      <a:schemeClr val="bg1"/>
                    </a:solidFill>
                  </a:rPr>
                  <a:t>03</a:t>
                </a:r>
                <a:endParaRPr kumimoji="1" lang="en-US" altLang="zh-CN" sz="2400" b="1" dirty="0">
                  <a:solidFill>
                    <a:schemeClr val="bg1"/>
                  </a:solidFill>
                </a:endParaRPr>
              </a:p>
            </p:txBody>
          </p:sp>
        </p:grpSp>
        <p:sp>
          <p:nvSpPr>
            <p:cNvPr id="19" name="Freeform: Shape 18"/>
            <p:cNvSpPr/>
            <p:nvPr/>
          </p:nvSpPr>
          <p:spPr>
            <a:xfrm>
              <a:off x="9853076" y="0"/>
              <a:ext cx="2338924" cy="2260031"/>
            </a:xfrm>
            <a:custGeom>
              <a:avLst/>
              <a:gdLst>
                <a:gd name="connsiteX0" fmla="*/ 273551 w 3625933"/>
                <a:gd name="connsiteY0" fmla="*/ 0 h 3503629"/>
                <a:gd name="connsiteX1" fmla="*/ 1798974 w 3625933"/>
                <a:gd name="connsiteY1" fmla="*/ 0 h 3503629"/>
                <a:gd name="connsiteX2" fmla="*/ 1640156 w 3625933"/>
                <a:gd name="connsiteY2" fmla="*/ 99716 h 3503629"/>
                <a:gd name="connsiteX3" fmla="*/ 1168381 w 3625933"/>
                <a:gd name="connsiteY3" fmla="*/ 1386644 h 3503629"/>
                <a:gd name="connsiteX4" fmla="*/ 2360705 w 3625933"/>
                <a:gd name="connsiteY4" fmla="*/ 2366562 h 3503629"/>
                <a:gd name="connsiteX5" fmla="*/ 3592980 w 3625933"/>
                <a:gd name="connsiteY5" fmla="*/ 1588295 h 3503629"/>
                <a:gd name="connsiteX6" fmla="*/ 3625933 w 3625933"/>
                <a:gd name="connsiteY6" fmla="*/ 1499200 h 3503629"/>
                <a:gd name="connsiteX7" fmla="*/ 3625933 w 3625933"/>
                <a:gd name="connsiteY7" fmla="*/ 3178255 h 3503629"/>
                <a:gd name="connsiteX8" fmla="*/ 3463702 w 3625933"/>
                <a:gd name="connsiteY8" fmla="*/ 3264457 h 3503629"/>
                <a:gd name="connsiteX9" fmla="*/ 2313476 w 3625933"/>
                <a:gd name="connsiteY9" fmla="*/ 3501562 h 3503629"/>
                <a:gd name="connsiteX10" fmla="*/ 60418 w 3625933"/>
                <a:gd name="connsiteY10" fmla="*/ 1637412 h 3503629"/>
                <a:gd name="connsiteX11" fmla="*/ 221197 w 3625933"/>
                <a:gd name="connsiteY11" fmla="*/ 102080 h 35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5933" h="3503629">
                  <a:moveTo>
                    <a:pt x="273551" y="0"/>
                  </a:moveTo>
                  <a:lnTo>
                    <a:pt x="1798974" y="0"/>
                  </a:lnTo>
                  <a:lnTo>
                    <a:pt x="1640156" y="99716"/>
                  </a:lnTo>
                  <a:cubicBezTo>
                    <a:pt x="1246214" y="395679"/>
                    <a:pt x="1055104" y="897289"/>
                    <a:pt x="1168381" y="1386644"/>
                  </a:cubicBezTo>
                  <a:cubicBezTo>
                    <a:pt x="1296883" y="1941769"/>
                    <a:pt x="1785267" y="2343150"/>
                    <a:pt x="2360705" y="2366562"/>
                  </a:cubicBezTo>
                  <a:cubicBezTo>
                    <a:pt x="2899406" y="2388480"/>
                    <a:pt x="3389691" y="2074058"/>
                    <a:pt x="3592980" y="1588295"/>
                  </a:cubicBezTo>
                  <a:lnTo>
                    <a:pt x="3625933" y="1499200"/>
                  </a:lnTo>
                  <a:lnTo>
                    <a:pt x="3625933" y="3178255"/>
                  </a:lnTo>
                  <a:lnTo>
                    <a:pt x="3463702" y="3264457"/>
                  </a:lnTo>
                  <a:cubicBezTo>
                    <a:pt x="3114285" y="3432574"/>
                    <a:pt x="2721224" y="3518329"/>
                    <a:pt x="2313476" y="3501562"/>
                  </a:cubicBezTo>
                  <a:cubicBezTo>
                    <a:pt x="1225324" y="3456816"/>
                    <a:pt x="302193" y="2693030"/>
                    <a:pt x="60418" y="1637412"/>
                  </a:cubicBezTo>
                  <a:cubicBezTo>
                    <a:pt x="-60944" y="1107530"/>
                    <a:pt x="4479" y="570198"/>
                    <a:pt x="221197" y="102080"/>
                  </a:cubicBezTo>
                  <a:close/>
                </a:path>
              </a:pathLst>
            </a:custGeom>
            <a:blipFill rotWithShape="0">
              <a:blip r:embed="rId1"/>
              <a:srcRect/>
              <a:stretch>
                <a:fillRect l="-37350" r="-37350"/>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p>
          </p:txBody>
        </p:sp>
      </p:grpSp>
      <p:sp>
        <p:nvSpPr>
          <p:cNvPr id="143" name="Title 142"/>
          <p:cNvSpPr>
            <a:spLocks noGrp="1"/>
          </p:cNvSpPr>
          <p:nvPr>
            <p:ph type="title"/>
          </p:nvPr>
        </p:nvSpPr>
        <p:spPr/>
        <p:txBody>
          <a:bodyPr wrap="square">
            <a:normAutofit/>
          </a:bodyPr>
          <a:lstStyle/>
          <a:p>
            <a:pPr lvl="0"/>
            <a:r>
              <a:rPr lang="en-US" dirty="0"/>
              <a:t>生物陶瓷材料</a:t>
            </a:r>
            <a:r>
              <a:rPr lang="zh-CN" altLang="en-US" dirty="0"/>
              <a:t>分</a:t>
            </a:r>
            <a:r>
              <a:rPr lang="en-US" dirty="0"/>
              <a:t>类</a:t>
            </a:r>
            <a:endParaRPr lang="en-US" dirty="0"/>
          </a:p>
        </p:txBody>
      </p:sp>
      <p:sp>
        <p:nvSpPr>
          <p:cNvPr id="25" name="文本框 24"/>
          <p:cNvSpPr txBox="1"/>
          <p:nvPr/>
        </p:nvSpPr>
        <p:spPr>
          <a:xfrm>
            <a:off x="1348740" y="1337945"/>
            <a:ext cx="8155305" cy="1170305"/>
          </a:xfrm>
          <a:prstGeom prst="rect">
            <a:avLst/>
          </a:prstGeom>
          <a:noFill/>
        </p:spPr>
        <p:txBody>
          <a:bodyPr wrap="square" rtlCol="0" anchor="t">
            <a:spAutoFit/>
          </a:bodyPr>
          <a:p>
            <a:pPr>
              <a:lnSpc>
                <a:spcPct val="130000"/>
              </a:lnSpc>
            </a:pPr>
            <a:r>
              <a:rPr lang="zh-CN" altLang="en-US"/>
              <a:t>由于生物陶瓷材料具有良好的生物活性，同时与生物体组织结构和化学组成之间相似，使其在生物医学工程领域具有巨大发展潜力。生物陶瓷凭借</a:t>
            </a:r>
            <a:r>
              <a:rPr lang="zh-CN" altLang="en-US">
                <a:solidFill>
                  <a:srgbClr val="C00000"/>
                </a:solidFill>
              </a:rPr>
              <a:t>优异的生物相容性</a:t>
            </a:r>
            <a:r>
              <a:rPr lang="zh-CN" altLang="en-US"/>
              <a:t>广受关注。是继金属人工骨之后，较为理想的人工骨缺损修复材料。</a:t>
            </a: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5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54427" y="1974078"/>
            <a:ext cx="5064473" cy="1256906"/>
          </a:xfrm>
        </p:spPr>
        <p:txBody>
          <a:bodyPr wrap="square">
            <a:normAutofit/>
          </a:bodyPr>
          <a:lstStyle/>
          <a:p>
            <a:pPr lvl="0"/>
            <a:r>
              <a:rPr lang="en-US"/>
              <a:t>02.陶瓷3D打印技术概述</a:t>
            </a:r>
            <a:endParaRPr lang="en-US"/>
          </a:p>
        </p:txBody>
      </p:sp>
      <p:sp>
        <p:nvSpPr>
          <p:cNvPr id="25" name="Text Placeholder 24"/>
          <p:cNvSpPr>
            <a:spLocks noGrp="1"/>
          </p:cNvSpPr>
          <p:nvPr>
            <p:ph type="body" sz="quarter" idx="1"/>
          </p:nvPr>
        </p:nvSpPr>
        <p:spPr>
          <a:xfrm>
            <a:off x="6454427" y="3527953"/>
            <a:ext cx="5064473" cy="2364575"/>
          </a:xfrm>
        </p:spPr>
        <p:txBody>
          <a:bodyPr wrap="square">
            <a:normAutofit/>
          </a:bodyPr>
          <a:lstStyle/>
          <a:p>
            <a:pPr>
              <a:lnSpc>
                <a:spcPct val="120000"/>
              </a:lnSpc>
            </a:pPr>
            <a:r>
              <a:rPr kumimoji="1" lang="zh-CN" altLang="en-US" dirty="0">
                <a:sym typeface="+mn-ea"/>
              </a:rPr>
              <a:t>介绍陶瓷3D打印</a:t>
            </a:r>
            <a:r>
              <a:rPr kumimoji="1" lang="zh-CN" altLang="en-US" dirty="0">
                <a:sym typeface="+mn-ea"/>
              </a:rPr>
              <a:t>在医疗应用中的独特优势</a:t>
            </a:r>
            <a:endParaRPr kumimoji="1" lang="zh-CN" altLang="en-US" dirty="0">
              <a:solidFill>
                <a:schemeClr val="tx1"/>
              </a:solidFill>
            </a:endParaRPr>
          </a:p>
          <a:p>
            <a:pPr>
              <a:lnSpc>
                <a:spcPct val="120000"/>
              </a:lnSpc>
            </a:pPr>
            <a:r>
              <a:rPr kumimoji="1" lang="zh-CN" altLang="en-US" dirty="0">
                <a:sym typeface="+mn-ea"/>
              </a:rPr>
              <a:t>及其工作原理</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custDataLst>
              <p:tags r:id="rId1"/>
            </p:custDataLst>
          </p:nvPr>
        </p:nvSpPr>
        <p:spPr>
          <a:xfrm>
            <a:off x="186055" y="43180"/>
            <a:ext cx="4956810" cy="660400"/>
          </a:xfrm>
          <a:prstGeom prst="rect">
            <a:avLst/>
          </a:prstGeom>
        </p:spPr>
        <p:txBody>
          <a:bodyPr wrap="square" anchor="b" anchorCtr="0">
            <a:noAutofit/>
          </a:bodyPr>
          <a:p>
            <a:pPr algn="ctr">
              <a:lnSpc>
                <a:spcPct val="100000"/>
              </a:lnSpc>
              <a:buSzPct val="25000"/>
            </a:pPr>
            <a:r>
              <a:rPr lang="zh-CN" altLang="en-US" sz="2400" b="1" dirty="0">
                <a:solidFill>
                  <a:schemeClr val="tx1"/>
                </a:solidFill>
              </a:rPr>
              <a:t>陶瓷3D打印的工作原理和相关</a:t>
            </a:r>
            <a:r>
              <a:rPr lang="zh-CN" altLang="en-US" sz="2400" b="1" dirty="0">
                <a:solidFill>
                  <a:schemeClr val="tx1"/>
                </a:solidFill>
              </a:rPr>
              <a:t>技术</a:t>
            </a:r>
            <a:endParaRPr lang="zh-CN" altLang="en-US" sz="2400" b="1" dirty="0">
              <a:solidFill>
                <a:schemeClr val="tx1"/>
              </a:solidFill>
            </a:endParaRPr>
          </a:p>
        </p:txBody>
      </p:sp>
      <p:grpSp>
        <p:nvGrpSpPr>
          <p:cNvPr id="6" name="组合 5"/>
          <p:cNvGrpSpPr/>
          <p:nvPr/>
        </p:nvGrpSpPr>
        <p:grpSpPr>
          <a:xfrm>
            <a:off x="1367790" y="2073275"/>
            <a:ext cx="10306050" cy="4697730"/>
            <a:chOff x="2154" y="3265"/>
            <a:chExt cx="16230" cy="7398"/>
          </a:xfrm>
        </p:grpSpPr>
        <p:grpSp>
          <p:nvGrpSpPr>
            <p:cNvPr id="132" name="Group 131"/>
            <p:cNvGrpSpPr/>
            <p:nvPr/>
          </p:nvGrpSpPr>
          <p:grpSpPr>
            <a:xfrm rot="0">
              <a:off x="2154" y="3265"/>
              <a:ext cx="16230" cy="7398"/>
              <a:chOff x="1657876" y="2965184"/>
              <a:chExt cx="10306265" cy="3892816"/>
            </a:xfrm>
          </p:grpSpPr>
          <p:grpSp>
            <p:nvGrpSpPr>
              <p:cNvPr id="129" name="Group 128"/>
              <p:cNvGrpSpPr/>
              <p:nvPr/>
            </p:nvGrpSpPr>
            <p:grpSpPr>
              <a:xfrm>
                <a:off x="1657876" y="4159000"/>
                <a:ext cx="2430533" cy="2699000"/>
                <a:chOff x="2518530" y="4159000"/>
                <a:chExt cx="2430533" cy="2699000"/>
              </a:xfrm>
            </p:grpSpPr>
            <p:grpSp>
              <p:nvGrpSpPr>
                <p:cNvPr id="84" name="Group 83"/>
                <p:cNvGrpSpPr/>
                <p:nvPr/>
              </p:nvGrpSpPr>
              <p:grpSpPr>
                <a:xfrm>
                  <a:off x="2518530" y="4159000"/>
                  <a:ext cx="540000" cy="2699000"/>
                  <a:chOff x="1465936" y="4159000"/>
                  <a:chExt cx="540000" cy="2699000"/>
                </a:xfrm>
              </p:grpSpPr>
              <p:cxnSp>
                <p:nvCxnSpPr>
                  <p:cNvPr id="25" name="Straight Connector 24"/>
                  <p:cNvCxnSpPr/>
                  <p:nvPr/>
                </p:nvCxnSpPr>
                <p:spPr>
                  <a:xfrm>
                    <a:off x="1735936" y="4459697"/>
                    <a:ext cx="0" cy="2398303"/>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1465936" y="4159000"/>
                    <a:ext cx="540000" cy="540000"/>
                    <a:chOff x="8161012" y="5599496"/>
                    <a:chExt cx="540000" cy="540000"/>
                  </a:xfrm>
                </p:grpSpPr>
                <p:sp>
                  <p:nvSpPr>
                    <p:cNvPr id="77" name="TextBox 76"/>
                    <p:cNvSpPr txBox="1">
                      <a:spLocks noChangeAspect="1"/>
                    </p:cNvSpPr>
                    <p:nvPr/>
                  </p:nvSpPr>
                  <p:spPr>
                    <a:xfrm>
                      <a:off x="8161012" y="5599496"/>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defPPr>
                        <a:defRPr lang="zh-CN"/>
                      </a:defPPr>
                      <a:lvl1pPr>
                        <a:defRPr>
                          <a:latin typeface="Arial" panose="020B0604020202020204" pitchFamily="34" charset="0"/>
                          <a:ea typeface="微软雅黑" panose="020B0503020204020204" charset="-122"/>
                        </a:defRPr>
                      </a:lvl1pPr>
                    </a:lstStyle>
                    <a:p>
                      <a:endParaRPr lang="zh-CN" altLang="en-US" dirty="0">
                        <a:sym typeface="Arial" panose="020B0604020202020204" pitchFamily="34" charset="0"/>
                      </a:endParaRPr>
                    </a:p>
                  </p:txBody>
                </p:sp>
                <p:sp>
                  <p:nvSpPr>
                    <p:cNvPr id="78" name="Freeform: Shape 77"/>
                    <p:cNvSpPr/>
                    <p:nvPr/>
                  </p:nvSpPr>
                  <p:spPr>
                    <a:xfrm>
                      <a:off x="8303144" y="5729334"/>
                      <a:ext cx="255736" cy="280324"/>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48271 h 542925"/>
                        <a:gd name="connsiteX11" fmla="*/ 248770 w 495300"/>
                        <a:gd name="connsiteY11" fmla="*/ 621 h 542925"/>
                        <a:gd name="connsiteX12" fmla="*/ 192573 w 495300"/>
                        <a:gd name="connsiteY12" fmla="*/ 489254 h 542925"/>
                        <a:gd name="connsiteX13" fmla="*/ 172570 w 495300"/>
                        <a:gd name="connsiteY13" fmla="*/ 524496 h 542925"/>
                        <a:gd name="connsiteX14" fmla="*/ 324970 w 495300"/>
                        <a:gd name="connsiteY14" fmla="*/ 524496 h 542925"/>
                        <a:gd name="connsiteX15" fmla="*/ 304967 w 495300"/>
                        <a:gd name="connsiteY15" fmla="*/ 489254 h 542925"/>
                        <a:gd name="connsiteX16" fmla="*/ 248770 w 495300"/>
                        <a:gd name="connsiteY16" fmla="*/ 495921 h 542925"/>
                        <a:gd name="connsiteX17" fmla="*/ 192573 w 495300"/>
                        <a:gd name="connsiteY17" fmla="*/ 489254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sp>
              <p:nvSpPr>
                <p:cNvPr id="113" name="TextBox 112"/>
                <p:cNvSpPr txBox="1"/>
                <p:nvPr/>
              </p:nvSpPr>
              <p:spPr>
                <a:xfrm>
                  <a:off x="3181776" y="4289264"/>
                  <a:ext cx="1767287" cy="338554"/>
                </a:xfrm>
                <a:prstGeom prst="rect">
                  <a:avLst/>
                </a:prstGeom>
                <a:noFill/>
              </p:spPr>
              <p:txBody>
                <a:bodyPr wrap="none" anchor="b">
                  <a:normAutofit/>
                </a:bodyPr>
                <a:lstStyle/>
                <a:p>
                  <a:pPr algn="l">
                    <a:lnSpc>
                      <a:spcPct val="100000"/>
                    </a:lnSpc>
                  </a:pPr>
                  <a:r>
                    <a:rPr lang="zh-CN" altLang="en-US" sz="1600" b="1" dirty="0">
                      <a:solidFill>
                        <a:schemeClr val="accent1"/>
                      </a:solidFill>
                    </a:rPr>
                    <a:t>直接喷墨打印技术</a:t>
                  </a:r>
                  <a:endParaRPr lang="zh-CN" altLang="en-US" sz="1600" b="1" dirty="0">
                    <a:solidFill>
                      <a:schemeClr val="accent1"/>
                    </a:solidFill>
                  </a:endParaRPr>
                </a:p>
              </p:txBody>
            </p:sp>
          </p:grpSp>
          <p:grpSp>
            <p:nvGrpSpPr>
              <p:cNvPr id="128" name="Group 127"/>
              <p:cNvGrpSpPr/>
              <p:nvPr/>
            </p:nvGrpSpPr>
            <p:grpSpPr>
              <a:xfrm>
                <a:off x="5000503" y="3522853"/>
                <a:ext cx="3656571" cy="3335147"/>
                <a:chOff x="4661675" y="3522853"/>
                <a:chExt cx="3656571" cy="3335147"/>
              </a:xfrm>
            </p:grpSpPr>
            <p:grpSp>
              <p:nvGrpSpPr>
                <p:cNvPr id="85" name="Group 84"/>
                <p:cNvGrpSpPr/>
                <p:nvPr/>
              </p:nvGrpSpPr>
              <p:grpSpPr>
                <a:xfrm>
                  <a:off x="4661675" y="3522853"/>
                  <a:ext cx="540000" cy="3335147"/>
                  <a:chOff x="3258687" y="3522853"/>
                  <a:chExt cx="540000" cy="3335147"/>
                </a:xfrm>
              </p:grpSpPr>
              <p:cxnSp>
                <p:nvCxnSpPr>
                  <p:cNvPr id="32" name="Straight Connector 31"/>
                  <p:cNvCxnSpPr/>
                  <p:nvPr/>
                </p:nvCxnSpPr>
                <p:spPr>
                  <a:xfrm>
                    <a:off x="3528687" y="3792853"/>
                    <a:ext cx="0" cy="306514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3258687" y="3522853"/>
                    <a:ext cx="540000" cy="540000"/>
                    <a:chOff x="3708127" y="5599496"/>
                    <a:chExt cx="540000" cy="540000"/>
                  </a:xfrm>
                </p:grpSpPr>
                <p:sp>
                  <p:nvSpPr>
                    <p:cNvPr id="68" name="TextBox 67"/>
                    <p:cNvSpPr txBox="1">
                      <a:spLocks noChangeAspect="1"/>
                    </p:cNvSpPr>
                    <p:nvPr/>
                  </p:nvSpPr>
                  <p:spPr>
                    <a:xfrm>
                      <a:off x="3708127" y="5599496"/>
                      <a:ext cx="540000" cy="540000"/>
                    </a:xfrm>
                    <a:prstGeom prst="roundRect">
                      <a:avLst>
                        <a:gd name="adj" fmla="val 50000"/>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tlCol="0" anchor="ctr"/>
                    <a:lstStyle>
                      <a:defPPr>
                        <a:defRPr lang="zh-CN"/>
                      </a:defPPr>
                      <a:lvl1pPr>
                        <a:defRPr>
                          <a:latin typeface="Arial" panose="020B0604020202020204" pitchFamily="34" charset="0"/>
                          <a:ea typeface="微软雅黑" panose="020B0503020204020204" charset="-122"/>
                        </a:defRPr>
                      </a:lvl1pPr>
                    </a:lstStyle>
                    <a:p>
                      <a:endParaRPr lang="zh-CN" altLang="en-US" dirty="0">
                        <a:sym typeface="Arial" panose="020B0604020202020204" pitchFamily="34" charset="0"/>
                      </a:endParaRPr>
                    </a:p>
                  </p:txBody>
                </p:sp>
                <p:sp>
                  <p:nvSpPr>
                    <p:cNvPr id="69" name="Freeform: Shape 68"/>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grpSp>
              <p:nvGrpSpPr>
                <p:cNvPr id="117" name="Group 116"/>
                <p:cNvGrpSpPr/>
                <p:nvPr/>
              </p:nvGrpSpPr>
              <p:grpSpPr>
                <a:xfrm>
                  <a:off x="5201589" y="3623568"/>
                  <a:ext cx="3116657" cy="1681729"/>
                  <a:chOff x="3063028" y="4183498"/>
                  <a:chExt cx="3116657" cy="1681729"/>
                </a:xfrm>
              </p:grpSpPr>
              <p:sp>
                <p:nvSpPr>
                  <p:cNvPr id="118" name="TextBox 117"/>
                  <p:cNvSpPr txBox="1"/>
                  <p:nvPr/>
                </p:nvSpPr>
                <p:spPr>
                  <a:xfrm>
                    <a:off x="3063028" y="4506583"/>
                    <a:ext cx="3116657" cy="1358644"/>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charset="-122"/>
                        <a:sym typeface="Arial" panose="020B0604020202020204" pitchFamily="34" charset="0"/>
                      </a:rPr>
                      <a:t>SLS是在成型平面上均匀地平铺一层一定厚度的陶瓷粉末材料，在计算机的控制下，按照截面轮廓，</a:t>
                    </a:r>
                    <a:r>
                      <a:rPr kumimoji="1" lang="zh-CN" altLang="en-US" sz="1200" dirty="0">
                        <a:solidFill>
                          <a:srgbClr val="FF0000"/>
                        </a:solidFill>
                        <a:latin typeface="Arial" panose="020B0604020202020204" pitchFamily="34" charset="0"/>
                        <a:ea typeface="微软雅黑" panose="020B0503020204020204" charset="-122"/>
                        <a:sym typeface="Arial" panose="020B0604020202020204" pitchFamily="34" charset="0"/>
                      </a:rPr>
                      <a:t>利用激光束熔化</a:t>
                    </a:r>
                    <a:r>
                      <a:rPr kumimoji="1" lang="zh-CN" altLang="en-US" sz="1200" dirty="0">
                        <a:solidFill>
                          <a:schemeClr val="tx1"/>
                        </a:solidFill>
                        <a:latin typeface="Arial" panose="020B0604020202020204" pitchFamily="34" charset="0"/>
                        <a:ea typeface="微软雅黑" panose="020B0503020204020204" charset="-122"/>
                        <a:sym typeface="Arial" panose="020B0604020202020204" pitchFamily="34" charset="0"/>
                      </a:rPr>
                      <a:t>陶瓷粉末中的粘接剂，对粉末层进行</a:t>
                    </a:r>
                    <a:r>
                      <a:rPr kumimoji="1" lang="zh-CN" altLang="en-US" sz="1200" dirty="0">
                        <a:solidFill>
                          <a:srgbClr val="FF0000"/>
                        </a:solidFill>
                        <a:latin typeface="Arial" panose="020B0604020202020204" pitchFamily="34" charset="0"/>
                        <a:ea typeface="微软雅黑" panose="020B0503020204020204" charset="-122"/>
                        <a:sym typeface="Arial" panose="020B0604020202020204" pitchFamily="34" charset="0"/>
                      </a:rPr>
                      <a:t>烧结</a:t>
                    </a:r>
                    <a:r>
                      <a:rPr kumimoji="1" lang="zh-CN" altLang="en-US" sz="1200" dirty="0">
                        <a:solidFill>
                          <a:schemeClr val="tx1"/>
                        </a:solidFill>
                        <a:latin typeface="Arial" panose="020B0604020202020204" pitchFamily="34" charset="0"/>
                        <a:ea typeface="微软雅黑" panose="020B0503020204020204" charset="-122"/>
                        <a:sym typeface="Arial" panose="020B0604020202020204" pitchFamily="34" charset="0"/>
                      </a:rPr>
                      <a:t>。重复上述步骤，最终制成</a:t>
                    </a:r>
                    <a:r>
                      <a:rPr kumimoji="1" lang="zh-CN" altLang="en-US" sz="1200" dirty="0">
                        <a:solidFill>
                          <a:srgbClr val="FF0000"/>
                        </a:solidFill>
                        <a:latin typeface="Arial" panose="020B0604020202020204" pitchFamily="34" charset="0"/>
                        <a:ea typeface="微软雅黑" panose="020B0503020204020204" charset="-122"/>
                        <a:sym typeface="Arial" panose="020B0604020202020204" pitchFamily="34" charset="0"/>
                      </a:rPr>
                      <a:t>陶瓷生坯</a:t>
                    </a:r>
                    <a:r>
                      <a:rPr kumimoji="1" lang="zh-CN" altLang="en-US" sz="1200" dirty="0">
                        <a:solidFill>
                          <a:schemeClr val="tx1"/>
                        </a:solidFill>
                        <a:latin typeface="Arial" panose="020B0604020202020204" pitchFamily="34" charset="0"/>
                        <a:ea typeface="微软雅黑" panose="020B0503020204020204" charset="-122"/>
                        <a:sym typeface="Arial" panose="020B0604020202020204" pitchFamily="34" charset="0"/>
                      </a:rPr>
                      <a:t>。再通过去除粘接剂、残余粉末、再次烧结等后处理，方可获得最终陶瓷试件。</a:t>
                    </a:r>
                    <a:endParaRPr kumimoji="1" lang="zh-CN" altLang="en-US" sz="1200" dirty="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19" name="TextBox 118"/>
                  <p:cNvSpPr txBox="1"/>
                  <p:nvPr/>
                </p:nvSpPr>
                <p:spPr>
                  <a:xfrm>
                    <a:off x="3274488" y="4183498"/>
                    <a:ext cx="1767287" cy="338554"/>
                  </a:xfrm>
                  <a:prstGeom prst="rect">
                    <a:avLst/>
                  </a:prstGeom>
                  <a:noFill/>
                </p:spPr>
                <p:txBody>
                  <a:bodyPr wrap="none" anchor="b">
                    <a:normAutofit/>
                  </a:bodyPr>
                  <a:lstStyle/>
                  <a:p>
                    <a:pPr algn="l">
                      <a:lnSpc>
                        <a:spcPct val="100000"/>
                      </a:lnSpc>
                    </a:pPr>
                    <a:r>
                      <a:rPr lang="zh-CN" altLang="en-US" sz="1600" b="1" dirty="0">
                        <a:solidFill>
                          <a:schemeClr val="accent2"/>
                        </a:solidFill>
                      </a:rPr>
                      <a:t>选择性激光烧结/熔化技术</a:t>
                    </a:r>
                    <a:endParaRPr lang="zh-CN" altLang="en-US" sz="1600" b="1" dirty="0">
                      <a:solidFill>
                        <a:schemeClr val="accent2"/>
                      </a:solidFill>
                    </a:endParaRPr>
                  </a:p>
                </p:txBody>
              </p:sp>
            </p:grpSp>
          </p:grpSp>
          <p:grpSp>
            <p:nvGrpSpPr>
              <p:cNvPr id="127" name="Group 126"/>
              <p:cNvGrpSpPr/>
              <p:nvPr/>
            </p:nvGrpSpPr>
            <p:grpSpPr>
              <a:xfrm>
                <a:off x="8364734" y="2965184"/>
                <a:ext cx="3599407" cy="3892816"/>
                <a:chOff x="6874259" y="2965184"/>
                <a:chExt cx="3599407" cy="3892816"/>
              </a:xfrm>
            </p:grpSpPr>
            <p:grpSp>
              <p:nvGrpSpPr>
                <p:cNvPr id="87" name="Group 86"/>
                <p:cNvGrpSpPr/>
                <p:nvPr/>
              </p:nvGrpSpPr>
              <p:grpSpPr>
                <a:xfrm>
                  <a:off x="6874259" y="2965184"/>
                  <a:ext cx="540000" cy="3892816"/>
                  <a:chOff x="5014553" y="2965184"/>
                  <a:chExt cx="540000" cy="3892816"/>
                </a:xfrm>
              </p:grpSpPr>
              <p:cxnSp>
                <p:nvCxnSpPr>
                  <p:cNvPr id="38" name="Straight Connector 37"/>
                  <p:cNvCxnSpPr/>
                  <p:nvPr/>
                </p:nvCxnSpPr>
                <p:spPr>
                  <a:xfrm flipH="1">
                    <a:off x="5284553" y="3237417"/>
                    <a:ext cx="11228" cy="36205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5014553" y="2965184"/>
                    <a:ext cx="540000" cy="540000"/>
                    <a:chOff x="4584079" y="5599496"/>
                    <a:chExt cx="540000" cy="540000"/>
                  </a:xfrm>
                </p:grpSpPr>
                <p:sp>
                  <p:nvSpPr>
                    <p:cNvPr id="71" name="TextBox 70"/>
                    <p:cNvSpPr txBox="1">
                      <a:spLocks noChangeAspect="1"/>
                    </p:cNvSpPr>
                    <p:nvPr/>
                  </p:nvSpPr>
                  <p:spPr>
                    <a:xfrm>
                      <a:off x="4584079" y="5599496"/>
                      <a:ext cx="540000" cy="540000"/>
                    </a:xfrm>
                    <a:prstGeom prst="roundRect">
                      <a:avLst>
                        <a:gd name="adj" fmla="val 50000"/>
                      </a:avLst>
                    </a:prstGeom>
                    <a:solidFill>
                      <a:schemeClr val="accent3"/>
                    </a:solidFill>
                    <a:ln w="12700" cap="flat">
                      <a:noFill/>
                      <a:prstDash val="solid"/>
                      <a:miter/>
                    </a:ln>
                    <a:effectLst>
                      <a:outerShdw blurRad="127000" dist="63500" dir="2700000" algn="tl" rotWithShape="0">
                        <a:schemeClr val="accent3">
                          <a:alpha val="40000"/>
                        </a:schemeClr>
                      </a:outerShdw>
                    </a:effectLst>
                  </p:spPr>
                  <p:txBody>
                    <a:bodyPr rtlCol="0" anchor="ctr"/>
                    <a:lstStyle>
                      <a:defPPr>
                        <a:defRPr lang="zh-CN"/>
                      </a:defPPr>
                      <a:lvl1pPr>
                        <a:defRPr>
                          <a:latin typeface="Arial" panose="020B0604020202020204" pitchFamily="34" charset="0"/>
                          <a:ea typeface="微软雅黑" panose="020B0503020204020204" charset="-122"/>
                        </a:defRPr>
                      </a:lvl1pPr>
                    </a:lstStyle>
                    <a:p>
                      <a:endParaRPr lang="zh-CN" altLang="en-US" dirty="0">
                        <a:sym typeface="Arial" panose="020B0604020202020204" pitchFamily="34" charset="0"/>
                      </a:endParaRPr>
                    </a:p>
                  </p:txBody>
                </p:sp>
                <p:sp>
                  <p:nvSpPr>
                    <p:cNvPr id="72" name="Freeform: Shape 71"/>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charset="-122"/>
                        <a:sym typeface="Arial" panose="020B0604020202020204" pitchFamily="34" charset="0"/>
                      </a:endParaRPr>
                    </a:p>
                  </p:txBody>
                </p:sp>
              </p:grpSp>
            </p:grpSp>
            <p:grpSp>
              <p:nvGrpSpPr>
                <p:cNvPr id="120" name="Group 119"/>
                <p:cNvGrpSpPr/>
                <p:nvPr/>
              </p:nvGrpSpPr>
              <p:grpSpPr>
                <a:xfrm>
                  <a:off x="7494808" y="3066031"/>
                  <a:ext cx="2978858" cy="1762855"/>
                  <a:chOff x="3130340" y="4146664"/>
                  <a:chExt cx="2978858" cy="1762855"/>
                </a:xfrm>
              </p:grpSpPr>
              <p:sp>
                <p:nvSpPr>
                  <p:cNvPr id="121" name="TextBox 120"/>
                  <p:cNvSpPr txBox="1"/>
                  <p:nvPr/>
                </p:nvSpPr>
                <p:spPr>
                  <a:xfrm>
                    <a:off x="3130340" y="4756001"/>
                    <a:ext cx="2978858" cy="1153518"/>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charset="-122"/>
                        <a:sym typeface="Arial" panose="020B0604020202020204" pitchFamily="34" charset="0"/>
                      </a:rPr>
                      <a:t>在计算机控制下，采用</a:t>
                    </a:r>
                    <a:r>
                      <a:rPr kumimoji="1" lang="zh-CN" altLang="en-US" sz="1200" dirty="0">
                        <a:solidFill>
                          <a:srgbClr val="FF0000"/>
                        </a:solidFill>
                        <a:latin typeface="Arial" panose="020B0604020202020204" pitchFamily="34" charset="0"/>
                        <a:ea typeface="微软雅黑" panose="020B0503020204020204" charset="-122"/>
                        <a:sym typeface="Arial" panose="020B0604020202020204" pitchFamily="34" charset="0"/>
                      </a:rPr>
                      <a:t>热或压电技术</a:t>
                    </a:r>
                    <a:r>
                      <a:rPr kumimoji="1" lang="zh-CN" altLang="en-US" sz="1200" dirty="0">
                        <a:solidFill>
                          <a:schemeClr val="tx1"/>
                        </a:solidFill>
                        <a:latin typeface="Arial" panose="020B0604020202020204" pitchFamily="34" charset="0"/>
                        <a:ea typeface="微软雅黑" panose="020B0503020204020204" charset="-122"/>
                        <a:sym typeface="Arial" panose="020B0604020202020204" pitchFamily="34" charset="0"/>
                      </a:rPr>
                      <a:t>，将陶瓷粉末、粘接剂、分散剂、表面活性材料及其他辅助材料混合配置的“陶瓷墨水”，从喷嘴中</a:t>
                    </a:r>
                    <a:r>
                      <a:rPr kumimoji="1" lang="zh-CN" altLang="en-US" sz="1200" dirty="0">
                        <a:solidFill>
                          <a:srgbClr val="FF0000"/>
                        </a:solidFill>
                        <a:latin typeface="Arial" panose="020B0604020202020204" pitchFamily="34" charset="0"/>
                        <a:ea typeface="微软雅黑" panose="020B0503020204020204" charset="-122"/>
                        <a:sym typeface="Arial" panose="020B0604020202020204" pitchFamily="34" charset="0"/>
                      </a:rPr>
                      <a:t>间断性地喷射</a:t>
                    </a:r>
                    <a:r>
                      <a:rPr kumimoji="1" lang="zh-CN" altLang="en-US" sz="1200" dirty="0">
                        <a:solidFill>
                          <a:schemeClr val="tx1"/>
                        </a:solidFill>
                        <a:latin typeface="Arial" panose="020B0604020202020204" pitchFamily="34" charset="0"/>
                        <a:ea typeface="微软雅黑" panose="020B0503020204020204" charset="-122"/>
                        <a:sym typeface="Arial" panose="020B0604020202020204" pitchFamily="34" charset="0"/>
                      </a:rPr>
                      <a:t>到基板上，形成陶瓷零件生胚，再经过</a:t>
                    </a:r>
                    <a:r>
                      <a:rPr kumimoji="1" lang="zh-CN" altLang="en-US" sz="1200" dirty="0">
                        <a:solidFill>
                          <a:srgbClr val="FF0000"/>
                        </a:solidFill>
                        <a:latin typeface="Arial" panose="020B0604020202020204" pitchFamily="34" charset="0"/>
                        <a:ea typeface="微软雅黑" panose="020B0503020204020204" charset="-122"/>
                        <a:sym typeface="Arial" panose="020B0604020202020204" pitchFamily="34" charset="0"/>
                      </a:rPr>
                      <a:t>脱脂烧结</a:t>
                    </a:r>
                    <a:r>
                      <a:rPr kumimoji="1" lang="zh-CN" altLang="en-US" sz="1200" dirty="0">
                        <a:solidFill>
                          <a:schemeClr val="tx1"/>
                        </a:solidFill>
                        <a:latin typeface="Arial" panose="020B0604020202020204" pitchFamily="34" charset="0"/>
                        <a:ea typeface="微软雅黑" panose="020B0503020204020204" charset="-122"/>
                        <a:sym typeface="Arial" panose="020B0604020202020204" pitchFamily="34" charset="0"/>
                      </a:rPr>
                      <a:t>等后处理最终成型陶瓷试件。</a:t>
                    </a:r>
                    <a:endParaRPr kumimoji="1" lang="zh-CN" altLang="en-US" sz="1200" dirty="0">
                      <a:solidFill>
                        <a:schemeClr val="tx1"/>
                      </a:solidFill>
                      <a:latin typeface="Arial" panose="020B0604020202020204" pitchFamily="34" charset="0"/>
                      <a:ea typeface="微软雅黑" panose="020B0503020204020204" charset="-122"/>
                      <a:sym typeface="Arial" panose="020B0604020202020204" pitchFamily="34" charset="0"/>
                    </a:endParaRPr>
                  </a:p>
                </p:txBody>
              </p:sp>
              <p:sp>
                <p:nvSpPr>
                  <p:cNvPr id="122" name="TextBox 121"/>
                  <p:cNvSpPr txBox="1"/>
                  <p:nvPr/>
                </p:nvSpPr>
                <p:spPr>
                  <a:xfrm>
                    <a:off x="3230672" y="4146664"/>
                    <a:ext cx="1767287" cy="338554"/>
                  </a:xfrm>
                  <a:prstGeom prst="rect">
                    <a:avLst/>
                  </a:prstGeom>
                  <a:noFill/>
                </p:spPr>
                <p:txBody>
                  <a:bodyPr wrap="none" anchor="b">
                    <a:normAutofit/>
                  </a:bodyPr>
                  <a:lstStyle/>
                  <a:p>
                    <a:pPr algn="l">
                      <a:lnSpc>
                        <a:spcPct val="100000"/>
                      </a:lnSpc>
                    </a:pPr>
                    <a:r>
                      <a:rPr lang="zh-CN" altLang="en-US" sz="1600" b="1" dirty="0">
                        <a:solidFill>
                          <a:schemeClr val="accent3"/>
                        </a:solidFill>
                      </a:rPr>
                      <a:t>直接喷墨打印技术</a:t>
                    </a:r>
                    <a:endParaRPr lang="zh-CN" altLang="en-US" sz="1600" b="1" dirty="0">
                      <a:solidFill>
                        <a:schemeClr val="accent3"/>
                      </a:solidFill>
                    </a:endParaRPr>
                  </a:p>
                </p:txBody>
              </p:sp>
            </p:grpSp>
          </p:grpSp>
        </p:grpSp>
        <p:pic>
          <p:nvPicPr>
            <p:cNvPr id="10" name="图片 3"/>
            <p:cNvPicPr>
              <a:picLocks noChangeAspect="1"/>
            </p:cNvPicPr>
            <p:nvPr>
              <p:custDataLst>
                <p:tags r:id="rId2"/>
              </p:custDataLst>
            </p:nvPr>
          </p:nvPicPr>
          <p:blipFill>
            <a:blip r:embed="rId3"/>
            <a:stretch>
              <a:fillRect/>
            </a:stretch>
          </p:blipFill>
          <p:spPr>
            <a:xfrm>
              <a:off x="9619" y="8036"/>
              <a:ext cx="3097" cy="2627"/>
            </a:xfrm>
            <a:prstGeom prst="rect">
              <a:avLst/>
            </a:prstGeom>
          </p:spPr>
        </p:pic>
        <p:pic>
          <p:nvPicPr>
            <p:cNvPr id="4" name="图片 4"/>
            <p:cNvPicPr>
              <a:picLocks noChangeAspect="1"/>
            </p:cNvPicPr>
            <p:nvPr>
              <p:custDataLst>
                <p:tags r:id="rId4"/>
              </p:custDataLst>
            </p:nvPr>
          </p:nvPicPr>
          <p:blipFill>
            <a:blip r:embed="rId5"/>
            <a:stretch>
              <a:fillRect/>
            </a:stretch>
          </p:blipFill>
          <p:spPr>
            <a:xfrm>
              <a:off x="13761" y="7169"/>
              <a:ext cx="4355" cy="3479"/>
            </a:xfrm>
            <a:prstGeom prst="rect">
              <a:avLst/>
            </a:prstGeom>
          </p:spPr>
        </p:pic>
        <p:sp>
          <p:nvSpPr>
            <p:cNvPr id="5" name="文本框 4"/>
            <p:cNvSpPr txBox="1"/>
            <p:nvPr/>
          </p:nvSpPr>
          <p:spPr>
            <a:xfrm>
              <a:off x="2994" y="6483"/>
              <a:ext cx="4480" cy="3279"/>
            </a:xfrm>
            <a:prstGeom prst="rect">
              <a:avLst/>
            </a:prstGeom>
            <a:noFill/>
          </p:spPr>
          <p:txBody>
            <a:bodyPr wrap="square" rtlCol="0" anchor="t">
              <a:spAutoFit/>
            </a:bodyPr>
            <a:p>
              <a:pPr>
                <a:lnSpc>
                  <a:spcPct val="120000"/>
                </a:lnSpc>
              </a:pPr>
              <a:r>
                <a:rPr lang="zh-CN" altLang="en-US" sz="1200" b="1"/>
                <a:t>立体光刻技术</a:t>
              </a:r>
              <a:endParaRPr lang="zh-CN" altLang="en-US" sz="1200" b="1"/>
            </a:p>
            <a:p>
              <a:pPr>
                <a:lnSpc>
                  <a:spcPct val="120000"/>
                </a:lnSpc>
              </a:pPr>
              <a:r>
                <a:rPr lang="zh-CN" altLang="en-US" sz="1200"/>
                <a:t>利用</a:t>
              </a:r>
              <a:r>
                <a:rPr lang="zh-CN" altLang="en-US" sz="1200">
                  <a:solidFill>
                    <a:srgbClr val="FF0000"/>
                  </a:solidFill>
                </a:rPr>
                <a:t>特定波长与强度的紫外线激光束</a:t>
              </a:r>
              <a:r>
                <a:rPr lang="zh-CN" altLang="en-US" sz="1200"/>
                <a:t>，依据计算机设计逐点地照射陶瓷浆料使其固化，</a:t>
              </a:r>
              <a:r>
                <a:rPr lang="zh-CN" altLang="en-US" sz="1200">
                  <a:solidFill>
                    <a:srgbClr val="FF0000"/>
                  </a:solidFill>
                </a:rPr>
                <a:t>由点到线，由线及面</a:t>
              </a:r>
              <a:r>
                <a:rPr lang="zh-CN" altLang="en-US" sz="1200"/>
                <a:t>，重复上述过程，直至部件初步制作完成；然后将部件置于烧结炉中进行脱脂、烧结等处理，最终获得实体零件。</a:t>
              </a:r>
              <a:endParaRPr lang="zh-CN" altLang="en-US" sz="1200"/>
            </a:p>
            <a:p>
              <a:pPr>
                <a:lnSpc>
                  <a:spcPct val="120000"/>
                </a:lnSpc>
              </a:pPr>
              <a:r>
                <a:rPr lang="zh-CN" altLang="en-US" sz="1200" u="sng"/>
                <a:t>是目前研究最为深入、最具有临床应用潜能的一种3D打印技术。</a:t>
              </a:r>
              <a:endParaRPr lang="zh-CN" altLang="en-US" sz="1200" u="sng"/>
            </a:p>
          </p:txBody>
        </p:sp>
      </p:gr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500"/>
                                  </p:stCondLst>
                                  <p:childTnLst>
                                    <p:set>
                                      <p:cBhvr>
                                        <p:cTn id="6" dur="1500" fill="hold">
                                          <p:stCondLst>
                                            <p:cond delay="0"/>
                                          </p:stCondLst>
                                        </p:cTn>
                                        <p:tgtEl>
                                          <p:spTgt spid="6"/>
                                        </p:tgtEl>
                                        <p:attrNameLst>
                                          <p:attrName>style.visibility</p:attrName>
                                        </p:attrNameLst>
                                      </p:cBhvr>
                                      <p:to>
                                        <p:strVal val="visible"/>
                                      </p:to>
                                    </p:set>
                                    <p:animEffect transition="in" filter="wedg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60400" y="1130301"/>
            <a:ext cx="10858500" cy="5072058"/>
            <a:chOff x="660400" y="1130301"/>
            <a:chExt cx="10858500" cy="5072058"/>
          </a:xfrm>
        </p:grpSpPr>
        <p:sp>
          <p:nvSpPr>
            <p:cNvPr id="2" name="Rectangle 1"/>
            <p:cNvSpPr/>
            <p:nvPr/>
          </p:nvSpPr>
          <p:spPr>
            <a:xfrm>
              <a:off x="660400" y="1130301"/>
              <a:ext cx="2986049" cy="5003800"/>
            </a:xfrm>
            <a:prstGeom prst="rect">
              <a:avLst/>
            </a:prstGeom>
            <a:solidFill>
              <a:schemeClr val="tx1">
                <a:lumMod val="25000"/>
                <a:lumOff val="75000"/>
                <a:alpha val="20000"/>
              </a:schemeClr>
            </a:solidFill>
            <a:ln w="6055" cap="flat">
              <a:noFill/>
              <a:prstDash val="solid"/>
              <a:miter/>
            </a:ln>
          </p:spPr>
          <p:txBody>
            <a:bodyPr rtlCol="0" anchor="ctr"/>
            <a:lstStyle/>
            <a:p>
              <a:endParaRPr lang="zh-CN" altLang="en-US">
                <a:solidFill>
                  <a:schemeClr val="tx1"/>
                </a:solidFill>
              </a:endParaRPr>
            </a:p>
          </p:txBody>
        </p:sp>
        <p:sp>
          <p:nvSpPr>
            <p:cNvPr id="3" name="Rectangle 2"/>
            <p:cNvSpPr/>
            <p:nvPr/>
          </p:nvSpPr>
          <p:spPr>
            <a:xfrm>
              <a:off x="971454" y="3926043"/>
              <a:ext cx="2395579" cy="104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50000"/>
                </a:lnSpc>
              </a:pPr>
              <a:r>
                <a:rPr kumimoji="1" lang="zh-CN" altLang="en-US" sz="1200" dirty="0">
                  <a:solidFill>
                    <a:schemeClr val="tx1"/>
                  </a:solidFill>
                </a:rPr>
                <a:t>3D打印生物陶瓷人工骨是近年来研究的热点,最核心的技术优势在于“仿生”。</a:t>
              </a:r>
              <a:endParaRPr kumimoji="1" lang="zh-CN" altLang="en-US" sz="1200" dirty="0">
                <a:solidFill>
                  <a:schemeClr val="tx1"/>
                </a:solidFill>
              </a:endParaRPr>
            </a:p>
          </p:txBody>
        </p:sp>
        <p:sp>
          <p:nvSpPr>
            <p:cNvPr id="4" name="Rectangle 3"/>
            <p:cNvSpPr/>
            <p:nvPr/>
          </p:nvSpPr>
          <p:spPr>
            <a:xfrm>
              <a:off x="1073052" y="2948819"/>
              <a:ext cx="2395579" cy="584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a:lnSpc>
                  <a:spcPct val="100000"/>
                </a:lnSpc>
              </a:pPr>
              <a:r>
                <a:rPr kumimoji="1" lang="zh-CN" altLang="en-US" sz="2400" b="1" dirty="0">
                  <a:solidFill>
                    <a:schemeClr val="tx1"/>
                  </a:solidFill>
                </a:rPr>
                <a:t>优点和</a:t>
              </a:r>
              <a:r>
                <a:rPr kumimoji="1" lang="zh-CN" altLang="en-US" sz="2400" b="1" dirty="0">
                  <a:solidFill>
                    <a:schemeClr val="tx1"/>
                  </a:solidFill>
                </a:rPr>
                <a:t>特性</a:t>
              </a:r>
              <a:endParaRPr kumimoji="1" lang="zh-CN" altLang="en-US" sz="2400" b="1" dirty="0">
                <a:solidFill>
                  <a:schemeClr val="tx1"/>
                </a:solidFill>
              </a:endParaRPr>
            </a:p>
          </p:txBody>
        </p:sp>
        <p:pic>
          <p:nvPicPr>
            <p:cNvPr id="5" name="Graphic 4" descr="前引号"/>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6725" y="1914029"/>
              <a:ext cx="914400" cy="914400"/>
            </a:xfrm>
            <a:prstGeom prst="rect">
              <a:avLst/>
            </a:prstGeom>
          </p:spPr>
        </p:pic>
        <p:grpSp>
          <p:nvGrpSpPr>
            <p:cNvPr id="29" name="Group 28"/>
            <p:cNvGrpSpPr/>
            <p:nvPr/>
          </p:nvGrpSpPr>
          <p:grpSpPr>
            <a:xfrm>
              <a:off x="4061521" y="2906074"/>
              <a:ext cx="2213104" cy="3296285"/>
              <a:chOff x="3883103" y="2906074"/>
              <a:chExt cx="2213104" cy="3296285"/>
            </a:xfrm>
          </p:grpSpPr>
          <p:sp>
            <p:nvSpPr>
              <p:cNvPr id="8" name="Rectangle 7"/>
              <p:cNvSpPr/>
              <p:nvPr/>
            </p:nvSpPr>
            <p:spPr>
              <a:xfrm>
                <a:off x="3883103" y="3200401"/>
                <a:ext cx="2213104" cy="2933700"/>
              </a:xfrm>
              <a:prstGeom prst="rect">
                <a:avLst/>
              </a:prstGeom>
              <a:solidFill>
                <a:schemeClr val="tx1">
                  <a:lumMod val="25000"/>
                  <a:lumOff val="75000"/>
                  <a:alpha val="20000"/>
                </a:schemeClr>
              </a:solidFill>
              <a:ln w="6055" cap="flat">
                <a:noFill/>
                <a:prstDash val="solid"/>
                <a:miter/>
              </a:ln>
            </p:spPr>
            <p:txBody>
              <a:bodyPr rtlCol="0" anchor="ctr"/>
              <a:lstStyle/>
              <a:p>
                <a:endParaRPr lang="zh-CN" altLang="en-US">
                  <a:solidFill>
                    <a:schemeClr val="tx1"/>
                  </a:solidFill>
                </a:endParaRPr>
              </a:p>
            </p:txBody>
          </p:sp>
          <p:sp>
            <p:nvSpPr>
              <p:cNvPr id="9" name="Rectangle 8"/>
              <p:cNvSpPr/>
              <p:nvPr/>
            </p:nvSpPr>
            <p:spPr>
              <a:xfrm>
                <a:off x="4028780" y="3533975"/>
                <a:ext cx="1921750"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fontScale="90000"/>
              </a:bodyPr>
              <a:lstStyle/>
              <a:p>
                <a:pPr algn="ctr">
                  <a:lnSpc>
                    <a:spcPct val="100000"/>
                  </a:lnSpc>
                </a:pPr>
                <a:r>
                  <a:rPr kumimoji="1" lang="zh-CN" altLang="en-US" sz="1600" b="1" dirty="0">
                    <a:solidFill>
                      <a:schemeClr val="tx1"/>
                    </a:solidFill>
                  </a:rPr>
                  <a:t>生物相容性</a:t>
                </a:r>
                <a:endParaRPr kumimoji="1" lang="zh-CN" altLang="en-US" sz="1600" b="1" dirty="0">
                  <a:solidFill>
                    <a:schemeClr val="tx1"/>
                  </a:solidFill>
                </a:endParaRPr>
              </a:p>
            </p:txBody>
          </p:sp>
          <p:sp>
            <p:nvSpPr>
              <p:cNvPr id="10" name="Rectangle 9"/>
              <p:cNvSpPr/>
              <p:nvPr/>
            </p:nvSpPr>
            <p:spPr>
              <a:xfrm>
                <a:off x="4116148" y="4049074"/>
                <a:ext cx="1870710" cy="2153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noAutofit/>
              </a:bodyPr>
              <a:lstStyle/>
              <a:p>
                <a:pPr algn="ctr">
                  <a:lnSpc>
                    <a:spcPct val="140000"/>
                  </a:lnSpc>
                </a:pPr>
                <a:r>
                  <a:rPr kumimoji="1" lang="zh-CN" altLang="en-US" sz="1200" dirty="0">
                    <a:solidFill>
                      <a:schemeClr val="tx1"/>
                    </a:solidFill>
                  </a:rPr>
                  <a:t>在生物陶瓷3D打印中使用的陶瓷材料是</a:t>
                </a:r>
                <a:r>
                  <a:rPr kumimoji="1" lang="zh-CN" altLang="en-US" sz="1200" dirty="0">
                    <a:solidFill>
                      <a:srgbClr val="FF0000"/>
                    </a:solidFill>
                  </a:rPr>
                  <a:t>最接近骨骼的合成材料</a:t>
                </a:r>
                <a:r>
                  <a:rPr kumimoji="1" lang="zh-CN" altLang="en-US" sz="1200" dirty="0">
                    <a:solidFill>
                      <a:schemeClr val="tx1"/>
                    </a:solidFill>
                  </a:rPr>
                  <a:t>羟基磷灰石、磷酸三钙等。。它们在医学领域因其骨导特性和患者身体排斥的风险最小而广为人知。</a:t>
                </a:r>
                <a:endParaRPr kumimoji="1" lang="zh-CN" altLang="en-US" sz="1200" dirty="0">
                  <a:solidFill>
                    <a:schemeClr val="tx1"/>
                  </a:solidFill>
                </a:endParaRPr>
              </a:p>
            </p:txBody>
          </p:sp>
          <p:grpSp>
            <p:nvGrpSpPr>
              <p:cNvPr id="11" name="Group 10"/>
              <p:cNvGrpSpPr/>
              <p:nvPr/>
            </p:nvGrpSpPr>
            <p:grpSpPr>
              <a:xfrm>
                <a:off x="4719655" y="2906074"/>
                <a:ext cx="540000" cy="540000"/>
                <a:chOff x="2832175" y="5599496"/>
                <a:chExt cx="540000" cy="540000"/>
              </a:xfrm>
            </p:grpSpPr>
            <p:sp>
              <p:nvSpPr>
                <p:cNvPr id="12" name="TextBox 11"/>
                <p:cNvSpPr txBox="1"/>
                <p:nvPr/>
              </p:nvSpPr>
              <p:spPr>
                <a:xfrm>
                  <a:off x="2832175"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3" name="Freeform: Shape 12"/>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 name="Group 6"/>
            <p:cNvGrpSpPr/>
            <p:nvPr/>
          </p:nvGrpSpPr>
          <p:grpSpPr>
            <a:xfrm>
              <a:off x="6683659" y="2906074"/>
              <a:ext cx="2213104" cy="3228027"/>
              <a:chOff x="5886502" y="2906074"/>
              <a:chExt cx="2213104" cy="3228027"/>
            </a:xfrm>
          </p:grpSpPr>
          <p:sp>
            <p:nvSpPr>
              <p:cNvPr id="30" name="Rectangle 29"/>
              <p:cNvSpPr/>
              <p:nvPr/>
            </p:nvSpPr>
            <p:spPr>
              <a:xfrm>
                <a:off x="5886502" y="3200401"/>
                <a:ext cx="2213104" cy="2933700"/>
              </a:xfrm>
              <a:prstGeom prst="rect">
                <a:avLst/>
              </a:prstGeom>
              <a:solidFill>
                <a:schemeClr val="tx1">
                  <a:lumMod val="25000"/>
                  <a:lumOff val="75000"/>
                  <a:alpha val="20000"/>
                </a:schemeClr>
              </a:solidFill>
              <a:ln w="6055" cap="flat">
                <a:noFill/>
                <a:prstDash val="solid"/>
                <a:miter/>
              </a:ln>
            </p:spPr>
            <p:txBody>
              <a:bodyPr rtlCol="0" anchor="ctr"/>
              <a:lstStyle/>
              <a:p>
                <a:endParaRPr lang="zh-CN" altLang="en-US">
                  <a:solidFill>
                    <a:schemeClr val="tx1"/>
                  </a:solidFill>
                </a:endParaRPr>
              </a:p>
            </p:txBody>
          </p:sp>
          <p:sp>
            <p:nvSpPr>
              <p:cNvPr id="31" name="Rectangle 30"/>
              <p:cNvSpPr/>
              <p:nvPr/>
            </p:nvSpPr>
            <p:spPr>
              <a:xfrm>
                <a:off x="6069644" y="3533975"/>
                <a:ext cx="1921750"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fontScale="90000"/>
              </a:bodyPr>
              <a:lstStyle/>
              <a:p>
                <a:pPr algn="ctr">
                  <a:lnSpc>
                    <a:spcPct val="100000"/>
                  </a:lnSpc>
                </a:pPr>
                <a:r>
                  <a:rPr kumimoji="1" lang="zh-CN" altLang="en-US" sz="1600" b="1" dirty="0">
                    <a:solidFill>
                      <a:schemeClr val="tx1"/>
                    </a:solidFill>
                  </a:rPr>
                  <a:t>无痛精度</a:t>
                </a:r>
                <a:endParaRPr kumimoji="1" lang="zh-CN" altLang="en-US" sz="1600" b="1" dirty="0">
                  <a:solidFill>
                    <a:schemeClr val="tx1"/>
                  </a:solidFill>
                </a:endParaRPr>
              </a:p>
            </p:txBody>
          </p:sp>
          <p:sp>
            <p:nvSpPr>
              <p:cNvPr id="32" name="Rectangle 31"/>
              <p:cNvSpPr/>
              <p:nvPr/>
            </p:nvSpPr>
            <p:spPr>
              <a:xfrm>
                <a:off x="6032179" y="4062400"/>
                <a:ext cx="1921750" cy="1765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40000"/>
                  </a:lnSpc>
                </a:pPr>
                <a:r>
                  <a:rPr kumimoji="1" lang="zh-CN" altLang="en-US" sz="1200" dirty="0">
                    <a:solidFill>
                      <a:schemeClr val="tx1"/>
                    </a:solidFill>
                  </a:rPr>
                  <a:t>凭借陶瓷3D打印技术的</a:t>
                </a:r>
                <a:r>
                  <a:rPr kumimoji="1" lang="zh-CN" altLang="en-US" sz="1200" dirty="0">
                    <a:solidFill>
                      <a:srgbClr val="FF0000"/>
                    </a:solidFill>
                  </a:rPr>
                  <a:t>定制化能力</a:t>
                </a:r>
                <a:r>
                  <a:rPr kumimoji="1" lang="zh-CN" altLang="en-US" sz="1200" dirty="0">
                    <a:solidFill>
                      <a:schemeClr val="tx1"/>
                    </a:solidFill>
                  </a:rPr>
                  <a:t>，外科医生能够根据患者的骨缺损形态定制骨组织部件和植入物。由于减少了机械加工，避免了额外的痛苦手术。</a:t>
                </a:r>
                <a:endParaRPr kumimoji="1" lang="zh-CN" altLang="en-US" sz="1200" dirty="0">
                  <a:solidFill>
                    <a:schemeClr val="tx1"/>
                  </a:solidFill>
                </a:endParaRPr>
              </a:p>
            </p:txBody>
          </p:sp>
          <p:grpSp>
            <p:nvGrpSpPr>
              <p:cNvPr id="45" name="Group 44"/>
              <p:cNvGrpSpPr/>
              <p:nvPr/>
            </p:nvGrpSpPr>
            <p:grpSpPr>
              <a:xfrm>
                <a:off x="6723054" y="2906074"/>
                <a:ext cx="540000" cy="540000"/>
                <a:chOff x="3708127" y="5599496"/>
                <a:chExt cx="540000" cy="540000"/>
              </a:xfrm>
            </p:grpSpPr>
            <p:sp>
              <p:nvSpPr>
                <p:cNvPr id="46" name="TextBox 45"/>
                <p:cNvSpPr txBox="1"/>
                <p:nvPr/>
              </p:nvSpPr>
              <p:spPr>
                <a:xfrm>
                  <a:off x="3708127"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47" name="Freeform: Shape 46"/>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6" name="Group 5"/>
            <p:cNvGrpSpPr/>
            <p:nvPr/>
          </p:nvGrpSpPr>
          <p:grpSpPr>
            <a:xfrm>
              <a:off x="9305796" y="2906074"/>
              <a:ext cx="2213104" cy="3228027"/>
              <a:chOff x="7889901" y="2906074"/>
              <a:chExt cx="2213104" cy="3228027"/>
            </a:xfrm>
          </p:grpSpPr>
          <p:sp>
            <p:nvSpPr>
              <p:cNvPr id="34" name="Rectangle 33"/>
              <p:cNvSpPr/>
              <p:nvPr/>
            </p:nvSpPr>
            <p:spPr>
              <a:xfrm>
                <a:off x="7889901" y="3200401"/>
                <a:ext cx="2213104" cy="2933700"/>
              </a:xfrm>
              <a:prstGeom prst="rect">
                <a:avLst/>
              </a:prstGeom>
              <a:solidFill>
                <a:schemeClr val="tx1">
                  <a:lumMod val="25000"/>
                  <a:lumOff val="75000"/>
                  <a:alpha val="20000"/>
                </a:schemeClr>
              </a:solidFill>
              <a:ln w="6055" cap="flat">
                <a:noFill/>
                <a:prstDash val="solid"/>
                <a:miter/>
              </a:ln>
            </p:spPr>
            <p:txBody>
              <a:bodyPr rtlCol="0" anchor="ctr"/>
              <a:lstStyle/>
              <a:p>
                <a:endParaRPr lang="zh-CN" altLang="en-US">
                  <a:solidFill>
                    <a:schemeClr val="tx1"/>
                  </a:solidFill>
                </a:endParaRPr>
              </a:p>
            </p:txBody>
          </p:sp>
          <p:sp>
            <p:nvSpPr>
              <p:cNvPr id="35" name="Rectangle 34"/>
              <p:cNvSpPr/>
              <p:nvPr/>
            </p:nvSpPr>
            <p:spPr>
              <a:xfrm>
                <a:off x="8035578" y="3533975"/>
                <a:ext cx="1921750"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fontScale="90000"/>
              </a:bodyPr>
              <a:lstStyle/>
              <a:p>
                <a:pPr algn="ctr">
                  <a:lnSpc>
                    <a:spcPct val="100000"/>
                  </a:lnSpc>
                </a:pPr>
                <a:r>
                  <a:rPr kumimoji="1" lang="zh-CN" altLang="en-US" sz="1600" b="1" dirty="0">
                    <a:solidFill>
                      <a:schemeClr val="tx1"/>
                    </a:solidFill>
                  </a:rPr>
                  <a:t>独特孔隙率</a:t>
                </a:r>
                <a:endParaRPr kumimoji="1" lang="zh-CN" altLang="en-US" sz="1600" b="1" dirty="0">
                  <a:solidFill>
                    <a:schemeClr val="tx1"/>
                  </a:solidFill>
                </a:endParaRPr>
              </a:p>
            </p:txBody>
          </p:sp>
          <p:sp>
            <p:nvSpPr>
              <p:cNvPr id="36" name="Rectangle 35"/>
              <p:cNvSpPr/>
              <p:nvPr/>
            </p:nvSpPr>
            <p:spPr>
              <a:xfrm>
                <a:off x="8035578" y="4086530"/>
                <a:ext cx="1921750" cy="1507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40000"/>
                  </a:lnSpc>
                </a:pPr>
                <a:r>
                  <a:rPr kumimoji="1" lang="zh-CN" altLang="en-US" sz="1200" dirty="0">
                    <a:solidFill>
                      <a:schemeClr val="tx1"/>
                    </a:solidFill>
                  </a:rPr>
                  <a:t>3D打印设备可以</a:t>
                </a:r>
                <a:r>
                  <a:rPr kumimoji="1" lang="zh-CN" altLang="en-US" sz="1200" dirty="0">
                    <a:solidFill>
                      <a:srgbClr val="FF0000"/>
                    </a:solidFill>
                  </a:rPr>
                  <a:t>控制生物陶瓷人工骨微孔洞的位置和几何形状</a:t>
                </a:r>
                <a:r>
                  <a:rPr kumimoji="1" lang="zh-CN" altLang="en-US" sz="1200" dirty="0">
                    <a:solidFill>
                      <a:schemeClr val="tx1"/>
                    </a:solidFill>
                  </a:rPr>
                  <a:t>，制件的抗压强度和孔径要求满足作为植入体的要求。</a:t>
                </a:r>
                <a:endParaRPr kumimoji="1" lang="zh-CN" altLang="en-US" sz="1200" dirty="0">
                  <a:solidFill>
                    <a:schemeClr val="tx1"/>
                  </a:solidFill>
                </a:endParaRPr>
              </a:p>
            </p:txBody>
          </p:sp>
          <p:grpSp>
            <p:nvGrpSpPr>
              <p:cNvPr id="48" name="Group 47"/>
              <p:cNvGrpSpPr/>
              <p:nvPr/>
            </p:nvGrpSpPr>
            <p:grpSpPr>
              <a:xfrm>
                <a:off x="8726453" y="2906074"/>
                <a:ext cx="540000" cy="540000"/>
                <a:chOff x="4584079" y="5599496"/>
                <a:chExt cx="540000" cy="540000"/>
              </a:xfrm>
            </p:grpSpPr>
            <p:sp>
              <p:nvSpPr>
                <p:cNvPr id="49" name="TextBox 48"/>
                <p:cNvSpPr txBox="1"/>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50" name="Freeform: Shape 49"/>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52" name="Title 51"/>
          <p:cNvSpPr>
            <a:spLocks noGrp="1"/>
          </p:cNvSpPr>
          <p:nvPr>
            <p:ph type="title"/>
          </p:nvPr>
        </p:nvSpPr>
        <p:spPr/>
        <p:txBody>
          <a:bodyPr wrap="square">
            <a:normAutofit/>
          </a:bodyPr>
          <a:lstStyle/>
          <a:p>
            <a:pPr lvl="0"/>
            <a:r>
              <a:rPr lang="en-US">
                <a:sym typeface="+mn-ea"/>
              </a:rPr>
              <a:t>陶瓷3D打印技术</a:t>
            </a:r>
            <a:endParaRPr lang="en-US" dirty="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60142" y="2092188"/>
            <a:ext cx="5064473" cy="1256906"/>
          </a:xfrm>
        </p:spPr>
        <p:txBody>
          <a:bodyPr wrap="square">
            <a:normAutofit/>
          </a:bodyPr>
          <a:lstStyle/>
          <a:p>
            <a:pPr lvl="0"/>
            <a:r>
              <a:rPr lang="en-US"/>
              <a:t>03.陶瓷3D打印在医疗领域的应用</a:t>
            </a:r>
            <a:endParaRPr lang="en-US"/>
          </a:p>
        </p:txBody>
      </p:sp>
      <p:sp>
        <p:nvSpPr>
          <p:cNvPr id="25" name="Text Placeholder 24"/>
          <p:cNvSpPr>
            <a:spLocks noGrp="1"/>
          </p:cNvSpPr>
          <p:nvPr>
            <p:ph type="body" sz="quarter" idx="1"/>
          </p:nvPr>
        </p:nvSpPr>
        <p:spPr>
          <a:xfrm>
            <a:off x="6460142" y="3800368"/>
            <a:ext cx="5064473" cy="2364575"/>
          </a:xfrm>
        </p:spPr>
        <p:txBody>
          <a:bodyPr wrap="square">
            <a:normAutofit/>
          </a:bodyPr>
          <a:lstStyle/>
          <a:p>
            <a:pPr>
              <a:lnSpc>
                <a:spcPct val="120000"/>
              </a:lnSpc>
            </a:pPr>
            <a:r>
              <a:rPr kumimoji="1" lang="zh-CN" altLang="en-US" dirty="0">
                <a:sym typeface="+mn-ea"/>
              </a:rPr>
              <a:t>人工骨骼和关节制造、牙科和医疗器械</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ags/tag1.xml><?xml version="1.0" encoding="utf-8"?>
<p:tagLst xmlns:p="http://schemas.openxmlformats.org/presentationml/2006/main">
  <p:tag name="OFFICEPLUS.TAG" val="03a12446-4040-4dad-8d54-bb681f108928"/>
</p:tagLst>
</file>

<file path=ppt/tags/tag10.xml><?xml version="1.0" encoding="utf-8"?>
<p:tagLst xmlns:p="http://schemas.openxmlformats.org/presentationml/2006/main">
  <p:tag name="OFFICEPLUS.TEMPLATE" val="91c190e2-46fa-428b-8eca-8cc83121b5b6.pptx"/>
  <p:tag name="OFFICEPLUS.TAG" val="bd142c3d-b2ac-49d2-945d-a40ea7d68a02"/>
  <p:tag name="OFFICEPLUS.OUTLINECONTENT" val="11772156"/>
</p:tagLst>
</file>

<file path=ppt/tags/tag11.xml><?xml version="1.0" encoding="utf-8"?>
<p:tagLst xmlns:p="http://schemas.openxmlformats.org/presentationml/2006/main">
  <p:tag name="OFFICEPLUS.TEMPLATE" val="7c709ab4-9c23-4e82-a720-b3826eb764fb.pptx"/>
  <p:tag name="OFFICEPLUS.TAG" val="bd142c3d-b2ac-49d2-945d-a40ea7d68a02"/>
  <p:tag name="OFFICEPLUS.OUTLINECONTENT" val="11772169"/>
</p:tagLst>
</file>

<file path=ppt/tags/tag12.xml><?xml version="1.0" encoding="utf-8"?>
<p:tagLst xmlns:p="http://schemas.openxmlformats.org/presentationml/2006/main">
  <p:tag name="OFFICEPLUS.TAG" val="43779941-ebb9-4272-ab0a-451395e9a0c0"/>
  <p:tag name="OFFICEPLUS.OUTLINESECTION" val="3586635"/>
</p:tagLst>
</file>

<file path=ppt/tags/tag13.xml><?xml version="1.0" encoding="utf-8"?>
<p:tagLst xmlns:p="http://schemas.openxmlformats.org/presentationml/2006/main">
  <p:tag name="OFFICEPLUS.TEMPLATE" val="8eaa183d-8523-461e-985f-539e2adb7913.pptx"/>
  <p:tag name="OFFICEPLUS.TAG" val="bd142c3d-b2ac-49d2-945d-a40ea7d68a02"/>
  <p:tag name="OFFICEPLUS.OUTLINECONTENT" val="11772162"/>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OFFICEPLUS.TEMPLATE" val="3d92073f-abde-43e0-9e86-c3de26b3d62c.pptx"/>
  <p:tag name="OFFICEPLUS.TAG" val="bd142c3d-b2ac-49d2-945d-a40ea7d68a02"/>
  <p:tag name="OFFICEPLUS.OUTLINECONTENT" val="11772168"/>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OFFICEPLUS.TAG" val="7bbc12ee-40ec-489f-ab8c-4fa55cf2bf59"/>
  <p:tag name="OFFICEPLUS.TEMPLATE" val="96b9ae34-36f7-4b48-95be-77dbdbcf38eb.pptx"/>
</p:tagLst>
</file>

<file path=ppt/tags/tag20.xml><?xml version="1.0" encoding="utf-8"?>
<p:tagLst xmlns:p="http://schemas.openxmlformats.org/presentationml/2006/main">
  <p:tag name="OFFICEPLUS.TAG" val="43779941-ebb9-4272-ab0a-451395e9a0c0"/>
  <p:tag name="OFFICEPLUS.OUTLINESECTION" val="3586635"/>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OFFICEPLUS.TEMPLATE" val="f86f53f3-274f-46fa-9fb3-c668aaec1a89.pptx"/>
  <p:tag name="OFFICEPLUS.TAG" val="bd142c3d-b2ac-49d2-945d-a40ea7d68a02"/>
  <p:tag name="OFFICEPLUS.OUTLINECONTENT" val="11772170"/>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OFFICEPLUS.TAG" val="43779941-ebb9-4272-ab0a-451395e9a0c0"/>
  <p:tag name="OFFICEPLUS.OUTLINESECTION" val="3586635"/>
</p:tagLst>
</file>

<file path=ppt/tags/tag3.xml><?xml version="1.0" encoding="utf-8"?>
<p:tagLst xmlns:p="http://schemas.openxmlformats.org/presentationml/2006/main">
  <p:tag name="OFFICEPLUS.TAG" val="43779941-ebb9-4272-ab0a-451395e9a0c0"/>
  <p:tag name="OFFICEPLUS.OUTLINESECTION" val="3586633"/>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OFFICEPLUS.TEMPLATE" val="3404002c-1dce-4f43-ba67-3586f420393b.pptx"/>
  <p:tag name="OFFICEPLUS.TAG" val="bd142c3d-b2ac-49d2-945d-a40ea7d68a02"/>
  <p:tag name="OFFICEPLUS.OUTLINECONTENT" val="11772174"/>
</p:tagLst>
</file>

<file path=ppt/tags/tag33.xml><?xml version="1.0" encoding="utf-8"?>
<p:tagLst xmlns:p="http://schemas.openxmlformats.org/presentationml/2006/main">
  <p:tag name="OFFICEPLUS.TAG" val="43779941-ebb9-4272-ab0a-451395e9a0c0"/>
  <p:tag name="OFFICEPLUS.OUTLINESECTION" val="3586635"/>
</p:tagLst>
</file>

<file path=ppt/tags/tag34.xml><?xml version="1.0" encoding="utf-8"?>
<p:tagLst xmlns:p="http://schemas.openxmlformats.org/presentationml/2006/main">
  <p:tag name="OFFICEPLUS.IMAGE" val="Industry_Purpose_0913_2/20231129/images_object_1001_2000/9e80b72b-706d-4f12-a773-cc0e4fc62699-4.source.default.zh-Hans.jpg"/>
  <p:tag name="OFFICEPLUS.THEME" val="Industry_Purpose_0913_2/20231129/images_object_1001_2000/9e80b72b-706d-4f12-a773-cc0e4fc62699-4.source.default.zh-Hans-5.pptx"/>
  <p:tag name="OFFICEPLUS.OUTLINE" val="226172"/>
  <p:tag name="OFFICEPLUS.OUTLINEEXTERNAL" val="694f91a0-bdd8-81c5-7976-dc686f0b91d0"/>
  <p:tag name="commondata" val="eyJoZGlkIjoiMWNlM2JmMDhlZDEzZjFlYjVjMWJjYzJjNWNkMzkzOWMifQ=="/>
</p:tagLst>
</file>

<file path=ppt/tags/tag4.xml><?xml version="1.0" encoding="utf-8"?>
<p:tagLst xmlns:p="http://schemas.openxmlformats.org/presentationml/2006/main">
  <p:tag name="OFFICEPLUS.TEMPLATE" val="4ded3af6-26c3-4933-8efc-835e73da6d8d.pptx"/>
  <p:tag name="OFFICEPLUS.TAG" val="bd142c3d-b2ac-49d2-945d-a40ea7d68a02"/>
  <p:tag name="OFFICEPLUS.OUTLINECONTENT" val="11772151"/>
</p:tagLst>
</file>

<file path=ppt/tags/tag5.xml><?xml version="1.0" encoding="utf-8"?>
<p:tagLst xmlns:p="http://schemas.openxmlformats.org/presentationml/2006/main">
  <p:tag name="OFFICEPLUS.TEMPLATE" val="03f9376a-f883-4188-97cb-a8c03ec8b9c7.pptx"/>
  <p:tag name="OFFICEPLUS.TAG" val="bd142c3d-b2ac-49d2-945d-a40ea7d68a02"/>
  <p:tag name="OFFICEPLUS.OUTLINECONTENT" val="11772153"/>
</p:tagLst>
</file>

<file path=ppt/tags/tag6.xml><?xml version="1.0" encoding="utf-8"?>
<p:tagLst xmlns:p="http://schemas.openxmlformats.org/presentationml/2006/main">
  <p:tag name="OFFICEPLUS.TAG" val="43779941-ebb9-4272-ab0a-451395e9a0c0"/>
  <p:tag name="OFFICEPLUS.OUTLINESECTION" val="3586637"/>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004CA9"/>
      </a:accent1>
      <a:accent2>
        <a:srgbClr val="1898FF"/>
      </a:accent2>
      <a:accent3>
        <a:srgbClr val="006DE1"/>
      </a:accent3>
      <a:accent4>
        <a:srgbClr val="003175"/>
      </a:accent4>
      <a:accent5>
        <a:srgbClr val="A73700"/>
      </a:accent5>
      <a:accent6>
        <a:srgbClr val="FF660A"/>
      </a:accent6>
      <a:hlink>
        <a:srgbClr val="4472C4"/>
      </a:hlink>
      <a:folHlink>
        <a:srgbClr val="BFBFBF"/>
      </a:folHlink>
    </a:clrScheme>
    <a:fontScheme name="OfficePLUS">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11838</Words>
  <Application>WPS 演示</Application>
  <PresentationFormat>Widescreen</PresentationFormat>
  <Paragraphs>418</Paragraphs>
  <Slides>42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Arial</vt:lpstr>
      <vt:lpstr>宋体</vt:lpstr>
      <vt:lpstr>Wingdings</vt:lpstr>
      <vt:lpstr>微软雅黑</vt:lpstr>
      <vt:lpstr>Arial Unicode MS</vt:lpstr>
      <vt:lpstr>等线</vt:lpstr>
      <vt:lpstr>Times New Roman</vt:lpstr>
      <vt:lpstr>Calibri</vt:lpstr>
      <vt:lpstr>Designed by OfficePLUS</vt:lpstr>
      <vt:lpstr>3D打印陶瓷在医学中 的运用</vt:lpstr>
      <vt:lpstr>PowerPoint 演示文稿</vt:lpstr>
      <vt:lpstr>01.引言</vt:lpstr>
      <vt:lpstr>什么是3D打印技术？</vt:lpstr>
      <vt:lpstr>生物陶瓷材料分类</vt:lpstr>
      <vt:lpstr>02.陶瓷3D打印技术概述</vt:lpstr>
      <vt:lpstr>PowerPoint 演示文稿</vt:lpstr>
      <vt:lpstr>陶瓷3D打印技术</vt:lpstr>
      <vt:lpstr>03.陶瓷3D打印在医疗领域的应用</vt:lpstr>
      <vt:lpstr>陶瓷3D打印在医疗领域的应用</vt:lpstr>
      <vt:lpstr>医疗器械</vt:lpstr>
      <vt:lpstr>人工骨骼和关节</vt:lpstr>
      <vt:lpstr>人工骨骼和关节</vt:lpstr>
      <vt:lpstr>牙科应用</vt:lpstr>
      <vt:lpstr>牙科应用</vt:lpstr>
      <vt:lpstr>04.陶瓷3D打印技术的优势与挑战</vt:lpstr>
      <vt:lpstr>陶瓷3D打印技术的优势与挑战</vt:lpstr>
      <vt:lpstr>优势：医疗器械</vt:lpstr>
      <vt:lpstr>优势：医疗器械</vt:lpstr>
      <vt:lpstr>优势：在骨修复方面</vt:lpstr>
      <vt:lpstr>优势：3D打印可降解生物陶瓷支架在临床环境中的应用</vt:lpstr>
      <vt:lpstr>优势：3D打印可降解生物陶瓷支架在临床环境中的应用</vt:lpstr>
      <vt:lpstr>优势：3D打印可降解生物陶瓷支架在临床环境中的应用</vt:lpstr>
      <vt:lpstr>优势：在牙科方面</vt:lpstr>
      <vt:lpstr>优势：在牙科方面</vt:lpstr>
      <vt:lpstr>优势：在牙科方面</vt:lpstr>
      <vt:lpstr>面临的挑战</vt:lpstr>
      <vt:lpstr>面临的挑战</vt:lpstr>
      <vt:lpstr>可能的解决途径</vt:lpstr>
      <vt:lpstr>可能的解决途径</vt:lpstr>
      <vt:lpstr>05.成功案例、研究进展和未来展望</vt:lpstr>
      <vt:lpstr>成功案例</vt:lpstr>
      <vt:lpstr>成功案例</vt:lpstr>
      <vt:lpstr>研究进展</vt:lpstr>
      <vt:lpstr>研究进展</vt:lpstr>
      <vt:lpstr>研究进展</vt:lpstr>
      <vt:lpstr>未来展望</vt:lpstr>
      <vt:lpstr>结论</vt:lpstr>
      <vt:lpstr>结论：</vt:lpstr>
      <vt:lpstr>小组分工情况</vt:lpstr>
      <vt:lpstr>参考文献</vt:lpstr>
      <vt:lpstr>PowerPoint 演示文稿</vt:lpstr>
    </vt:vector>
  </TitlesOfParts>
  <Company>OfficePLUS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WPS_1664438955</cp:lastModifiedBy>
  <cp:revision>20</cp:revision>
  <dcterms:created xsi:type="dcterms:W3CDTF">2023-07-20T03:04:00Z</dcterms:created>
  <dcterms:modified xsi:type="dcterms:W3CDTF">2024-01-01T06:14:07Z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55B75E9B595448B5B4F7DDFC2303D016_12</vt:lpwstr>
  </property>
  <property fmtid="{D5CDD505-2E9C-101B-9397-08002B2CF9AE}" pid="3" name="KSOProductBuildVer">
    <vt:lpwstr>2052-12.1.0.15946</vt:lpwstr>
  </property>
</Properties>
</file>